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7.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18.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notesSlides/notesSlide19.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notesSlides/notesSlide20.xml" ContentType="application/vnd.openxmlformats-officedocument.presentationml.notesSlide+xml"/>
  <Override PartName="/ppt/charts/chart8.xml" ContentType="application/vnd.openxmlformats-officedocument.drawingml.chart+xml"/>
  <Override PartName="/ppt/theme/themeOverride8.xml" ContentType="application/vnd.openxmlformats-officedocument.themeOverride+xml"/>
  <Override PartName="/ppt/notesSlides/notesSlide21.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notesSlides/notesSlide22.xml" ContentType="application/vnd.openxmlformats-officedocument.presentationml.notesSl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2.xml" ContentType="application/vnd.openxmlformats-officedocument.drawingml.chart+xml"/>
  <Override PartName="/ppt/theme/themeOverride12.xml" ContentType="application/vnd.openxmlformats-officedocument.themeOverride+xml"/>
  <Override PartName="/ppt/notesSlides/notesSlide25.xml" ContentType="application/vnd.openxmlformats-officedocument.presentationml.notesSlide+xml"/>
  <Override PartName="/ppt/charts/chart13.xml" ContentType="application/vnd.openxmlformats-officedocument.drawingml.chart+xml"/>
  <Override PartName="/ppt/theme/themeOverride13.xml" ContentType="application/vnd.openxmlformats-officedocument.themeOverride+xml"/>
  <Override PartName="/ppt/notesSlides/notesSlide26.xml" ContentType="application/vnd.openxmlformats-officedocument.presentationml.notesSlide+xml"/>
  <Override PartName="/ppt/charts/chart14.xml" ContentType="application/vnd.openxmlformats-officedocument.drawingml.chart+xml"/>
  <Override PartName="/ppt/theme/themeOverride14.xml" ContentType="application/vnd.openxmlformats-officedocument.themeOverride+xml"/>
  <Override PartName="/ppt/notesSlides/notesSlide27.xml" ContentType="application/vnd.openxmlformats-officedocument.presentationml.notesSlide+xml"/>
  <Override PartName="/ppt/charts/chart15.xml" ContentType="application/vnd.openxmlformats-officedocument.drawingml.chart+xml"/>
  <Override PartName="/ppt/theme/themeOverride15.xml" ContentType="application/vnd.openxmlformats-officedocument.themeOverr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6.xml" ContentType="application/vnd.openxmlformats-officedocument.drawingml.chart+xml"/>
  <Override PartName="/ppt/theme/themeOverride16.xml" ContentType="application/vnd.openxmlformats-officedocument.themeOverr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17.xml" ContentType="application/vnd.openxmlformats-officedocument.drawingml.chart+xml"/>
  <Override PartName="/ppt/theme/themeOverride17.xml" ContentType="application/vnd.openxmlformats-officedocument.themeOverr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18.xml" ContentType="application/vnd.openxmlformats-officedocument.drawingml.chart+xml"/>
  <Override PartName="/ppt/theme/themeOverride18.xml" ContentType="application/vnd.openxmlformats-officedocument.themeOverr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19.xml" ContentType="application/vnd.openxmlformats-officedocument.drawingml.chart+xml"/>
  <Override PartName="/ppt/theme/themeOverride19.xml" ContentType="application/vnd.openxmlformats-officedocument.themeOverride+xml"/>
  <Override PartName="/ppt/notesSlides/notesSlide49.xml" ContentType="application/vnd.openxmlformats-officedocument.presentationml.notesSlide+xml"/>
  <Override PartName="/ppt/charts/chart20.xml" ContentType="application/vnd.openxmlformats-officedocument.drawingml.chart+xml"/>
  <Override PartName="/ppt/theme/themeOverride20.xml" ContentType="application/vnd.openxmlformats-officedocument.themeOverride+xml"/>
  <Override PartName="/ppt/notesSlides/notesSlide50.xml" ContentType="application/vnd.openxmlformats-officedocument.presentationml.notesSlide+xml"/>
  <Override PartName="/ppt/charts/chart21.xml" ContentType="application/vnd.openxmlformats-officedocument.drawingml.chart+xml"/>
  <Override PartName="/ppt/theme/themeOverride21.xml" ContentType="application/vnd.openxmlformats-officedocument.themeOverride+xml"/>
  <Override PartName="/ppt/notesSlides/notesSlide51.xml" ContentType="application/vnd.openxmlformats-officedocument.presentationml.notesSlide+xml"/>
  <Override PartName="/ppt/charts/chart22.xml" ContentType="application/vnd.openxmlformats-officedocument.drawingml.chart+xml"/>
  <Override PartName="/ppt/theme/themeOverride22.xml" ContentType="application/vnd.openxmlformats-officedocument.themeOverride+xml"/>
  <Override PartName="/ppt/notesSlides/notesSlide52.xml" ContentType="application/vnd.openxmlformats-officedocument.presentationml.notesSlide+xml"/>
  <Override PartName="/ppt/charts/chart23.xml" ContentType="application/vnd.openxmlformats-officedocument.drawingml.chart+xml"/>
  <Override PartName="/ppt/theme/themeOverride23.xml" ContentType="application/vnd.openxmlformats-officedocument.themeOverride+xml"/>
  <Override PartName="/ppt/notesSlides/notesSlide53.xml" ContentType="application/vnd.openxmlformats-officedocument.presentationml.notesSlide+xml"/>
  <Override PartName="/ppt/charts/chart24.xml" ContentType="application/vnd.openxmlformats-officedocument.drawingml.chart+xml"/>
  <Override PartName="/ppt/theme/themeOverride2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 id="2147483649" r:id="rId2"/>
    <p:sldMasterId id="2147483650" r:id="rId3"/>
  </p:sldMasterIdLst>
  <p:notesMasterIdLst>
    <p:notesMasterId r:id="rId58"/>
  </p:notesMasterIdLst>
  <p:handoutMasterIdLst>
    <p:handoutMasterId r:id="rId59"/>
  </p:handoutMasterIdLst>
  <p:sldIdLst>
    <p:sldId id="256" r:id="rId4"/>
    <p:sldId id="260" r:id="rId5"/>
    <p:sldId id="261" r:id="rId6"/>
    <p:sldId id="374" r:id="rId7"/>
    <p:sldId id="263" r:id="rId8"/>
    <p:sldId id="302" r:id="rId9"/>
    <p:sldId id="265" r:id="rId10"/>
    <p:sldId id="325" r:id="rId11"/>
    <p:sldId id="421" r:id="rId12"/>
    <p:sldId id="422" r:id="rId13"/>
    <p:sldId id="423" r:id="rId14"/>
    <p:sldId id="424" r:id="rId15"/>
    <p:sldId id="425" r:id="rId16"/>
    <p:sldId id="426" r:id="rId17"/>
    <p:sldId id="324" r:id="rId18"/>
    <p:sldId id="307" r:id="rId19"/>
    <p:sldId id="328" r:id="rId20"/>
    <p:sldId id="304" r:id="rId21"/>
    <p:sldId id="329" r:id="rId22"/>
    <p:sldId id="305" r:id="rId23"/>
    <p:sldId id="338" r:id="rId24"/>
    <p:sldId id="308" r:id="rId25"/>
    <p:sldId id="273" r:id="rId26"/>
    <p:sldId id="376" r:id="rId27"/>
    <p:sldId id="435" r:id="rId28"/>
    <p:sldId id="330" r:id="rId29"/>
    <p:sldId id="434" r:id="rId30"/>
    <p:sldId id="377" r:id="rId31"/>
    <p:sldId id="275" r:id="rId32"/>
    <p:sldId id="277" r:id="rId33"/>
    <p:sldId id="363" r:id="rId34"/>
    <p:sldId id="340" r:id="rId35"/>
    <p:sldId id="341" r:id="rId36"/>
    <p:sldId id="345" r:id="rId37"/>
    <p:sldId id="344" r:id="rId38"/>
    <p:sldId id="364" r:id="rId39"/>
    <p:sldId id="347" r:id="rId40"/>
    <p:sldId id="350" r:id="rId41"/>
    <p:sldId id="399" r:id="rId42"/>
    <p:sldId id="400" r:id="rId43"/>
    <p:sldId id="401" r:id="rId44"/>
    <p:sldId id="402" r:id="rId45"/>
    <p:sldId id="403" r:id="rId46"/>
    <p:sldId id="404" r:id="rId47"/>
    <p:sldId id="405" r:id="rId48"/>
    <p:sldId id="406" r:id="rId49"/>
    <p:sldId id="407" r:id="rId50"/>
    <p:sldId id="408" r:id="rId51"/>
    <p:sldId id="409" r:id="rId52"/>
    <p:sldId id="410" r:id="rId53"/>
    <p:sldId id="411" r:id="rId54"/>
    <p:sldId id="412" r:id="rId55"/>
    <p:sldId id="413" r:id="rId56"/>
    <p:sldId id="433" r:id="rId57"/>
  </p:sldIdLst>
  <p:sldSz cx="9144000" cy="6858000" type="screen4x3"/>
  <p:notesSz cx="6797675" cy="9926638"/>
  <p:defaultTextStyle>
    <a:defPPr>
      <a:defRPr lang="ru-RU"/>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 xmlns:p15="http://schemas.microsoft.com/office/powerpoint/2012/main">
        <p15:guide id="1" orient="horz" pos="754">
          <p15:clr>
            <a:srgbClr val="A4A3A4"/>
          </p15:clr>
        </p15:guide>
        <p15:guide id="2" pos="68">
          <p15:clr>
            <a:srgbClr val="A4A3A4"/>
          </p15:clr>
        </p15:guide>
        <p15:guide id="3" orient="horz" pos="3067" userDrawn="1">
          <p15:clr>
            <a:srgbClr val="A4A3A4"/>
          </p15:clr>
        </p15:guide>
        <p15:guide id="4" pos="5556" userDrawn="1">
          <p15:clr>
            <a:srgbClr val="A4A3A4"/>
          </p15:clr>
        </p15:guide>
        <p15:guide id="5" pos="295" userDrawn="1">
          <p15:clr>
            <a:srgbClr val="A4A3A4"/>
          </p15:clr>
        </p15:guide>
        <p15:guide id="7" pos="2756" userDrawn="1">
          <p15:clr>
            <a:srgbClr val="A4A3A4"/>
          </p15:clr>
        </p15:guide>
        <p15:guide id="8" pos="2566" userDrawn="1">
          <p15:clr>
            <a:srgbClr val="A4A3A4"/>
          </p15:clr>
        </p15:guide>
        <p15:guide id="9" orient="horz" pos="1162" userDrawn="1">
          <p15:clr>
            <a:srgbClr val="A4A3A4"/>
          </p15:clr>
        </p15:guide>
        <p15:guide id="10" orient="horz" pos="1706" userDrawn="1">
          <p15:clr>
            <a:srgbClr val="A4A3A4"/>
          </p15:clr>
        </p15:guide>
        <p15:guide id="11" orient="horz" pos="3884" userDrawn="1">
          <p15:clr>
            <a:srgbClr val="A4A3A4"/>
          </p15:clr>
        </p15:guide>
        <p15:guide id="12" orient="horz" pos="890" userDrawn="1">
          <p15:clr>
            <a:srgbClr val="A4A3A4"/>
          </p15:clr>
        </p15:guide>
        <p15:guide id="13" pos="158" userDrawn="1">
          <p15:clr>
            <a:srgbClr val="A4A3A4"/>
          </p15:clr>
        </p15:guide>
      </p15:sldGuideLst>
    </p:ext>
    <p:ext uri="{2D200454-40CA-4A62-9FC3-DE9A4176ACB9}">
      <p15:notesGuideLst xmlns=""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27B"/>
    <a:srgbClr val="FF7F13"/>
    <a:srgbClr val="059D85"/>
    <a:srgbClr val="0099FF"/>
    <a:srgbClr val="E7FFE7"/>
    <a:srgbClr val="C00000"/>
    <a:srgbClr val="805DAA"/>
    <a:srgbClr val="76B630"/>
    <a:srgbClr val="89CC40"/>
    <a:srgbClr val="F275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FD4443E-F989-4FC4-A0C8-D5A2AF1F390B}" styleName="Темный стиль 1 - акцент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4C1A8A3-306A-4EB7-A6B1-4F7E0EB9C5D6}" styleName="Средний стиль 3 - акцент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083" autoAdjust="0"/>
    <p:restoredTop sz="98545" autoAdjust="0"/>
  </p:normalViewPr>
  <p:slideViewPr>
    <p:cSldViewPr>
      <p:cViewPr>
        <p:scale>
          <a:sx n="84" d="100"/>
          <a:sy n="84" d="100"/>
        </p:scale>
        <p:origin x="-78" y="-762"/>
      </p:cViewPr>
      <p:guideLst>
        <p:guide orient="horz" pos="754"/>
        <p:guide orient="horz" pos="3067"/>
        <p:guide orient="horz" pos="1162"/>
        <p:guide orient="horz" pos="1706"/>
        <p:guide orient="horz" pos="3884"/>
        <p:guide orient="horz" pos="890"/>
        <p:guide pos="68"/>
        <p:guide pos="5556"/>
        <p:guide pos="295"/>
        <p:guide pos="2756"/>
        <p:guide pos="2566"/>
        <p:guide pos="158"/>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8" d="100"/>
          <a:sy n="78" d="100"/>
        </p:scale>
        <p:origin x="-1866"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24.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2.3629894287530522E-2"/>
          <c:y val="0.18474577703926617"/>
          <c:w val="0.96567368741461734"/>
          <c:h val="0.52291381875443788"/>
        </c:manualLayout>
      </c:layout>
      <c:lineChart>
        <c:grouping val="standard"/>
        <c:varyColors val="0"/>
        <c:ser>
          <c:idx val="0"/>
          <c:order val="0"/>
          <c:tx>
            <c:strRef>
              <c:f>Лист1!$A$2</c:f>
              <c:strCache>
                <c:ptCount val="1"/>
                <c:pt idx="0">
                  <c:v>Да, слышал</c:v>
                </c:pt>
              </c:strCache>
            </c:strRef>
          </c:tx>
          <c:spPr>
            <a:ln>
              <a:solidFill>
                <a:srgbClr val="00927B"/>
              </a:solidFill>
            </a:ln>
            <a:effectLst>
              <a:outerShdw blurRad="40000" dist="23000" dir="5400000" rotWithShape="0">
                <a:srgbClr val="000000">
                  <a:alpha val="35000"/>
                </a:srgbClr>
              </a:outerShdw>
            </a:effectLst>
          </c:spPr>
          <c:marker>
            <c:symbol val="diamond"/>
            <c:size val="5"/>
            <c:spPr>
              <a:solidFill>
                <a:srgbClr val="00927B"/>
              </a:solidFill>
              <a:ln>
                <a:noFill/>
              </a:ln>
            </c:spPr>
          </c:marker>
          <c:dLbls>
            <c:spPr>
              <a:noFill/>
              <a:ln>
                <a:noFill/>
              </a:ln>
              <a:effectLst/>
            </c:spPr>
            <c:txPr>
              <a:bodyPr/>
              <a:lstStyle/>
              <a:p>
                <a:pPr>
                  <a:defRPr sz="1200" b="1">
                    <a:solidFill>
                      <a:srgbClr val="00927B"/>
                    </a:solidFill>
                  </a:defRPr>
                </a:pPr>
                <a:endParaRPr lang="ru-RU"/>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Лист1!$B$1:$U$1</c:f>
              <c:strCache>
                <c:ptCount val="20"/>
                <c:pt idx="0">
                  <c:v>11.2010</c:v>
                </c:pt>
                <c:pt idx="1">
                  <c:v>05.2011</c:v>
                </c:pt>
                <c:pt idx="2">
                  <c:v>05.2012</c:v>
                </c:pt>
                <c:pt idx="3">
                  <c:v>06.2012</c:v>
                </c:pt>
                <c:pt idx="4">
                  <c:v>09.2012</c:v>
                </c:pt>
                <c:pt idx="5">
                  <c:v>12.2012</c:v>
                </c:pt>
                <c:pt idx="6">
                  <c:v>04.2013</c:v>
                </c:pt>
                <c:pt idx="7">
                  <c:v>06.2013</c:v>
                </c:pt>
                <c:pt idx="8">
                  <c:v>09.2013</c:v>
                </c:pt>
                <c:pt idx="9">
                  <c:v>12.2013</c:v>
                </c:pt>
                <c:pt idx="10">
                  <c:v>07.2014</c:v>
                </c:pt>
                <c:pt idx="11">
                  <c:v>11.2014</c:v>
                </c:pt>
                <c:pt idx="12">
                  <c:v>03.2015</c:v>
                </c:pt>
                <c:pt idx="13">
                  <c:v>06.2015</c:v>
                </c:pt>
                <c:pt idx="14">
                  <c:v>09.2015</c:v>
                </c:pt>
                <c:pt idx="15">
                  <c:v>11.2015</c:v>
                </c:pt>
                <c:pt idx="16">
                  <c:v>03.2016</c:v>
                </c:pt>
                <c:pt idx="17">
                  <c:v>06.2016</c:v>
                </c:pt>
                <c:pt idx="18">
                  <c:v>09.2016</c:v>
                </c:pt>
                <c:pt idx="19">
                  <c:v>12.2016</c:v>
                </c:pt>
              </c:strCache>
            </c:strRef>
          </c:cat>
          <c:val>
            <c:numRef>
              <c:f>Лист1!$B$2:$U$2</c:f>
              <c:numCache>
                <c:formatCode>0</c:formatCode>
                <c:ptCount val="20"/>
                <c:pt idx="0">
                  <c:v>63</c:v>
                </c:pt>
                <c:pt idx="1">
                  <c:v>66</c:v>
                </c:pt>
                <c:pt idx="2">
                  <c:v>61.766561514195587</c:v>
                </c:pt>
                <c:pt idx="3">
                  <c:v>63.687853996224042</c:v>
                </c:pt>
                <c:pt idx="4">
                  <c:v>73.8125</c:v>
                </c:pt>
                <c:pt idx="5">
                  <c:v>78.07351077313055</c:v>
                </c:pt>
                <c:pt idx="6">
                  <c:v>75.5</c:v>
                </c:pt>
                <c:pt idx="7">
                  <c:v>69.804169298799749</c:v>
                </c:pt>
                <c:pt idx="8">
                  <c:v>74.027686222808171</c:v>
                </c:pt>
                <c:pt idx="9">
                  <c:v>70.4375</c:v>
                </c:pt>
                <c:pt idx="10">
                  <c:v>73.503184713375802</c:v>
                </c:pt>
                <c:pt idx="11">
                  <c:v>74.638137193203278</c:v>
                </c:pt>
                <c:pt idx="12">
                  <c:v>72.375</c:v>
                </c:pt>
                <c:pt idx="13">
                  <c:v>71.5625</c:v>
                </c:pt>
                <c:pt idx="14">
                  <c:v>68.641975308641975</c:v>
                </c:pt>
                <c:pt idx="15">
                  <c:v>77.317073170731703</c:v>
                </c:pt>
                <c:pt idx="16">
                  <c:v>82.847082494969825</c:v>
                </c:pt>
                <c:pt idx="17">
                  <c:v>81.11319574734209</c:v>
                </c:pt>
                <c:pt idx="18">
                  <c:v>84</c:v>
                </c:pt>
                <c:pt idx="19">
                  <c:v>82</c:v>
                </c:pt>
              </c:numCache>
            </c:numRef>
          </c:val>
          <c:smooth val="1"/>
          <c:extLst xmlns:c16r2="http://schemas.microsoft.com/office/drawing/2015/06/chart">
            <c:ext xmlns:c16="http://schemas.microsoft.com/office/drawing/2014/chart" uri="{C3380CC4-5D6E-409C-BE32-E72D297353CC}">
              <c16:uniqueId val="{00000000-69E6-4B84-9441-C98D62220EC8}"/>
            </c:ext>
          </c:extLst>
        </c:ser>
        <c:ser>
          <c:idx val="1"/>
          <c:order val="1"/>
          <c:tx>
            <c:strRef>
              <c:f>Лист1!$A$3</c:f>
              <c:strCache>
                <c:ptCount val="1"/>
                <c:pt idx="0">
                  <c:v>Нет, не слышал</c:v>
                </c:pt>
              </c:strCache>
            </c:strRef>
          </c:tx>
          <c:spPr>
            <a:ln>
              <a:solidFill>
                <a:srgbClr val="E46C0A"/>
              </a:solidFill>
            </a:ln>
            <a:effectLst>
              <a:outerShdw blurRad="40000" dist="23000" dir="5400000" rotWithShape="0">
                <a:srgbClr val="000000">
                  <a:alpha val="35000"/>
                </a:srgbClr>
              </a:outerShdw>
            </a:effectLst>
          </c:spPr>
          <c:marker>
            <c:symbol val="square"/>
            <c:size val="5"/>
            <c:spPr>
              <a:solidFill>
                <a:srgbClr val="E46C0A"/>
              </a:solidFill>
              <a:ln>
                <a:noFill/>
              </a:ln>
            </c:spPr>
          </c:marker>
          <c:dLbls>
            <c:spPr>
              <a:noFill/>
              <a:ln>
                <a:noFill/>
              </a:ln>
              <a:effectLst/>
            </c:spPr>
            <c:txPr>
              <a:bodyPr/>
              <a:lstStyle/>
              <a:p>
                <a:pPr>
                  <a:defRPr sz="1200" b="1">
                    <a:solidFill>
                      <a:srgbClr val="E46C0A"/>
                    </a:solidFill>
                  </a:defRPr>
                </a:pPr>
                <a:endParaRPr lang="ru-RU"/>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Лист1!$B$1:$U$1</c:f>
              <c:strCache>
                <c:ptCount val="20"/>
                <c:pt idx="0">
                  <c:v>11.2010</c:v>
                </c:pt>
                <c:pt idx="1">
                  <c:v>05.2011</c:v>
                </c:pt>
                <c:pt idx="2">
                  <c:v>05.2012</c:v>
                </c:pt>
                <c:pt idx="3">
                  <c:v>06.2012</c:v>
                </c:pt>
                <c:pt idx="4">
                  <c:v>09.2012</c:v>
                </c:pt>
                <c:pt idx="5">
                  <c:v>12.2012</c:v>
                </c:pt>
                <c:pt idx="6">
                  <c:v>04.2013</c:v>
                </c:pt>
                <c:pt idx="7">
                  <c:v>06.2013</c:v>
                </c:pt>
                <c:pt idx="8">
                  <c:v>09.2013</c:v>
                </c:pt>
                <c:pt idx="9">
                  <c:v>12.2013</c:v>
                </c:pt>
                <c:pt idx="10">
                  <c:v>07.2014</c:v>
                </c:pt>
                <c:pt idx="11">
                  <c:v>11.2014</c:v>
                </c:pt>
                <c:pt idx="12">
                  <c:v>03.2015</c:v>
                </c:pt>
                <c:pt idx="13">
                  <c:v>06.2015</c:v>
                </c:pt>
                <c:pt idx="14">
                  <c:v>09.2015</c:v>
                </c:pt>
                <c:pt idx="15">
                  <c:v>11.2015</c:v>
                </c:pt>
                <c:pt idx="16">
                  <c:v>03.2016</c:v>
                </c:pt>
                <c:pt idx="17">
                  <c:v>06.2016</c:v>
                </c:pt>
                <c:pt idx="18">
                  <c:v>09.2016</c:v>
                </c:pt>
                <c:pt idx="19">
                  <c:v>12.2016</c:v>
                </c:pt>
              </c:strCache>
            </c:strRef>
          </c:cat>
          <c:val>
            <c:numRef>
              <c:f>Лист1!$B$3:$U$3</c:f>
              <c:numCache>
                <c:formatCode>0</c:formatCode>
                <c:ptCount val="20"/>
                <c:pt idx="0">
                  <c:v>31</c:v>
                </c:pt>
                <c:pt idx="1">
                  <c:v>32</c:v>
                </c:pt>
                <c:pt idx="2">
                  <c:v>33.627760252365931</c:v>
                </c:pt>
                <c:pt idx="3">
                  <c:v>32.850849590937699</c:v>
                </c:pt>
                <c:pt idx="4">
                  <c:v>24.25</c:v>
                </c:pt>
                <c:pt idx="5">
                  <c:v>19.328263624841572</c:v>
                </c:pt>
                <c:pt idx="6">
                  <c:v>21.9375</c:v>
                </c:pt>
                <c:pt idx="7">
                  <c:v>26.405559065066331</c:v>
                </c:pt>
                <c:pt idx="8">
                  <c:v>23.005932762030323</c:v>
                </c:pt>
                <c:pt idx="9">
                  <c:v>27</c:v>
                </c:pt>
                <c:pt idx="10">
                  <c:v>24.585987261146496</c:v>
                </c:pt>
                <c:pt idx="11">
                  <c:v>22.655758338577723</c:v>
                </c:pt>
                <c:pt idx="12">
                  <c:v>25.9375</c:v>
                </c:pt>
                <c:pt idx="13">
                  <c:v>27.4375</c:v>
                </c:pt>
                <c:pt idx="14">
                  <c:v>29.320987654320987</c:v>
                </c:pt>
                <c:pt idx="15">
                  <c:v>20.73170731707317</c:v>
                </c:pt>
                <c:pt idx="16">
                  <c:v>14.084507042253522</c:v>
                </c:pt>
                <c:pt idx="17">
                  <c:v>16</c:v>
                </c:pt>
                <c:pt idx="18">
                  <c:v>14</c:v>
                </c:pt>
                <c:pt idx="19">
                  <c:v>18</c:v>
                </c:pt>
              </c:numCache>
            </c:numRef>
          </c:val>
          <c:smooth val="1"/>
          <c:extLst xmlns:c16r2="http://schemas.microsoft.com/office/drawing/2015/06/chart">
            <c:ext xmlns:c16="http://schemas.microsoft.com/office/drawing/2014/chart" uri="{C3380CC4-5D6E-409C-BE32-E72D297353CC}">
              <c16:uniqueId val="{00000001-69E6-4B84-9441-C98D62220EC8}"/>
            </c:ext>
          </c:extLst>
        </c:ser>
        <c:ser>
          <c:idx val="2"/>
          <c:order val="2"/>
          <c:tx>
            <c:strRef>
              <c:f>Лист1!$A$4</c:f>
              <c:strCache>
                <c:ptCount val="1"/>
                <c:pt idx="0">
                  <c:v>Затрудняюсь ответить</c:v>
                </c:pt>
              </c:strCache>
            </c:strRef>
          </c:tx>
          <c:spPr>
            <a:ln>
              <a:solidFill>
                <a:srgbClr val="FFFFFF">
                  <a:lumMod val="65000"/>
                </a:srgbClr>
              </a:solidFill>
            </a:ln>
          </c:spPr>
          <c:marker>
            <c:spPr>
              <a:solidFill>
                <a:srgbClr val="FFFFFF">
                  <a:lumMod val="65000"/>
                </a:srgbClr>
              </a:solidFill>
              <a:ln>
                <a:solidFill>
                  <a:srgbClr val="FFFFFF">
                    <a:lumMod val="65000"/>
                  </a:srgbClr>
                </a:solidFill>
              </a:ln>
            </c:spPr>
          </c:marker>
          <c:dLbls>
            <c:dLbl>
              <c:idx val="16"/>
              <c:layout>
                <c:manualLayout>
                  <c:x val="-3.0234145293755012E-3"/>
                  <c:y val="-1.189541741738840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69E6-4B84-9441-C98D62220EC8}"/>
                </c:ext>
                <c:ext xmlns:c15="http://schemas.microsoft.com/office/drawing/2012/chart" uri="{CE6537A1-D6FC-4f65-9D91-7224C49458BB}">
                  <c15:layout/>
                </c:ext>
              </c:extLst>
            </c:dLbl>
            <c:dLbl>
              <c:idx val="17"/>
              <c:layout>
                <c:manualLayout>
                  <c:x val="-2.233723688572745E-2"/>
                  <c:y val="-3.49001077174999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69E6-4B84-9441-C98D62220EC8}"/>
                </c:ext>
                <c:ext xmlns:c15="http://schemas.microsoft.com/office/drawing/2012/chart" uri="{CE6537A1-D6FC-4f65-9D91-7224C49458BB}">
                  <c15:layout/>
                </c:ext>
              </c:extLst>
            </c:dLbl>
            <c:dLbl>
              <c:idx val="18"/>
              <c:layout>
                <c:manualLayout>
                  <c:x val="-1.6394522314542265E-2"/>
                  <c:y val="-3.873422276751865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02D4-4E32-AF94-8400C35315A5}"/>
                </c:ext>
                <c:ext xmlns:c15="http://schemas.microsoft.com/office/drawing/2012/chart" uri="{CE6537A1-D6FC-4f65-9D91-7224C49458BB}">
                  <c15:layout/>
                </c:ext>
              </c:extLst>
            </c:dLbl>
            <c:spPr>
              <a:noFill/>
              <a:ln>
                <a:noFill/>
              </a:ln>
              <a:effectLst/>
            </c:spPr>
            <c:txPr>
              <a:bodyPr/>
              <a:lstStyle/>
              <a:p>
                <a:pPr>
                  <a:defRPr b="1">
                    <a:solidFill>
                      <a:schemeClr val="bg1">
                        <a:lumMod val="50000"/>
                      </a:schemeClr>
                    </a:solidFill>
                  </a:defRPr>
                </a:pPr>
                <a:endParaRPr lang="ru-RU"/>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Лист1!$B$1:$U$1</c:f>
              <c:strCache>
                <c:ptCount val="20"/>
                <c:pt idx="0">
                  <c:v>11.2010</c:v>
                </c:pt>
                <c:pt idx="1">
                  <c:v>05.2011</c:v>
                </c:pt>
                <c:pt idx="2">
                  <c:v>05.2012</c:v>
                </c:pt>
                <c:pt idx="3">
                  <c:v>06.2012</c:v>
                </c:pt>
                <c:pt idx="4">
                  <c:v>09.2012</c:v>
                </c:pt>
                <c:pt idx="5">
                  <c:v>12.2012</c:v>
                </c:pt>
                <c:pt idx="6">
                  <c:v>04.2013</c:v>
                </c:pt>
                <c:pt idx="7">
                  <c:v>06.2013</c:v>
                </c:pt>
                <c:pt idx="8">
                  <c:v>09.2013</c:v>
                </c:pt>
                <c:pt idx="9">
                  <c:v>12.2013</c:v>
                </c:pt>
                <c:pt idx="10">
                  <c:v>07.2014</c:v>
                </c:pt>
                <c:pt idx="11">
                  <c:v>11.2014</c:v>
                </c:pt>
                <c:pt idx="12">
                  <c:v>03.2015</c:v>
                </c:pt>
                <c:pt idx="13">
                  <c:v>06.2015</c:v>
                </c:pt>
                <c:pt idx="14">
                  <c:v>09.2015</c:v>
                </c:pt>
                <c:pt idx="15">
                  <c:v>11.2015</c:v>
                </c:pt>
                <c:pt idx="16">
                  <c:v>03.2016</c:v>
                </c:pt>
                <c:pt idx="17">
                  <c:v>06.2016</c:v>
                </c:pt>
                <c:pt idx="18">
                  <c:v>09.2016</c:v>
                </c:pt>
                <c:pt idx="19">
                  <c:v>12.2016</c:v>
                </c:pt>
              </c:strCache>
            </c:strRef>
          </c:cat>
          <c:val>
            <c:numRef>
              <c:f>Лист1!$B$4:$U$4</c:f>
              <c:numCache>
                <c:formatCode>0</c:formatCode>
                <c:ptCount val="20"/>
                <c:pt idx="0">
                  <c:v>6</c:v>
                </c:pt>
                <c:pt idx="1">
                  <c:v>2</c:v>
                </c:pt>
                <c:pt idx="2">
                  <c:v>4.6056782334384856</c:v>
                </c:pt>
                <c:pt idx="3">
                  <c:v>3.4612964128382631</c:v>
                </c:pt>
                <c:pt idx="4">
                  <c:v>1.9375</c:v>
                </c:pt>
                <c:pt idx="5">
                  <c:v>2.5982256020278833</c:v>
                </c:pt>
                <c:pt idx="6">
                  <c:v>2.5625</c:v>
                </c:pt>
                <c:pt idx="7">
                  <c:v>3.790271636133923</c:v>
                </c:pt>
                <c:pt idx="8">
                  <c:v>2.9663810151615029</c:v>
                </c:pt>
                <c:pt idx="9">
                  <c:v>2.5625</c:v>
                </c:pt>
                <c:pt idx="10">
                  <c:v>1.910828025477707</c:v>
                </c:pt>
                <c:pt idx="11">
                  <c:v>2.7061044682190056</c:v>
                </c:pt>
                <c:pt idx="12">
                  <c:v>1.6875</c:v>
                </c:pt>
                <c:pt idx="13">
                  <c:v>1</c:v>
                </c:pt>
                <c:pt idx="14">
                  <c:v>2.0370370370370372</c:v>
                </c:pt>
                <c:pt idx="15">
                  <c:v>1.9512195121951219</c:v>
                </c:pt>
                <c:pt idx="16">
                  <c:v>3.0684104627766597</c:v>
                </c:pt>
                <c:pt idx="17">
                  <c:v>3</c:v>
                </c:pt>
                <c:pt idx="18">
                  <c:v>2</c:v>
                </c:pt>
                <c:pt idx="19">
                  <c:v>0</c:v>
                </c:pt>
              </c:numCache>
            </c:numRef>
          </c:val>
          <c:smooth val="0"/>
          <c:extLst xmlns:c16r2="http://schemas.microsoft.com/office/drawing/2015/06/chart">
            <c:ext xmlns:c16="http://schemas.microsoft.com/office/drawing/2014/chart" uri="{C3380CC4-5D6E-409C-BE32-E72D297353CC}">
              <c16:uniqueId val="{00000004-69E6-4B84-9441-C98D62220EC8}"/>
            </c:ext>
          </c:extLst>
        </c:ser>
        <c:dLbls>
          <c:showLegendKey val="0"/>
          <c:showVal val="0"/>
          <c:showCatName val="0"/>
          <c:showSerName val="0"/>
          <c:showPercent val="0"/>
          <c:showBubbleSize val="0"/>
        </c:dLbls>
        <c:marker val="1"/>
        <c:smooth val="0"/>
        <c:axId val="108534400"/>
        <c:axId val="108564864"/>
      </c:lineChart>
      <c:catAx>
        <c:axId val="108534400"/>
        <c:scaling>
          <c:orientation val="minMax"/>
        </c:scaling>
        <c:delete val="0"/>
        <c:axPos val="b"/>
        <c:numFmt formatCode="General" sourceLinked="1"/>
        <c:majorTickMark val="out"/>
        <c:minorTickMark val="none"/>
        <c:tickLblPos val="nextTo"/>
        <c:txPr>
          <a:bodyPr/>
          <a:lstStyle/>
          <a:p>
            <a:pPr>
              <a:defRPr sz="1000" b="0" i="0">
                <a:latin typeface="Arial" pitchFamily="34" charset="0"/>
                <a:cs typeface="Arial" pitchFamily="34" charset="0"/>
              </a:defRPr>
            </a:pPr>
            <a:endParaRPr lang="ru-RU"/>
          </a:p>
        </c:txPr>
        <c:crossAx val="108564864"/>
        <c:crosses val="autoZero"/>
        <c:auto val="1"/>
        <c:lblAlgn val="ctr"/>
        <c:lblOffset val="100"/>
        <c:noMultiLvlLbl val="0"/>
      </c:catAx>
      <c:valAx>
        <c:axId val="108564864"/>
        <c:scaling>
          <c:orientation val="minMax"/>
          <c:max val="100"/>
        </c:scaling>
        <c:delete val="1"/>
        <c:axPos val="l"/>
        <c:numFmt formatCode="0" sourceLinked="1"/>
        <c:majorTickMark val="out"/>
        <c:minorTickMark val="none"/>
        <c:tickLblPos val="nextTo"/>
        <c:crossAx val="108534400"/>
        <c:crosses val="autoZero"/>
        <c:crossBetween val="between"/>
        <c:minorUnit val="20"/>
      </c:valAx>
    </c:plotArea>
    <c:legend>
      <c:legendPos val="b"/>
      <c:layout>
        <c:manualLayout>
          <c:xMode val="edge"/>
          <c:yMode val="edge"/>
          <c:x val="0.2074994718236951"/>
          <c:y val="0.90661152384034627"/>
          <c:w val="0.62202405114852477"/>
          <c:h val="6.965439830357012E-2"/>
        </c:manualLayout>
      </c:layout>
      <c:overlay val="0"/>
      <c:spPr>
        <a:ln w="3175">
          <a:solidFill>
            <a:srgbClr val="FFFFFF">
              <a:lumMod val="65000"/>
            </a:srgbClr>
          </a:solidFill>
        </a:ln>
      </c:spPr>
      <c:txPr>
        <a:bodyPr/>
        <a:lstStyle/>
        <a:p>
          <a:pPr>
            <a:defRPr sz="1000" b="1">
              <a:latin typeface="Arial" pitchFamily="34" charset="0"/>
              <a:cs typeface="Arial" pitchFamily="34" charset="0"/>
            </a:defRPr>
          </a:pPr>
          <a:endParaRPr lang="ru-RU"/>
        </a:p>
      </c:txPr>
    </c:legend>
    <c:plotVisOnly val="1"/>
    <c:dispBlanksAs val="gap"/>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6476683461812683E-2"/>
          <c:y val="0.25417351913521358"/>
          <c:w val="0.88979807465765215"/>
          <c:h val="0.42728911467081832"/>
        </c:manualLayout>
      </c:layout>
      <c:lineChart>
        <c:grouping val="standard"/>
        <c:varyColors val="0"/>
        <c:ser>
          <c:idx val="0"/>
          <c:order val="0"/>
          <c:tx>
            <c:strRef>
              <c:f>Лист1!$A$2</c:f>
              <c:strCache>
                <c:ptCount val="1"/>
                <c:pt idx="0">
                  <c:v>4-й квинтиль</c:v>
                </c:pt>
              </c:strCache>
            </c:strRef>
          </c:tx>
          <c:spPr>
            <a:ln>
              <a:solidFill>
                <a:srgbClr val="00927B"/>
              </a:solidFill>
            </a:ln>
            <a:effectLst>
              <a:outerShdw blurRad="40000" dist="23000" dir="5400000" rotWithShape="0">
                <a:srgbClr val="000000">
                  <a:alpha val="35000"/>
                </a:srgbClr>
              </a:outerShdw>
            </a:effectLst>
          </c:spPr>
          <c:marker>
            <c:symbol val="diamond"/>
            <c:size val="5"/>
            <c:spPr>
              <a:solidFill>
                <a:srgbClr val="00927B"/>
              </a:solidFill>
              <a:ln>
                <a:noFill/>
              </a:ln>
            </c:spPr>
          </c:marker>
          <c:dLbls>
            <c:dLbl>
              <c:idx val="3"/>
              <c:layout>
                <c:manualLayout>
                  <c:x val="-4.634443317076592E-2"/>
                  <c:y val="-3.038165079625190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6"/>
              <c:layout>
                <c:manualLayout>
                  <c:x val="-4.6344433170765989E-2"/>
                  <c:y val="-5.268021748418327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b="1">
                    <a:solidFill>
                      <a:srgbClr val="00927B"/>
                    </a:solidFill>
                  </a:defRPr>
                </a:pPr>
                <a:endParaRPr lang="ru-RU"/>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Лист1!$B$1:$U$1</c:f>
              <c:strCache>
                <c:ptCount val="20"/>
                <c:pt idx="0">
                  <c:v>11.2010</c:v>
                </c:pt>
                <c:pt idx="1">
                  <c:v>05.2011</c:v>
                </c:pt>
                <c:pt idx="2">
                  <c:v>05.2012</c:v>
                </c:pt>
                <c:pt idx="3">
                  <c:v>06.2012</c:v>
                </c:pt>
                <c:pt idx="4">
                  <c:v>09.2012</c:v>
                </c:pt>
                <c:pt idx="5">
                  <c:v>12.2012</c:v>
                </c:pt>
                <c:pt idx="6">
                  <c:v>04.2013</c:v>
                </c:pt>
                <c:pt idx="7">
                  <c:v>06.2013</c:v>
                </c:pt>
                <c:pt idx="8">
                  <c:v>09.2013</c:v>
                </c:pt>
                <c:pt idx="9">
                  <c:v>12.2013</c:v>
                </c:pt>
                <c:pt idx="10">
                  <c:v>07.2014</c:v>
                </c:pt>
                <c:pt idx="11">
                  <c:v>11.2014</c:v>
                </c:pt>
                <c:pt idx="12">
                  <c:v>03.2015</c:v>
                </c:pt>
                <c:pt idx="13">
                  <c:v>06.2015</c:v>
                </c:pt>
                <c:pt idx="14">
                  <c:v>09.2015</c:v>
                </c:pt>
                <c:pt idx="15">
                  <c:v>11.2015</c:v>
                </c:pt>
                <c:pt idx="16">
                  <c:v>03.2016</c:v>
                </c:pt>
                <c:pt idx="17">
                  <c:v>06.2016</c:v>
                </c:pt>
                <c:pt idx="18">
                  <c:v>09.2016</c:v>
                </c:pt>
                <c:pt idx="19">
                  <c:v>12.2016</c:v>
                </c:pt>
              </c:strCache>
            </c:strRef>
          </c:cat>
          <c:val>
            <c:numRef>
              <c:f>Лист1!$B$2:$U$2</c:f>
              <c:numCache>
                <c:formatCode>#,##0</c:formatCode>
                <c:ptCount val="20"/>
                <c:pt idx="0">
                  <c:v>71</c:v>
                </c:pt>
                <c:pt idx="1">
                  <c:v>72</c:v>
                </c:pt>
                <c:pt idx="2">
                  <c:v>64.393939393939391</c:v>
                </c:pt>
                <c:pt idx="3">
                  <c:v>71.936758893280626</c:v>
                </c:pt>
                <c:pt idx="4">
                  <c:v>71.043771043771045</c:v>
                </c:pt>
                <c:pt idx="5">
                  <c:v>83.745583038869256</c:v>
                </c:pt>
                <c:pt idx="6">
                  <c:v>76.470588235294116</c:v>
                </c:pt>
                <c:pt idx="7">
                  <c:v>74.048442906574394</c:v>
                </c:pt>
                <c:pt idx="8">
                  <c:v>76.428571428571431</c:v>
                </c:pt>
                <c:pt idx="9">
                  <c:v>70.357142857142861</c:v>
                </c:pt>
                <c:pt idx="10">
                  <c:v>74</c:v>
                </c:pt>
                <c:pt idx="11">
                  <c:v>70</c:v>
                </c:pt>
                <c:pt idx="12">
                  <c:v>75.52447552447552</c:v>
                </c:pt>
                <c:pt idx="13">
                  <c:v>74</c:v>
                </c:pt>
                <c:pt idx="14">
                  <c:v>68.461538461538467</c:v>
                </c:pt>
                <c:pt idx="15">
                  <c:v>73</c:v>
                </c:pt>
                <c:pt idx="16">
                  <c:v>86.440677966101688</c:v>
                </c:pt>
                <c:pt idx="17">
                  <c:v>81.2</c:v>
                </c:pt>
                <c:pt idx="18">
                  <c:v>85</c:v>
                </c:pt>
                <c:pt idx="19">
                  <c:v>81</c:v>
                </c:pt>
              </c:numCache>
            </c:numRef>
          </c:val>
          <c:smooth val="1"/>
          <c:extLst xmlns:c16r2="http://schemas.microsoft.com/office/drawing/2015/06/chart">
            <c:ext xmlns:c16="http://schemas.microsoft.com/office/drawing/2014/chart" uri="{C3380CC4-5D6E-409C-BE32-E72D297353CC}">
              <c16:uniqueId val="{0000000A-A358-4E6E-B435-3B66D054E1F8}"/>
            </c:ext>
          </c:extLst>
        </c:ser>
        <c:ser>
          <c:idx val="1"/>
          <c:order val="1"/>
          <c:tx>
            <c:strRef>
              <c:f>Лист1!$A$3</c:f>
              <c:strCache>
                <c:ptCount val="1"/>
                <c:pt idx="0">
                  <c:v>5-й квинтиль</c:v>
                </c:pt>
              </c:strCache>
            </c:strRef>
          </c:tx>
          <c:spPr>
            <a:ln>
              <a:solidFill>
                <a:srgbClr val="E46C0A"/>
              </a:solidFill>
            </a:ln>
            <a:effectLst>
              <a:outerShdw blurRad="40000" dist="23000" dir="5400000" rotWithShape="0">
                <a:srgbClr val="000000">
                  <a:alpha val="35000"/>
                </a:srgbClr>
              </a:outerShdw>
            </a:effectLst>
          </c:spPr>
          <c:marker>
            <c:symbol val="square"/>
            <c:size val="5"/>
            <c:spPr>
              <a:solidFill>
                <a:srgbClr val="E46C0A"/>
              </a:solidFill>
              <a:ln>
                <a:noFill/>
              </a:ln>
            </c:spPr>
          </c:marker>
          <c:dLbls>
            <c:dLbl>
              <c:idx val="3"/>
              <c:layout>
                <c:manualLayout>
                  <c:x val="-4.634443317076592E-2"/>
                  <c:y val="6.754622124157944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6"/>
              <c:layout>
                <c:manualLayout>
                  <c:x val="-4.6344433170765989E-2"/>
                  <c:y val="4.524765455364824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b="1">
                    <a:solidFill>
                      <a:srgbClr val="E46C0A"/>
                    </a:solidFill>
                  </a:defRPr>
                </a:pPr>
                <a:endParaRPr lang="ru-RU"/>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Лист1!$B$1:$U$1</c:f>
              <c:strCache>
                <c:ptCount val="20"/>
                <c:pt idx="0">
                  <c:v>11.2010</c:v>
                </c:pt>
                <c:pt idx="1">
                  <c:v>05.2011</c:v>
                </c:pt>
                <c:pt idx="2">
                  <c:v>05.2012</c:v>
                </c:pt>
                <c:pt idx="3">
                  <c:v>06.2012</c:v>
                </c:pt>
                <c:pt idx="4">
                  <c:v>09.2012</c:v>
                </c:pt>
                <c:pt idx="5">
                  <c:v>12.2012</c:v>
                </c:pt>
                <c:pt idx="6">
                  <c:v>04.2013</c:v>
                </c:pt>
                <c:pt idx="7">
                  <c:v>06.2013</c:v>
                </c:pt>
                <c:pt idx="8">
                  <c:v>09.2013</c:v>
                </c:pt>
                <c:pt idx="9">
                  <c:v>12.2013</c:v>
                </c:pt>
                <c:pt idx="10">
                  <c:v>07.2014</c:v>
                </c:pt>
                <c:pt idx="11">
                  <c:v>11.2014</c:v>
                </c:pt>
                <c:pt idx="12">
                  <c:v>03.2015</c:v>
                </c:pt>
                <c:pt idx="13">
                  <c:v>06.2015</c:v>
                </c:pt>
                <c:pt idx="14">
                  <c:v>09.2015</c:v>
                </c:pt>
                <c:pt idx="15">
                  <c:v>11.2015</c:v>
                </c:pt>
                <c:pt idx="16">
                  <c:v>03.2016</c:v>
                </c:pt>
                <c:pt idx="17">
                  <c:v>06.2016</c:v>
                </c:pt>
                <c:pt idx="18">
                  <c:v>09.2016</c:v>
                </c:pt>
                <c:pt idx="19">
                  <c:v>12.2016</c:v>
                </c:pt>
              </c:strCache>
            </c:strRef>
          </c:cat>
          <c:val>
            <c:numRef>
              <c:f>Лист1!$B$3:$U$3</c:f>
              <c:numCache>
                <c:formatCode>#,##0</c:formatCode>
                <c:ptCount val="20"/>
                <c:pt idx="0">
                  <c:v>68</c:v>
                </c:pt>
                <c:pt idx="1">
                  <c:v>77</c:v>
                </c:pt>
                <c:pt idx="2">
                  <c:v>70.863309352517987</c:v>
                </c:pt>
                <c:pt idx="3">
                  <c:v>66.304347826086953</c:v>
                </c:pt>
                <c:pt idx="4">
                  <c:v>83.038869257950523</c:v>
                </c:pt>
                <c:pt idx="5">
                  <c:v>80.21201413427562</c:v>
                </c:pt>
                <c:pt idx="6">
                  <c:v>75.268817204301072</c:v>
                </c:pt>
                <c:pt idx="7">
                  <c:v>73.021582733812949</c:v>
                </c:pt>
                <c:pt idx="8">
                  <c:v>77.405857740585773</c:v>
                </c:pt>
                <c:pt idx="9">
                  <c:v>76.344086021505376</c:v>
                </c:pt>
                <c:pt idx="10">
                  <c:v>77</c:v>
                </c:pt>
                <c:pt idx="11">
                  <c:v>78</c:v>
                </c:pt>
                <c:pt idx="12">
                  <c:v>74.275362318840578</c:v>
                </c:pt>
                <c:pt idx="13">
                  <c:v>77</c:v>
                </c:pt>
                <c:pt idx="14">
                  <c:v>74.729241877256314</c:v>
                </c:pt>
                <c:pt idx="15">
                  <c:v>79</c:v>
                </c:pt>
                <c:pt idx="16">
                  <c:v>78.538812785388131</c:v>
                </c:pt>
                <c:pt idx="17">
                  <c:v>83.78378378378379</c:v>
                </c:pt>
                <c:pt idx="18">
                  <c:v>90</c:v>
                </c:pt>
                <c:pt idx="19">
                  <c:v>88</c:v>
                </c:pt>
              </c:numCache>
            </c:numRef>
          </c:val>
          <c:smooth val="1"/>
          <c:extLst xmlns:c16r2="http://schemas.microsoft.com/office/drawing/2015/06/chart">
            <c:ext xmlns:c16="http://schemas.microsoft.com/office/drawing/2014/chart" uri="{C3380CC4-5D6E-409C-BE32-E72D297353CC}">
              <c16:uniqueId val="{00000012-A358-4E6E-B435-3B66D054E1F8}"/>
            </c:ext>
          </c:extLst>
        </c:ser>
        <c:dLbls>
          <c:showLegendKey val="0"/>
          <c:showVal val="0"/>
          <c:showCatName val="0"/>
          <c:showSerName val="0"/>
          <c:showPercent val="0"/>
          <c:showBubbleSize val="0"/>
        </c:dLbls>
        <c:marker val="1"/>
        <c:smooth val="0"/>
        <c:axId val="111674496"/>
        <c:axId val="111676032"/>
      </c:lineChart>
      <c:catAx>
        <c:axId val="111674496"/>
        <c:scaling>
          <c:orientation val="minMax"/>
        </c:scaling>
        <c:delete val="0"/>
        <c:axPos val="b"/>
        <c:numFmt formatCode="General" sourceLinked="1"/>
        <c:majorTickMark val="out"/>
        <c:minorTickMark val="none"/>
        <c:tickLblPos val="nextTo"/>
        <c:txPr>
          <a:bodyPr rot="-5400000" vert="horz"/>
          <a:lstStyle/>
          <a:p>
            <a:pPr>
              <a:defRPr sz="900" b="0" i="0">
                <a:latin typeface="Arial" pitchFamily="34" charset="0"/>
                <a:cs typeface="Arial" pitchFamily="34" charset="0"/>
              </a:defRPr>
            </a:pPr>
            <a:endParaRPr lang="ru-RU"/>
          </a:p>
        </c:txPr>
        <c:crossAx val="111676032"/>
        <c:crosses val="autoZero"/>
        <c:auto val="1"/>
        <c:lblAlgn val="ctr"/>
        <c:lblOffset val="100"/>
        <c:noMultiLvlLbl val="0"/>
      </c:catAx>
      <c:valAx>
        <c:axId val="111676032"/>
        <c:scaling>
          <c:orientation val="minMax"/>
          <c:max val="100"/>
          <c:min val="50"/>
        </c:scaling>
        <c:delete val="1"/>
        <c:axPos val="l"/>
        <c:numFmt formatCode="#,##0" sourceLinked="1"/>
        <c:majorTickMark val="out"/>
        <c:minorTickMark val="none"/>
        <c:tickLblPos val="nextTo"/>
        <c:crossAx val="111674496"/>
        <c:crosses val="autoZero"/>
        <c:crossBetween val="between"/>
        <c:minorUnit val="20"/>
      </c:valAx>
    </c:plotArea>
    <c:legend>
      <c:legendPos val="b"/>
      <c:layout>
        <c:manualLayout>
          <c:xMode val="edge"/>
          <c:yMode val="edge"/>
          <c:x val="7.9860779750647468E-2"/>
          <c:y val="0.8634970707525913"/>
          <c:w val="0.83053161412228005"/>
          <c:h val="6.0083517203841683E-2"/>
        </c:manualLayout>
      </c:layout>
      <c:overlay val="0"/>
      <c:spPr>
        <a:ln w="3175">
          <a:solidFill>
            <a:srgbClr val="FFFFFF">
              <a:lumMod val="65000"/>
            </a:srgbClr>
          </a:solidFill>
        </a:ln>
      </c:spPr>
      <c:txPr>
        <a:bodyPr/>
        <a:lstStyle/>
        <a:p>
          <a:pPr>
            <a:defRPr sz="1100" b="0">
              <a:latin typeface="Arial" pitchFamily="34" charset="0"/>
              <a:cs typeface="Arial" pitchFamily="34" charset="0"/>
            </a:defRPr>
          </a:pPr>
          <a:endParaRPr lang="ru-RU"/>
        </a:p>
      </c:txPr>
    </c:legend>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8189016503849875E-2"/>
          <c:y val="0.21755215017624624"/>
          <c:w val="0.90684242081523658"/>
          <c:h val="0.49010757014278433"/>
        </c:manualLayout>
      </c:layout>
      <c:lineChart>
        <c:grouping val="standard"/>
        <c:varyColors val="0"/>
        <c:ser>
          <c:idx val="0"/>
          <c:order val="0"/>
          <c:tx>
            <c:strRef>
              <c:f>Лист1!$A$2</c:f>
              <c:strCache>
                <c:ptCount val="1"/>
                <c:pt idx="0">
                  <c:v>1-й квинтиль</c:v>
                </c:pt>
              </c:strCache>
            </c:strRef>
          </c:tx>
          <c:spPr>
            <a:ln>
              <a:solidFill>
                <a:srgbClr val="00927B"/>
              </a:solidFill>
            </a:ln>
            <a:effectLst>
              <a:outerShdw blurRad="40000" dist="23000" dir="5400000" rotWithShape="0">
                <a:srgbClr val="000000">
                  <a:alpha val="35000"/>
                </a:srgbClr>
              </a:outerShdw>
            </a:effectLst>
          </c:spPr>
          <c:marker>
            <c:symbol val="diamond"/>
            <c:size val="5"/>
            <c:spPr>
              <a:solidFill>
                <a:srgbClr val="00927B"/>
              </a:solidFill>
              <a:ln>
                <a:noFill/>
              </a:ln>
            </c:spPr>
          </c:marker>
          <c:dLbls>
            <c:dLbl>
              <c:idx val="3"/>
              <c:layout>
                <c:manualLayout>
                  <c:x val="-4.1405981823752075E-2"/>
                  <c:y val="5.263135760431261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4.6555979563024812E-2"/>
                  <c:y val="4.372967771012345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9"/>
              <c:layout>
                <c:manualLayout>
                  <c:x val="-3.4258636536071155E-2"/>
                  <c:y val="-6.754132096724112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200" b="1">
                    <a:solidFill>
                      <a:srgbClr val="059D85"/>
                    </a:solidFill>
                  </a:defRPr>
                </a:pPr>
                <a:endParaRPr lang="ru-RU"/>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Лист1!$B$1:$U$1</c:f>
              <c:strCache>
                <c:ptCount val="20"/>
                <c:pt idx="0">
                  <c:v>11.2010</c:v>
                </c:pt>
                <c:pt idx="1">
                  <c:v>05.2011</c:v>
                </c:pt>
                <c:pt idx="2">
                  <c:v>05.2012</c:v>
                </c:pt>
                <c:pt idx="3">
                  <c:v>06.2012</c:v>
                </c:pt>
                <c:pt idx="4">
                  <c:v>09.2012</c:v>
                </c:pt>
                <c:pt idx="5">
                  <c:v>12.2012</c:v>
                </c:pt>
                <c:pt idx="6">
                  <c:v>04.2013</c:v>
                </c:pt>
                <c:pt idx="7">
                  <c:v>06.2013</c:v>
                </c:pt>
                <c:pt idx="8">
                  <c:v>09.2013</c:v>
                </c:pt>
                <c:pt idx="9">
                  <c:v>12.2013</c:v>
                </c:pt>
                <c:pt idx="10">
                  <c:v>07.2014</c:v>
                </c:pt>
                <c:pt idx="11">
                  <c:v>11.2014</c:v>
                </c:pt>
                <c:pt idx="12">
                  <c:v>03.2015</c:v>
                </c:pt>
                <c:pt idx="13">
                  <c:v>06.2015</c:v>
                </c:pt>
                <c:pt idx="14">
                  <c:v>09.2015</c:v>
                </c:pt>
                <c:pt idx="15">
                  <c:v>11.2015</c:v>
                </c:pt>
                <c:pt idx="16">
                  <c:v>03.2016</c:v>
                </c:pt>
                <c:pt idx="17">
                  <c:v>06.2016</c:v>
                </c:pt>
                <c:pt idx="18">
                  <c:v>09.2016</c:v>
                </c:pt>
                <c:pt idx="19">
                  <c:v>12.2016</c:v>
                </c:pt>
              </c:strCache>
            </c:strRef>
          </c:cat>
          <c:val>
            <c:numRef>
              <c:f>Лист1!$B$2:$U$2</c:f>
              <c:numCache>
                <c:formatCode>#,##0</c:formatCode>
                <c:ptCount val="20"/>
                <c:pt idx="0">
                  <c:v>59</c:v>
                </c:pt>
                <c:pt idx="1">
                  <c:v>61</c:v>
                </c:pt>
                <c:pt idx="2">
                  <c:v>53.571428571428569</c:v>
                </c:pt>
                <c:pt idx="3">
                  <c:v>50</c:v>
                </c:pt>
                <c:pt idx="4">
                  <c:v>68.085106382978722</c:v>
                </c:pt>
                <c:pt idx="5">
                  <c:v>66.901408450704224</c:v>
                </c:pt>
                <c:pt idx="6">
                  <c:v>69.42446043165468</c:v>
                </c:pt>
                <c:pt idx="7">
                  <c:v>59.636363636363633</c:v>
                </c:pt>
                <c:pt idx="8">
                  <c:v>64.728682170542641</c:v>
                </c:pt>
                <c:pt idx="9">
                  <c:v>62.132352941176471</c:v>
                </c:pt>
                <c:pt idx="10">
                  <c:v>69</c:v>
                </c:pt>
                <c:pt idx="11">
                  <c:v>77</c:v>
                </c:pt>
                <c:pt idx="12">
                  <c:v>70.774647887323937</c:v>
                </c:pt>
                <c:pt idx="13">
                  <c:v>65.410958904109592</c:v>
                </c:pt>
                <c:pt idx="14">
                  <c:v>70.408163265306129</c:v>
                </c:pt>
                <c:pt idx="15">
                  <c:v>82</c:v>
                </c:pt>
                <c:pt idx="16">
                  <c:v>86.058981233243969</c:v>
                </c:pt>
                <c:pt idx="17">
                  <c:v>82.478632478632477</c:v>
                </c:pt>
                <c:pt idx="18">
                  <c:v>81</c:v>
                </c:pt>
                <c:pt idx="19">
                  <c:v>82</c:v>
                </c:pt>
              </c:numCache>
            </c:numRef>
          </c:val>
          <c:smooth val="1"/>
          <c:extLst xmlns:c16r2="http://schemas.microsoft.com/office/drawing/2015/06/chart">
            <c:ext xmlns:c16="http://schemas.microsoft.com/office/drawing/2014/chart" uri="{C3380CC4-5D6E-409C-BE32-E72D297353CC}">
              <c16:uniqueId val="{00000010-6758-495A-A19F-715A8C147DA4}"/>
            </c:ext>
          </c:extLst>
        </c:ser>
        <c:ser>
          <c:idx val="1"/>
          <c:order val="1"/>
          <c:tx>
            <c:strRef>
              <c:f>Лист1!$A$3</c:f>
              <c:strCache>
                <c:ptCount val="1"/>
                <c:pt idx="0">
                  <c:v>2-й квинтиль</c:v>
                </c:pt>
              </c:strCache>
            </c:strRef>
          </c:tx>
          <c:spPr>
            <a:ln>
              <a:solidFill>
                <a:srgbClr val="E46C0A"/>
              </a:solidFill>
            </a:ln>
            <a:effectLst>
              <a:outerShdw blurRad="40000" dist="23000" dir="5400000" rotWithShape="0">
                <a:srgbClr val="000000">
                  <a:alpha val="35000"/>
                </a:srgbClr>
              </a:outerShdw>
            </a:effectLst>
          </c:spPr>
          <c:marker>
            <c:symbol val="square"/>
            <c:size val="5"/>
            <c:spPr>
              <a:solidFill>
                <a:srgbClr val="E46C0A"/>
              </a:solidFill>
              <a:ln>
                <a:noFill/>
              </a:ln>
            </c:spPr>
          </c:marker>
          <c:dLbls>
            <c:dLbl>
              <c:idx val="14"/>
              <c:layout>
                <c:manualLayout>
                  <c:x val="-3.6255984084479519E-2"/>
                  <c:y val="5.86399915328902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9"/>
              <c:delete val="1"/>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200" b="1">
                    <a:solidFill>
                      <a:srgbClr val="FF7F13"/>
                    </a:solidFill>
                  </a:defRPr>
                </a:pPr>
                <a:endParaRPr lang="ru-RU"/>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Лист1!$B$1:$U$1</c:f>
              <c:strCache>
                <c:ptCount val="20"/>
                <c:pt idx="0">
                  <c:v>11.2010</c:v>
                </c:pt>
                <c:pt idx="1">
                  <c:v>05.2011</c:v>
                </c:pt>
                <c:pt idx="2">
                  <c:v>05.2012</c:v>
                </c:pt>
                <c:pt idx="3">
                  <c:v>06.2012</c:v>
                </c:pt>
                <c:pt idx="4">
                  <c:v>09.2012</c:v>
                </c:pt>
                <c:pt idx="5">
                  <c:v>12.2012</c:v>
                </c:pt>
                <c:pt idx="6">
                  <c:v>04.2013</c:v>
                </c:pt>
                <c:pt idx="7">
                  <c:v>06.2013</c:v>
                </c:pt>
                <c:pt idx="8">
                  <c:v>09.2013</c:v>
                </c:pt>
                <c:pt idx="9">
                  <c:v>12.2013</c:v>
                </c:pt>
                <c:pt idx="10">
                  <c:v>07.2014</c:v>
                </c:pt>
                <c:pt idx="11">
                  <c:v>11.2014</c:v>
                </c:pt>
                <c:pt idx="12">
                  <c:v>03.2015</c:v>
                </c:pt>
                <c:pt idx="13">
                  <c:v>06.2015</c:v>
                </c:pt>
                <c:pt idx="14">
                  <c:v>09.2015</c:v>
                </c:pt>
                <c:pt idx="15">
                  <c:v>11.2015</c:v>
                </c:pt>
                <c:pt idx="16">
                  <c:v>03.2016</c:v>
                </c:pt>
                <c:pt idx="17">
                  <c:v>06.2016</c:v>
                </c:pt>
                <c:pt idx="18">
                  <c:v>09.2016</c:v>
                </c:pt>
                <c:pt idx="19">
                  <c:v>12.2016</c:v>
                </c:pt>
              </c:strCache>
            </c:strRef>
          </c:cat>
          <c:val>
            <c:numRef>
              <c:f>Лист1!$B$3:$U$3</c:f>
              <c:numCache>
                <c:formatCode>#,##0</c:formatCode>
                <c:ptCount val="20"/>
                <c:pt idx="0">
                  <c:v>56</c:v>
                </c:pt>
                <c:pt idx="1">
                  <c:v>63</c:v>
                </c:pt>
                <c:pt idx="2">
                  <c:v>62.288135593220339</c:v>
                </c:pt>
                <c:pt idx="3">
                  <c:v>71.272727272727266</c:v>
                </c:pt>
                <c:pt idx="4">
                  <c:v>76.400000000000006</c:v>
                </c:pt>
                <c:pt idx="5">
                  <c:v>82.995951417004051</c:v>
                </c:pt>
                <c:pt idx="6">
                  <c:v>79.225352112676063</c:v>
                </c:pt>
                <c:pt idx="7">
                  <c:v>71.897810218978108</c:v>
                </c:pt>
                <c:pt idx="8">
                  <c:v>76.829268292682926</c:v>
                </c:pt>
                <c:pt idx="9">
                  <c:v>71.559633027522935</c:v>
                </c:pt>
                <c:pt idx="10">
                  <c:v>71</c:v>
                </c:pt>
                <c:pt idx="11">
                  <c:v>74</c:v>
                </c:pt>
                <c:pt idx="12">
                  <c:v>72.027972027972027</c:v>
                </c:pt>
                <c:pt idx="13">
                  <c:v>67.984189723320156</c:v>
                </c:pt>
                <c:pt idx="14">
                  <c:v>64.978902953586498</c:v>
                </c:pt>
                <c:pt idx="15">
                  <c:v>77</c:v>
                </c:pt>
                <c:pt idx="16">
                  <c:v>83.050847457627114</c:v>
                </c:pt>
                <c:pt idx="17">
                  <c:v>82.545454545454547</c:v>
                </c:pt>
                <c:pt idx="18">
                  <c:v>84</c:v>
                </c:pt>
                <c:pt idx="19">
                  <c:v>79</c:v>
                </c:pt>
              </c:numCache>
            </c:numRef>
          </c:val>
          <c:smooth val="1"/>
          <c:extLst xmlns:c16r2="http://schemas.microsoft.com/office/drawing/2015/06/chart">
            <c:ext xmlns:c16="http://schemas.microsoft.com/office/drawing/2014/chart" uri="{C3380CC4-5D6E-409C-BE32-E72D297353CC}">
              <c16:uniqueId val="{0000001D-6758-495A-A19F-715A8C147DA4}"/>
            </c:ext>
          </c:extLst>
        </c:ser>
        <c:ser>
          <c:idx val="2"/>
          <c:order val="2"/>
          <c:tx>
            <c:strRef>
              <c:f>Лист1!$A$4</c:f>
              <c:strCache>
                <c:ptCount val="1"/>
                <c:pt idx="0">
                  <c:v>3-й квинтиль</c:v>
                </c:pt>
              </c:strCache>
            </c:strRef>
          </c:tx>
          <c:spPr>
            <a:ln>
              <a:solidFill>
                <a:srgbClr val="FFFFFF">
                  <a:lumMod val="50000"/>
                </a:srgbClr>
              </a:solidFill>
            </a:ln>
            <a:effectLst>
              <a:outerShdw blurRad="40000" dist="23000" dir="5400000" rotWithShape="0">
                <a:srgbClr val="000000">
                  <a:alpha val="35000"/>
                </a:srgbClr>
              </a:outerShdw>
            </a:effectLst>
          </c:spPr>
          <c:marker>
            <c:symbol val="triangle"/>
            <c:size val="5"/>
            <c:spPr>
              <a:solidFill>
                <a:srgbClr val="FFFFFF">
                  <a:lumMod val="50000"/>
                </a:srgbClr>
              </a:solidFill>
              <a:ln>
                <a:noFill/>
              </a:ln>
            </c:spPr>
          </c:marker>
          <c:dLbls>
            <c:dLbl>
              <c:idx val="0"/>
              <c:layout>
                <c:manualLayout>
                  <c:x val="-4.3980980693388398E-2"/>
                  <c:y val="-6.30904810201466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4.3980980693388398E-2"/>
                  <c:y val="-8.979552070271411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5655993127388822E-2"/>
                  <c:y val="3.927883776302887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3980980693388419E-2"/>
                  <c:y val="5.263135760431253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2.5955988605934135E-2"/>
                  <c:y val="3.037715786883970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4"/>
              <c:layout>
                <c:manualLayout>
                  <c:x val="-4.6555979563024812E-2"/>
                  <c:y val="-9.424636064980861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200" b="1">
                    <a:solidFill>
                      <a:schemeClr val="bg1">
                        <a:lumMod val="50000"/>
                      </a:schemeClr>
                    </a:solidFill>
                  </a:defRPr>
                </a:pPr>
                <a:endParaRPr lang="ru-RU"/>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Лист1!$B$1:$U$1</c:f>
              <c:strCache>
                <c:ptCount val="20"/>
                <c:pt idx="0">
                  <c:v>11.2010</c:v>
                </c:pt>
                <c:pt idx="1">
                  <c:v>05.2011</c:v>
                </c:pt>
                <c:pt idx="2">
                  <c:v>05.2012</c:v>
                </c:pt>
                <c:pt idx="3">
                  <c:v>06.2012</c:v>
                </c:pt>
                <c:pt idx="4">
                  <c:v>09.2012</c:v>
                </c:pt>
                <c:pt idx="5">
                  <c:v>12.2012</c:v>
                </c:pt>
                <c:pt idx="6">
                  <c:v>04.2013</c:v>
                </c:pt>
                <c:pt idx="7">
                  <c:v>06.2013</c:v>
                </c:pt>
                <c:pt idx="8">
                  <c:v>09.2013</c:v>
                </c:pt>
                <c:pt idx="9">
                  <c:v>12.2013</c:v>
                </c:pt>
                <c:pt idx="10">
                  <c:v>07.2014</c:v>
                </c:pt>
                <c:pt idx="11">
                  <c:v>11.2014</c:v>
                </c:pt>
                <c:pt idx="12">
                  <c:v>03.2015</c:v>
                </c:pt>
                <c:pt idx="13">
                  <c:v>06.2015</c:v>
                </c:pt>
                <c:pt idx="14">
                  <c:v>09.2015</c:v>
                </c:pt>
                <c:pt idx="15">
                  <c:v>11.2015</c:v>
                </c:pt>
                <c:pt idx="16">
                  <c:v>03.2016</c:v>
                </c:pt>
                <c:pt idx="17">
                  <c:v>06.2016</c:v>
                </c:pt>
                <c:pt idx="18">
                  <c:v>09.2016</c:v>
                </c:pt>
                <c:pt idx="19">
                  <c:v>12.2016</c:v>
                </c:pt>
              </c:strCache>
            </c:strRef>
          </c:cat>
          <c:val>
            <c:numRef>
              <c:f>Лист1!$B$4:$U$4</c:f>
              <c:numCache>
                <c:formatCode>#,##0</c:formatCode>
                <c:ptCount val="20"/>
                <c:pt idx="0">
                  <c:v>67</c:v>
                </c:pt>
                <c:pt idx="1">
                  <c:v>65</c:v>
                </c:pt>
                <c:pt idx="2">
                  <c:v>58.88501742160279</c:v>
                </c:pt>
                <c:pt idx="3">
                  <c:v>66.165413533834581</c:v>
                </c:pt>
                <c:pt idx="4">
                  <c:v>72.516556291390728</c:v>
                </c:pt>
                <c:pt idx="5">
                  <c:v>80.250783699059568</c:v>
                </c:pt>
                <c:pt idx="6">
                  <c:v>79.037800687285227</c:v>
                </c:pt>
                <c:pt idx="7">
                  <c:v>73.20754716981132</c:v>
                </c:pt>
                <c:pt idx="8">
                  <c:v>78.853046594982075</c:v>
                </c:pt>
                <c:pt idx="9">
                  <c:v>71.428571428571431</c:v>
                </c:pt>
                <c:pt idx="10">
                  <c:v>78</c:v>
                </c:pt>
                <c:pt idx="11">
                  <c:v>72</c:v>
                </c:pt>
                <c:pt idx="12">
                  <c:v>72.696245733788402</c:v>
                </c:pt>
                <c:pt idx="13">
                  <c:v>73.475609756097555</c:v>
                </c:pt>
                <c:pt idx="14">
                  <c:v>68.731563421828909</c:v>
                </c:pt>
                <c:pt idx="15">
                  <c:v>75</c:v>
                </c:pt>
                <c:pt idx="16">
                  <c:v>80.479452054794521</c:v>
                </c:pt>
                <c:pt idx="17">
                  <c:v>86.037735849056602</c:v>
                </c:pt>
                <c:pt idx="18">
                  <c:v>84</c:v>
                </c:pt>
                <c:pt idx="19">
                  <c:v>80</c:v>
                </c:pt>
              </c:numCache>
            </c:numRef>
          </c:val>
          <c:smooth val="1"/>
          <c:extLst xmlns:c16r2="http://schemas.microsoft.com/office/drawing/2015/06/chart">
            <c:ext xmlns:c16="http://schemas.microsoft.com/office/drawing/2014/chart" uri="{C3380CC4-5D6E-409C-BE32-E72D297353CC}">
              <c16:uniqueId val="{00000029-6758-495A-A19F-715A8C147DA4}"/>
            </c:ext>
          </c:extLst>
        </c:ser>
        <c:dLbls>
          <c:showLegendKey val="0"/>
          <c:showVal val="0"/>
          <c:showCatName val="0"/>
          <c:showSerName val="0"/>
          <c:showPercent val="0"/>
          <c:showBubbleSize val="0"/>
        </c:dLbls>
        <c:marker val="1"/>
        <c:smooth val="0"/>
        <c:axId val="111737856"/>
        <c:axId val="112091904"/>
      </c:lineChart>
      <c:catAx>
        <c:axId val="111737856"/>
        <c:scaling>
          <c:orientation val="minMax"/>
        </c:scaling>
        <c:delete val="0"/>
        <c:axPos val="b"/>
        <c:numFmt formatCode="General" sourceLinked="1"/>
        <c:majorTickMark val="out"/>
        <c:minorTickMark val="none"/>
        <c:tickLblPos val="nextTo"/>
        <c:txPr>
          <a:bodyPr rot="-5400000" vert="horz"/>
          <a:lstStyle/>
          <a:p>
            <a:pPr>
              <a:defRPr sz="900" b="0" i="0">
                <a:latin typeface="Arial" pitchFamily="34" charset="0"/>
                <a:cs typeface="Arial" pitchFamily="34" charset="0"/>
              </a:defRPr>
            </a:pPr>
            <a:endParaRPr lang="ru-RU"/>
          </a:p>
        </c:txPr>
        <c:crossAx val="112091904"/>
        <c:crosses val="autoZero"/>
        <c:auto val="1"/>
        <c:lblAlgn val="ctr"/>
        <c:lblOffset val="100"/>
        <c:noMultiLvlLbl val="0"/>
      </c:catAx>
      <c:valAx>
        <c:axId val="112091904"/>
        <c:scaling>
          <c:orientation val="minMax"/>
          <c:max val="90"/>
          <c:min val="40"/>
        </c:scaling>
        <c:delete val="1"/>
        <c:axPos val="l"/>
        <c:numFmt formatCode="#,##0" sourceLinked="1"/>
        <c:majorTickMark val="out"/>
        <c:minorTickMark val="none"/>
        <c:tickLblPos val="nextTo"/>
        <c:crossAx val="111737856"/>
        <c:crosses val="autoZero"/>
        <c:crossBetween val="between"/>
        <c:minorUnit val="20"/>
      </c:valAx>
    </c:plotArea>
    <c:legend>
      <c:legendPos val="b"/>
      <c:layout>
        <c:manualLayout>
          <c:xMode val="edge"/>
          <c:yMode val="edge"/>
          <c:x val="9.4527194725266869E-2"/>
          <c:y val="0.9223153199312818"/>
          <c:w val="0.80434432287354363"/>
          <c:h val="7.2779293711278573E-2"/>
        </c:manualLayout>
      </c:layout>
      <c:overlay val="0"/>
      <c:spPr>
        <a:ln w="3175">
          <a:solidFill>
            <a:srgbClr val="FFFFFF">
              <a:lumMod val="65000"/>
            </a:srgbClr>
          </a:solidFill>
        </a:ln>
      </c:spPr>
      <c:txPr>
        <a:bodyPr/>
        <a:lstStyle/>
        <a:p>
          <a:pPr>
            <a:defRPr sz="1050" b="0">
              <a:latin typeface="Arial" pitchFamily="34" charset="0"/>
              <a:cs typeface="Arial" pitchFamily="34" charset="0"/>
            </a:defRPr>
          </a:pPr>
          <a:endParaRPr lang="ru-RU"/>
        </a:p>
      </c:txPr>
    </c:legend>
    <c:plotVisOnly val="1"/>
    <c:dispBlanksAs val="gap"/>
    <c:showDLblsOverMax val="0"/>
  </c:chart>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2973860045903941E-2"/>
          <c:y val="2.3786271526424364E-2"/>
          <c:w val="0.98702613995409549"/>
          <c:h val="0.61538256060450636"/>
        </c:manualLayout>
      </c:layout>
      <c:barChart>
        <c:barDir val="col"/>
        <c:grouping val="percentStacked"/>
        <c:varyColors val="0"/>
        <c:ser>
          <c:idx val="0"/>
          <c:order val="0"/>
          <c:tx>
            <c:strRef>
              <c:f>Лист1!$A$2</c:f>
              <c:strCache>
                <c:ptCount val="1"/>
                <c:pt idx="0">
                  <c:v>Затрудняюсь ответить</c:v>
                </c:pt>
              </c:strCache>
            </c:strRef>
          </c:tx>
          <c:spPr>
            <a:solidFill>
              <a:srgbClr val="FFFFFF">
                <a:lumMod val="65000"/>
              </a:srgbClr>
            </a:solidFill>
            <a:scene3d>
              <a:camera prst="orthographicFront"/>
              <a:lightRig rig="threePt" dir="t"/>
            </a:scene3d>
            <a:sp3d>
              <a:bevelT w="0" h="0"/>
            </a:sp3d>
          </c:spPr>
          <c:invertIfNegative val="0"/>
          <c:dLbls>
            <c:dLbl>
              <c:idx val="5"/>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01F4-492B-964F-521ED142198D}"/>
                </c:ext>
                <c:ext xmlns:c15="http://schemas.microsoft.com/office/drawing/2012/chart" uri="{CE6537A1-D6FC-4f65-9D91-7224C49458BB}">
                  <c15:layout/>
                </c:ext>
              </c:extLst>
            </c:dLbl>
            <c:spPr>
              <a:noFill/>
              <a:ln>
                <a:noFill/>
              </a:ln>
              <a:effectLst/>
            </c:spPr>
            <c:txPr>
              <a:bodyPr/>
              <a:lstStyle/>
              <a:p>
                <a:pPr algn="ctr">
                  <a:defRPr lang="ru-RU" sz="1050" b="1" i="0" u="none" strike="noStrike" kern="1200" baseline="0">
                    <a:solidFill>
                      <a:schemeClr val="bg1"/>
                    </a:solidFill>
                    <a:effectLst/>
                    <a:latin typeface="Franklin Gothic Book" pitchFamily="34" charset="0"/>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Лист1!$B$1:$U$1</c:f>
              <c:strCache>
                <c:ptCount val="20"/>
                <c:pt idx="0">
                  <c:v>11.2010</c:v>
                </c:pt>
                <c:pt idx="1">
                  <c:v>05.2011</c:v>
                </c:pt>
                <c:pt idx="2">
                  <c:v>05.2012</c:v>
                </c:pt>
                <c:pt idx="3">
                  <c:v>06.2012</c:v>
                </c:pt>
                <c:pt idx="4">
                  <c:v>09.2012</c:v>
                </c:pt>
                <c:pt idx="5">
                  <c:v>12.2012</c:v>
                </c:pt>
                <c:pt idx="6">
                  <c:v>04.2013</c:v>
                </c:pt>
                <c:pt idx="7">
                  <c:v>06.2013</c:v>
                </c:pt>
                <c:pt idx="8">
                  <c:v>09.2013</c:v>
                </c:pt>
                <c:pt idx="9">
                  <c:v>12.2013</c:v>
                </c:pt>
                <c:pt idx="10">
                  <c:v>07.2014</c:v>
                </c:pt>
                <c:pt idx="11">
                  <c:v>11.2014</c:v>
                </c:pt>
                <c:pt idx="12">
                  <c:v>03.2015</c:v>
                </c:pt>
                <c:pt idx="13">
                  <c:v>06.2015</c:v>
                </c:pt>
                <c:pt idx="14">
                  <c:v>09.2015</c:v>
                </c:pt>
                <c:pt idx="15">
                  <c:v>11.2015</c:v>
                </c:pt>
                <c:pt idx="16">
                  <c:v>03.2016</c:v>
                </c:pt>
                <c:pt idx="17">
                  <c:v>06.2016</c:v>
                </c:pt>
                <c:pt idx="18">
                  <c:v>09.2016</c:v>
                </c:pt>
                <c:pt idx="19">
                  <c:v>12.2016</c:v>
                </c:pt>
              </c:strCache>
            </c:strRef>
          </c:cat>
          <c:val>
            <c:numRef>
              <c:f>Лист1!$B$2:$U$2</c:f>
              <c:numCache>
                <c:formatCode>0</c:formatCode>
                <c:ptCount val="20"/>
                <c:pt idx="0">
                  <c:v>6</c:v>
                </c:pt>
                <c:pt idx="1">
                  <c:v>3</c:v>
                </c:pt>
                <c:pt idx="2">
                  <c:v>2.6498422712933754</c:v>
                </c:pt>
                <c:pt idx="3">
                  <c:v>3.8388923851478918</c:v>
                </c:pt>
                <c:pt idx="4">
                  <c:v>2.9375</c:v>
                </c:pt>
                <c:pt idx="5">
                  <c:v>3.1685678073510775</c:v>
                </c:pt>
                <c:pt idx="6">
                  <c:v>2.625</c:v>
                </c:pt>
                <c:pt idx="7">
                  <c:v>3.8534428300694885</c:v>
                </c:pt>
                <c:pt idx="8">
                  <c:v>4.3506921555702043</c:v>
                </c:pt>
                <c:pt idx="9">
                  <c:v>1.75</c:v>
                </c:pt>
                <c:pt idx="10">
                  <c:v>5.0925925925925926</c:v>
                </c:pt>
                <c:pt idx="11">
                  <c:v>5.0266565118050268</c:v>
                </c:pt>
                <c:pt idx="12">
                  <c:v>4</c:v>
                </c:pt>
              </c:numCache>
            </c:numRef>
          </c:val>
          <c:extLst xmlns:c16r2="http://schemas.microsoft.com/office/drawing/2015/06/chart">
            <c:ext xmlns:c16="http://schemas.microsoft.com/office/drawing/2014/chart" uri="{C3380CC4-5D6E-409C-BE32-E72D297353CC}">
              <c16:uniqueId val="{00000001-7B55-4350-81EF-0722B0B16EDA}"/>
            </c:ext>
          </c:extLst>
        </c:ser>
        <c:ser>
          <c:idx val="1"/>
          <c:order val="1"/>
          <c:tx>
            <c:strRef>
              <c:f>Лист1!$A$3</c:f>
              <c:strCache>
                <c:ptCount val="1"/>
                <c:pt idx="0">
                  <c:v>Участвовали в одном или нескольких мероприятиях реформы</c:v>
                </c:pt>
              </c:strCache>
            </c:strRef>
          </c:tx>
          <c:spPr>
            <a:solidFill>
              <a:srgbClr val="00927B"/>
            </a:solidFill>
            <a:scene3d>
              <a:camera prst="orthographicFront"/>
              <a:lightRig rig="threePt" dir="t"/>
            </a:scene3d>
            <a:sp3d>
              <a:bevelT w="0" h="0"/>
            </a:sp3d>
          </c:spPr>
          <c:invertIfNegative val="0"/>
          <c:dLbls>
            <c:spPr>
              <a:noFill/>
              <a:ln>
                <a:noFill/>
              </a:ln>
              <a:effectLst/>
            </c:spPr>
            <c:txPr>
              <a:bodyPr/>
              <a:lstStyle/>
              <a:p>
                <a:pPr>
                  <a:defRPr sz="1050" b="1">
                    <a:solidFill>
                      <a:schemeClr val="bg1"/>
                    </a:solidFill>
                    <a:effectLst/>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Лист1!$B$1:$U$1</c:f>
              <c:strCache>
                <c:ptCount val="20"/>
                <c:pt idx="0">
                  <c:v>11.2010</c:v>
                </c:pt>
                <c:pt idx="1">
                  <c:v>05.2011</c:v>
                </c:pt>
                <c:pt idx="2">
                  <c:v>05.2012</c:v>
                </c:pt>
                <c:pt idx="3">
                  <c:v>06.2012</c:v>
                </c:pt>
                <c:pt idx="4">
                  <c:v>09.2012</c:v>
                </c:pt>
                <c:pt idx="5">
                  <c:v>12.2012</c:v>
                </c:pt>
                <c:pt idx="6">
                  <c:v>04.2013</c:v>
                </c:pt>
                <c:pt idx="7">
                  <c:v>06.2013</c:v>
                </c:pt>
                <c:pt idx="8">
                  <c:v>09.2013</c:v>
                </c:pt>
                <c:pt idx="9">
                  <c:v>12.2013</c:v>
                </c:pt>
                <c:pt idx="10">
                  <c:v>07.2014</c:v>
                </c:pt>
                <c:pt idx="11">
                  <c:v>11.2014</c:v>
                </c:pt>
                <c:pt idx="12">
                  <c:v>03.2015</c:v>
                </c:pt>
                <c:pt idx="13">
                  <c:v>06.2015</c:v>
                </c:pt>
                <c:pt idx="14">
                  <c:v>09.2015</c:v>
                </c:pt>
                <c:pt idx="15">
                  <c:v>11.2015</c:v>
                </c:pt>
                <c:pt idx="16">
                  <c:v>03.2016</c:v>
                </c:pt>
                <c:pt idx="17">
                  <c:v>06.2016</c:v>
                </c:pt>
                <c:pt idx="18">
                  <c:v>09.2016</c:v>
                </c:pt>
                <c:pt idx="19">
                  <c:v>12.2016</c:v>
                </c:pt>
              </c:strCache>
            </c:strRef>
          </c:cat>
          <c:val>
            <c:numRef>
              <c:f>Лист1!$B$3:$U$3</c:f>
              <c:numCache>
                <c:formatCode>0</c:formatCode>
                <c:ptCount val="20"/>
                <c:pt idx="0">
                  <c:v>53</c:v>
                </c:pt>
                <c:pt idx="1">
                  <c:v>56</c:v>
                </c:pt>
                <c:pt idx="2">
                  <c:v>55.646687697160885</c:v>
                </c:pt>
                <c:pt idx="3">
                  <c:v>58.653241032095657</c:v>
                </c:pt>
                <c:pt idx="4">
                  <c:v>63.625</c:v>
                </c:pt>
                <c:pt idx="5">
                  <c:v>68.124207858048166</c:v>
                </c:pt>
                <c:pt idx="6">
                  <c:v>69.75</c:v>
                </c:pt>
                <c:pt idx="7">
                  <c:v>61.276058117498422</c:v>
                </c:pt>
                <c:pt idx="8">
                  <c:v>65.853658536585357</c:v>
                </c:pt>
                <c:pt idx="9">
                  <c:v>68.375</c:v>
                </c:pt>
                <c:pt idx="10">
                  <c:v>77.854938271604937</c:v>
                </c:pt>
                <c:pt idx="11">
                  <c:v>80.198019801980195</c:v>
                </c:pt>
                <c:pt idx="12">
                  <c:v>82.875</c:v>
                </c:pt>
                <c:pt idx="13">
                  <c:v>80</c:v>
                </c:pt>
                <c:pt idx="14">
                  <c:v>78.887398260739275</c:v>
                </c:pt>
                <c:pt idx="15">
                  <c:v>83</c:v>
                </c:pt>
                <c:pt idx="16">
                  <c:v>82</c:v>
                </c:pt>
                <c:pt idx="17">
                  <c:v>89</c:v>
                </c:pt>
                <c:pt idx="18">
                  <c:v>91</c:v>
                </c:pt>
                <c:pt idx="19">
                  <c:v>94</c:v>
                </c:pt>
              </c:numCache>
            </c:numRef>
          </c:val>
          <c:extLst xmlns:c16r2="http://schemas.microsoft.com/office/drawing/2015/06/chart">
            <c:ext xmlns:c16="http://schemas.microsoft.com/office/drawing/2014/chart" uri="{C3380CC4-5D6E-409C-BE32-E72D297353CC}">
              <c16:uniqueId val="{00000002-7B55-4350-81EF-0722B0B16EDA}"/>
            </c:ext>
          </c:extLst>
        </c:ser>
        <c:ser>
          <c:idx val="2"/>
          <c:order val="2"/>
          <c:tx>
            <c:strRef>
              <c:f>Лист1!$A$4</c:f>
              <c:strCache>
                <c:ptCount val="1"/>
                <c:pt idx="0">
                  <c:v>Ничего из перечисленного не делали</c:v>
                </c:pt>
              </c:strCache>
            </c:strRef>
          </c:tx>
          <c:spPr>
            <a:solidFill>
              <a:srgbClr val="C00000"/>
            </a:solidFill>
            <a:scene3d>
              <a:camera prst="orthographicFront"/>
              <a:lightRig rig="threePt" dir="t"/>
            </a:scene3d>
            <a:sp3d>
              <a:bevelT w="0" h="0"/>
            </a:sp3d>
          </c:spPr>
          <c:invertIfNegative val="0"/>
          <c:dLbls>
            <c:spPr>
              <a:noFill/>
              <a:ln>
                <a:noFill/>
              </a:ln>
              <a:effectLst/>
            </c:spPr>
            <c:txPr>
              <a:bodyPr/>
              <a:lstStyle/>
              <a:p>
                <a:pPr>
                  <a:defRPr sz="1050" b="1">
                    <a:solidFill>
                      <a:schemeClr val="bg1"/>
                    </a:solidFill>
                    <a:effectLst/>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Лист1!$B$1:$U$1</c:f>
              <c:strCache>
                <c:ptCount val="20"/>
                <c:pt idx="0">
                  <c:v>11.2010</c:v>
                </c:pt>
                <c:pt idx="1">
                  <c:v>05.2011</c:v>
                </c:pt>
                <c:pt idx="2">
                  <c:v>05.2012</c:v>
                </c:pt>
                <c:pt idx="3">
                  <c:v>06.2012</c:v>
                </c:pt>
                <c:pt idx="4">
                  <c:v>09.2012</c:v>
                </c:pt>
                <c:pt idx="5">
                  <c:v>12.2012</c:v>
                </c:pt>
                <c:pt idx="6">
                  <c:v>04.2013</c:v>
                </c:pt>
                <c:pt idx="7">
                  <c:v>06.2013</c:v>
                </c:pt>
                <c:pt idx="8">
                  <c:v>09.2013</c:v>
                </c:pt>
                <c:pt idx="9">
                  <c:v>12.2013</c:v>
                </c:pt>
                <c:pt idx="10">
                  <c:v>07.2014</c:v>
                </c:pt>
                <c:pt idx="11">
                  <c:v>11.2014</c:v>
                </c:pt>
                <c:pt idx="12">
                  <c:v>03.2015</c:v>
                </c:pt>
                <c:pt idx="13">
                  <c:v>06.2015</c:v>
                </c:pt>
                <c:pt idx="14">
                  <c:v>09.2015</c:v>
                </c:pt>
                <c:pt idx="15">
                  <c:v>11.2015</c:v>
                </c:pt>
                <c:pt idx="16">
                  <c:v>03.2016</c:v>
                </c:pt>
                <c:pt idx="17">
                  <c:v>06.2016</c:v>
                </c:pt>
                <c:pt idx="18">
                  <c:v>09.2016</c:v>
                </c:pt>
                <c:pt idx="19">
                  <c:v>12.2016</c:v>
                </c:pt>
              </c:strCache>
            </c:strRef>
          </c:cat>
          <c:val>
            <c:numRef>
              <c:f>Лист1!$B$4:$U$4</c:f>
              <c:numCache>
                <c:formatCode>0</c:formatCode>
                <c:ptCount val="20"/>
                <c:pt idx="0">
                  <c:v>47</c:v>
                </c:pt>
                <c:pt idx="1">
                  <c:v>44</c:v>
                </c:pt>
                <c:pt idx="2">
                  <c:v>44.353312302839115</c:v>
                </c:pt>
                <c:pt idx="3">
                  <c:v>41.346758967904343</c:v>
                </c:pt>
                <c:pt idx="4">
                  <c:v>36.375</c:v>
                </c:pt>
                <c:pt idx="5">
                  <c:v>31.875792141951838</c:v>
                </c:pt>
                <c:pt idx="6">
                  <c:v>30.25</c:v>
                </c:pt>
                <c:pt idx="7">
                  <c:v>38.723941882501578</c:v>
                </c:pt>
                <c:pt idx="8">
                  <c:v>34.146341463414636</c:v>
                </c:pt>
                <c:pt idx="9">
                  <c:v>31.625</c:v>
                </c:pt>
                <c:pt idx="10">
                  <c:v>22.145061728395063</c:v>
                </c:pt>
                <c:pt idx="11">
                  <c:v>19.801980198019802</c:v>
                </c:pt>
                <c:pt idx="12">
                  <c:v>17.125</c:v>
                </c:pt>
                <c:pt idx="13">
                  <c:v>20</c:v>
                </c:pt>
                <c:pt idx="14">
                  <c:v>21.112601739260718</c:v>
                </c:pt>
                <c:pt idx="15">
                  <c:v>17</c:v>
                </c:pt>
                <c:pt idx="16">
                  <c:v>18</c:v>
                </c:pt>
                <c:pt idx="17">
                  <c:v>11</c:v>
                </c:pt>
                <c:pt idx="18">
                  <c:v>9</c:v>
                </c:pt>
                <c:pt idx="19">
                  <c:v>6</c:v>
                </c:pt>
              </c:numCache>
            </c:numRef>
          </c:val>
          <c:extLst xmlns:c16r2="http://schemas.microsoft.com/office/drawing/2015/06/chart">
            <c:ext xmlns:c16="http://schemas.microsoft.com/office/drawing/2014/chart" uri="{C3380CC4-5D6E-409C-BE32-E72D297353CC}">
              <c16:uniqueId val="{00000003-7B55-4350-81EF-0722B0B16EDA}"/>
            </c:ext>
          </c:extLst>
        </c:ser>
        <c:dLbls>
          <c:showLegendKey val="0"/>
          <c:showVal val="1"/>
          <c:showCatName val="0"/>
          <c:showSerName val="0"/>
          <c:showPercent val="0"/>
          <c:showBubbleSize val="0"/>
        </c:dLbls>
        <c:gapWidth val="50"/>
        <c:overlap val="100"/>
        <c:axId val="111923968"/>
        <c:axId val="111925504"/>
      </c:barChart>
      <c:catAx>
        <c:axId val="111923968"/>
        <c:scaling>
          <c:orientation val="minMax"/>
        </c:scaling>
        <c:delete val="0"/>
        <c:axPos val="b"/>
        <c:numFmt formatCode="General" sourceLinked="0"/>
        <c:majorTickMark val="out"/>
        <c:minorTickMark val="none"/>
        <c:tickLblPos val="nextTo"/>
        <c:txPr>
          <a:bodyPr rot="-5400000" vert="horz"/>
          <a:lstStyle/>
          <a:p>
            <a:pPr>
              <a:defRPr sz="1100">
                <a:latin typeface="Arial" panose="020B0604020202020204" pitchFamily="34" charset="0"/>
                <a:cs typeface="Arial" panose="020B0604020202020204" pitchFamily="34" charset="0"/>
              </a:defRPr>
            </a:pPr>
            <a:endParaRPr lang="ru-RU"/>
          </a:p>
        </c:txPr>
        <c:crossAx val="111925504"/>
        <c:crosses val="autoZero"/>
        <c:auto val="1"/>
        <c:lblAlgn val="ctr"/>
        <c:lblOffset val="100"/>
        <c:noMultiLvlLbl val="0"/>
      </c:catAx>
      <c:valAx>
        <c:axId val="111925504"/>
        <c:scaling>
          <c:orientation val="minMax"/>
        </c:scaling>
        <c:delete val="1"/>
        <c:axPos val="l"/>
        <c:numFmt formatCode="0%" sourceLinked="1"/>
        <c:majorTickMark val="out"/>
        <c:minorTickMark val="none"/>
        <c:tickLblPos val="none"/>
        <c:crossAx val="111923968"/>
        <c:crosses val="autoZero"/>
        <c:crossBetween val="between"/>
      </c:valAx>
    </c:plotArea>
    <c:legend>
      <c:legendPos val="b"/>
      <c:layout>
        <c:manualLayout>
          <c:xMode val="edge"/>
          <c:yMode val="edge"/>
          <c:x val="1.3452404967527094E-2"/>
          <c:y val="0.90313109036824291"/>
          <c:w val="0.98303996576521824"/>
          <c:h val="7.2970447111384659E-2"/>
        </c:manualLayout>
      </c:layout>
      <c:overlay val="0"/>
      <c:spPr>
        <a:ln w="3175">
          <a:solidFill>
            <a:srgbClr val="FFFFFF">
              <a:lumMod val="75000"/>
            </a:srgbClr>
          </a:solidFill>
        </a:ln>
      </c:spPr>
      <c:txPr>
        <a:bodyPr/>
        <a:lstStyle/>
        <a:p>
          <a:pPr>
            <a:defRPr sz="1000">
              <a:latin typeface="Arial" panose="020B0604020202020204" pitchFamily="34" charset="0"/>
              <a:cs typeface="Arial" panose="020B0604020202020204" pitchFamily="34" charset="0"/>
            </a:defRPr>
          </a:pPr>
          <a:endParaRPr lang="ru-RU"/>
        </a:p>
      </c:txPr>
    </c:legend>
    <c:plotVisOnly val="1"/>
    <c:dispBlanksAs val="gap"/>
    <c:showDLblsOverMax val="0"/>
  </c:chart>
  <c:spPr>
    <a:ln>
      <a:noFill/>
    </a:ln>
  </c:sp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3202409359123712E-2"/>
          <c:y val="0.16856840551181101"/>
          <c:w val="0.95500401706448068"/>
          <c:h val="0.47659128937007872"/>
        </c:manualLayout>
      </c:layout>
      <c:lineChart>
        <c:grouping val="standard"/>
        <c:varyColors val="0"/>
        <c:ser>
          <c:idx val="0"/>
          <c:order val="0"/>
          <c:tx>
            <c:strRef>
              <c:f>Лист1!$A$2</c:f>
              <c:strCache>
                <c:ptCount val="1"/>
                <c:pt idx="0">
                  <c:v>Установил(а) в квартире приборы учета воды</c:v>
                </c:pt>
              </c:strCache>
            </c:strRef>
          </c:tx>
          <c:spPr>
            <a:ln>
              <a:solidFill>
                <a:srgbClr val="00927B"/>
              </a:solidFill>
            </a:ln>
            <a:effectLst>
              <a:outerShdw blurRad="40000" dist="23000" dir="5400000" rotWithShape="0">
                <a:srgbClr val="000000">
                  <a:alpha val="35000"/>
                </a:srgbClr>
              </a:outerShdw>
            </a:effectLst>
          </c:spPr>
          <c:marker>
            <c:symbol val="diamond"/>
            <c:size val="5"/>
            <c:spPr>
              <a:solidFill>
                <a:srgbClr val="00927B"/>
              </a:solidFill>
              <a:ln>
                <a:noFill/>
              </a:ln>
            </c:spPr>
          </c:marker>
          <c:dLbls>
            <c:dLbl>
              <c:idx val="3"/>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C217-4A17-A0F3-5AAA98F33D45}"/>
                </c:ext>
                <c:ext xmlns:c15="http://schemas.microsoft.com/office/drawing/2012/chart" uri="{CE6537A1-D6FC-4f65-9D91-7224C49458BB}">
                  <c15:layout/>
                </c:ext>
              </c:extLst>
            </c:dLbl>
            <c:dLbl>
              <c:idx val="8"/>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217-4A17-A0F3-5AAA98F33D45}"/>
                </c:ext>
                <c:ext xmlns:c15="http://schemas.microsoft.com/office/drawing/2012/chart" uri="{CE6537A1-D6FC-4f65-9D91-7224C49458BB}">
                  <c15:layout/>
                </c:ext>
              </c:extLst>
            </c:dLbl>
            <c:dLbl>
              <c:idx val="19"/>
              <c:layout>
                <c:manualLayout>
                  <c:x val="-2.3168080875509641E-2"/>
                  <c:y val="-3.38280019685039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b="1">
                    <a:solidFill>
                      <a:srgbClr val="00927B"/>
                    </a:solidFill>
                  </a:defRPr>
                </a:pPr>
                <a:endParaRPr lang="ru-RU"/>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Лист1!$B$1:$U$1</c:f>
              <c:strCache>
                <c:ptCount val="20"/>
                <c:pt idx="0">
                  <c:v>11.2010</c:v>
                </c:pt>
                <c:pt idx="1">
                  <c:v>05.2011</c:v>
                </c:pt>
                <c:pt idx="2">
                  <c:v>05.2012</c:v>
                </c:pt>
                <c:pt idx="3">
                  <c:v>06.2012</c:v>
                </c:pt>
                <c:pt idx="4">
                  <c:v>09.2012</c:v>
                </c:pt>
                <c:pt idx="5">
                  <c:v>12.2012</c:v>
                </c:pt>
                <c:pt idx="6">
                  <c:v>04.2013</c:v>
                </c:pt>
                <c:pt idx="7">
                  <c:v>06.2013</c:v>
                </c:pt>
                <c:pt idx="8">
                  <c:v>09.2013</c:v>
                </c:pt>
                <c:pt idx="9">
                  <c:v>12.2013</c:v>
                </c:pt>
                <c:pt idx="10">
                  <c:v>07.2014</c:v>
                </c:pt>
                <c:pt idx="11">
                  <c:v>11.2014</c:v>
                </c:pt>
                <c:pt idx="12">
                  <c:v>03.2015</c:v>
                </c:pt>
                <c:pt idx="13">
                  <c:v>06.2015</c:v>
                </c:pt>
                <c:pt idx="14">
                  <c:v>09.2015</c:v>
                </c:pt>
                <c:pt idx="15">
                  <c:v>11.2015</c:v>
                </c:pt>
                <c:pt idx="16">
                  <c:v>03.2016</c:v>
                </c:pt>
                <c:pt idx="17">
                  <c:v>06.2016</c:v>
                </c:pt>
                <c:pt idx="18">
                  <c:v>09.2016</c:v>
                </c:pt>
                <c:pt idx="19">
                  <c:v>12.2016</c:v>
                </c:pt>
              </c:strCache>
            </c:strRef>
          </c:cat>
          <c:val>
            <c:numRef>
              <c:f>Лист1!$B$2:$U$2</c:f>
              <c:numCache>
                <c:formatCode>0</c:formatCode>
                <c:ptCount val="20"/>
                <c:pt idx="0">
                  <c:v>23</c:v>
                </c:pt>
                <c:pt idx="1">
                  <c:v>26</c:v>
                </c:pt>
                <c:pt idx="2">
                  <c:v>32.176656151419557</c:v>
                </c:pt>
                <c:pt idx="3">
                  <c:v>30.711139081183134</c:v>
                </c:pt>
                <c:pt idx="4">
                  <c:v>36.25</c:v>
                </c:pt>
                <c:pt idx="5">
                  <c:v>38.403041825095059</c:v>
                </c:pt>
                <c:pt idx="6">
                  <c:v>41</c:v>
                </c:pt>
                <c:pt idx="7">
                  <c:v>35.754895767530009</c:v>
                </c:pt>
                <c:pt idx="8">
                  <c:v>35.794330916282135</c:v>
                </c:pt>
                <c:pt idx="9">
                  <c:v>45.125</c:v>
                </c:pt>
                <c:pt idx="10">
                  <c:v>55.941358024691354</c:v>
                </c:pt>
                <c:pt idx="11">
                  <c:v>58.339680121858336</c:v>
                </c:pt>
                <c:pt idx="12">
                  <c:v>65.9375</c:v>
                </c:pt>
                <c:pt idx="13">
                  <c:v>61</c:v>
                </c:pt>
                <c:pt idx="14">
                  <c:v>62.376973516679932</c:v>
                </c:pt>
                <c:pt idx="15">
                  <c:v>67.47815230961298</c:v>
                </c:pt>
                <c:pt idx="16">
                  <c:v>65.593561368209251</c:v>
                </c:pt>
                <c:pt idx="17">
                  <c:v>76</c:v>
                </c:pt>
                <c:pt idx="18">
                  <c:v>81</c:v>
                </c:pt>
                <c:pt idx="19">
                  <c:v>80</c:v>
                </c:pt>
              </c:numCache>
            </c:numRef>
          </c:val>
          <c:smooth val="1"/>
          <c:extLst xmlns:c16r2="http://schemas.microsoft.com/office/drawing/2015/06/chart">
            <c:ext xmlns:c16="http://schemas.microsoft.com/office/drawing/2014/chart" uri="{C3380CC4-5D6E-409C-BE32-E72D297353CC}">
              <c16:uniqueId val="{00000002-C217-4A17-A0F3-5AAA98F33D45}"/>
            </c:ext>
          </c:extLst>
        </c:ser>
        <c:ser>
          <c:idx val="1"/>
          <c:order val="1"/>
          <c:tx>
            <c:strRef>
              <c:f>Лист1!$A$3</c:f>
              <c:strCache>
                <c:ptCount val="1"/>
                <c:pt idx="0">
                  <c:v>Установил(а) в квартире энергосберегающие лампы и электрические приборы</c:v>
                </c:pt>
              </c:strCache>
            </c:strRef>
          </c:tx>
          <c:spPr>
            <a:ln>
              <a:solidFill>
                <a:srgbClr val="E46C0A"/>
              </a:solidFill>
            </a:ln>
            <a:effectLst>
              <a:outerShdw blurRad="40000" dist="23000" dir="5400000" rotWithShape="0">
                <a:srgbClr val="000000">
                  <a:alpha val="35000"/>
                </a:srgbClr>
              </a:outerShdw>
            </a:effectLst>
          </c:spPr>
          <c:marker>
            <c:symbol val="square"/>
            <c:size val="5"/>
            <c:spPr>
              <a:solidFill>
                <a:srgbClr val="E46C0A"/>
              </a:solidFill>
              <a:ln>
                <a:noFill/>
              </a:ln>
            </c:spPr>
          </c:marker>
          <c:dLbls>
            <c:dLbl>
              <c:idx val="0"/>
              <c:layout>
                <c:manualLayout>
                  <c:x val="-4.4211550119331526E-2"/>
                  <c:y val="-5.4675196850393812E-4"/>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217-4A17-A0F3-5AAA98F33D45}"/>
                </c:ext>
                <c:ext xmlns:c15="http://schemas.microsoft.com/office/drawing/2012/chart" uri="{CE6537A1-D6FC-4f65-9D91-7224C49458BB}">
                  <c15:layout/>
                </c:ext>
              </c:extLst>
            </c:dLbl>
            <c:dLbl>
              <c:idx val="1"/>
              <c:layout>
                <c:manualLayout>
                  <c:x val="2.8220138374041091E-3"/>
                  <c:y val="5.7030019685039368E-3"/>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C217-4A17-A0F3-5AAA98F33D45}"/>
                </c:ext>
                <c:ext xmlns:c15="http://schemas.microsoft.com/office/drawing/2012/chart" uri="{CE6537A1-D6FC-4f65-9D91-7224C49458BB}">
                  <c15:layout/>
                </c:ext>
              </c:extLst>
            </c:dLbl>
            <c:dLbl>
              <c:idx val="2"/>
              <c:layout>
                <c:manualLayout>
                  <c:x val="-1.7755170393667703E-2"/>
                  <c:y val="4.632824803149607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C217-4A17-A0F3-5AAA98F33D45}"/>
                </c:ext>
                <c:ext xmlns:c15="http://schemas.microsoft.com/office/drawing/2012/chart" uri="{CE6537A1-D6FC-4f65-9D91-7224C49458BB}">
                  <c15:layout/>
                </c:ext>
              </c:extLst>
            </c:dLbl>
            <c:dLbl>
              <c:idx val="3"/>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C217-4A17-A0F3-5AAA98F33D45}"/>
                </c:ext>
                <c:ext xmlns:c15="http://schemas.microsoft.com/office/drawing/2012/chart" uri="{CE6537A1-D6FC-4f65-9D91-7224C49458BB}">
                  <c15:layout/>
                </c:ext>
              </c:extLst>
            </c:dLbl>
            <c:dLbl>
              <c:idx val="8"/>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C217-4A17-A0F3-5AAA98F33D45}"/>
                </c:ext>
                <c:ext xmlns:c15="http://schemas.microsoft.com/office/drawing/2012/chart" uri="{CE6537A1-D6FC-4f65-9D91-7224C49458BB}">
                  <c15:layout/>
                </c:ext>
              </c:extLst>
            </c:dLbl>
            <c:dLbl>
              <c:idx val="15"/>
              <c:layout>
                <c:manualLayout>
                  <c:x val="-2.2164567014611544E-2"/>
                  <c:y val="4.945324803149603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C217-4A17-A0F3-5AAA98F33D45}"/>
                </c:ext>
                <c:ext xmlns:c15="http://schemas.microsoft.com/office/drawing/2012/chart" uri="{CE6537A1-D6FC-4f65-9D91-7224C49458BB}">
                  <c15:layout/>
                </c:ext>
              </c:extLst>
            </c:dLbl>
            <c:dLbl>
              <c:idx val="19"/>
              <c:layout>
                <c:manualLayout>
                  <c:x val="-2.3168080875509641E-2"/>
                  <c:y val="3.695324803149606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b="1">
                    <a:solidFill>
                      <a:srgbClr val="E46C0A"/>
                    </a:solidFill>
                  </a:defRPr>
                </a:pPr>
                <a:endParaRPr lang="ru-RU"/>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Лист1!$B$1:$U$1</c:f>
              <c:strCache>
                <c:ptCount val="20"/>
                <c:pt idx="0">
                  <c:v>11.2010</c:v>
                </c:pt>
                <c:pt idx="1">
                  <c:v>05.2011</c:v>
                </c:pt>
                <c:pt idx="2">
                  <c:v>05.2012</c:v>
                </c:pt>
                <c:pt idx="3">
                  <c:v>06.2012</c:v>
                </c:pt>
                <c:pt idx="4">
                  <c:v>09.2012</c:v>
                </c:pt>
                <c:pt idx="5">
                  <c:v>12.2012</c:v>
                </c:pt>
                <c:pt idx="6">
                  <c:v>04.2013</c:v>
                </c:pt>
                <c:pt idx="7">
                  <c:v>06.2013</c:v>
                </c:pt>
                <c:pt idx="8">
                  <c:v>09.2013</c:v>
                </c:pt>
                <c:pt idx="9">
                  <c:v>12.2013</c:v>
                </c:pt>
                <c:pt idx="10">
                  <c:v>07.2014</c:v>
                </c:pt>
                <c:pt idx="11">
                  <c:v>11.2014</c:v>
                </c:pt>
                <c:pt idx="12">
                  <c:v>03.2015</c:v>
                </c:pt>
                <c:pt idx="13">
                  <c:v>06.2015</c:v>
                </c:pt>
                <c:pt idx="14">
                  <c:v>09.2015</c:v>
                </c:pt>
                <c:pt idx="15">
                  <c:v>11.2015</c:v>
                </c:pt>
                <c:pt idx="16">
                  <c:v>03.2016</c:v>
                </c:pt>
                <c:pt idx="17">
                  <c:v>06.2016</c:v>
                </c:pt>
                <c:pt idx="18">
                  <c:v>09.2016</c:v>
                </c:pt>
                <c:pt idx="19">
                  <c:v>12.2016</c:v>
                </c:pt>
              </c:strCache>
            </c:strRef>
          </c:cat>
          <c:val>
            <c:numRef>
              <c:f>Лист1!$B$3:$U$3</c:f>
              <c:numCache>
                <c:formatCode>0</c:formatCode>
                <c:ptCount val="20"/>
                <c:pt idx="0">
                  <c:v>21</c:v>
                </c:pt>
                <c:pt idx="1">
                  <c:v>23</c:v>
                </c:pt>
                <c:pt idx="2">
                  <c:v>30.28391167192429</c:v>
                </c:pt>
                <c:pt idx="3">
                  <c:v>32.536186280679672</c:v>
                </c:pt>
                <c:pt idx="4">
                  <c:v>34.125</c:v>
                </c:pt>
                <c:pt idx="5">
                  <c:v>39.860583016476554</c:v>
                </c:pt>
                <c:pt idx="6">
                  <c:v>42.1875</c:v>
                </c:pt>
                <c:pt idx="7">
                  <c:v>36.133922931143395</c:v>
                </c:pt>
                <c:pt idx="8">
                  <c:v>36.91496374423204</c:v>
                </c:pt>
                <c:pt idx="9">
                  <c:v>44.6875</c:v>
                </c:pt>
                <c:pt idx="10">
                  <c:v>52.160493827160494</c:v>
                </c:pt>
                <c:pt idx="11">
                  <c:v>54.150799695354159</c:v>
                </c:pt>
                <c:pt idx="12">
                  <c:v>62.1875</c:v>
                </c:pt>
                <c:pt idx="13">
                  <c:v>61</c:v>
                </c:pt>
                <c:pt idx="14">
                  <c:v>55.794106103980624</c:v>
                </c:pt>
                <c:pt idx="15">
                  <c:v>64.48189762796504</c:v>
                </c:pt>
                <c:pt idx="16">
                  <c:v>64.688128772635821</c:v>
                </c:pt>
                <c:pt idx="17">
                  <c:v>68</c:v>
                </c:pt>
                <c:pt idx="18">
                  <c:v>63</c:v>
                </c:pt>
                <c:pt idx="19">
                  <c:v>69</c:v>
                </c:pt>
              </c:numCache>
            </c:numRef>
          </c:val>
          <c:smooth val="1"/>
          <c:extLst xmlns:c16r2="http://schemas.microsoft.com/office/drawing/2015/06/chart">
            <c:ext xmlns:c16="http://schemas.microsoft.com/office/drawing/2014/chart" uri="{C3380CC4-5D6E-409C-BE32-E72D297353CC}">
              <c16:uniqueId val="{00000009-C217-4A17-A0F3-5AAA98F33D45}"/>
            </c:ext>
          </c:extLst>
        </c:ser>
        <c:ser>
          <c:idx val="2"/>
          <c:order val="2"/>
          <c:tx>
            <c:strRef>
              <c:f>Лист1!$A$4</c:f>
              <c:strCache>
                <c:ptCount val="1"/>
                <c:pt idx="0">
                  <c:v>Участвовал(а) в благоустройстве придомовой территории</c:v>
                </c:pt>
              </c:strCache>
            </c:strRef>
          </c:tx>
          <c:spPr>
            <a:ln>
              <a:solidFill>
                <a:srgbClr val="FFFFFF">
                  <a:lumMod val="50000"/>
                </a:srgbClr>
              </a:solidFill>
            </a:ln>
            <a:effectLst>
              <a:outerShdw blurRad="40000" dist="23000" dir="5400000" rotWithShape="0">
                <a:srgbClr val="000000">
                  <a:alpha val="35000"/>
                </a:srgbClr>
              </a:outerShdw>
            </a:effectLst>
          </c:spPr>
          <c:marker>
            <c:symbol val="triangle"/>
            <c:size val="5"/>
            <c:spPr>
              <a:solidFill>
                <a:srgbClr val="FFFFFF">
                  <a:lumMod val="50000"/>
                </a:srgbClr>
              </a:solidFill>
              <a:ln>
                <a:noFill/>
              </a:ln>
            </c:spPr>
          </c:marker>
          <c:dLbls>
            <c:dLbl>
              <c:idx val="1"/>
              <c:layout>
                <c:manualLayout>
                  <c:x val="-2.6573963635555649E-2"/>
                  <c:y val="3.695324803149609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C217-4A17-A0F3-5AAA98F33D45}"/>
                </c:ext>
                <c:ext xmlns:c15="http://schemas.microsoft.com/office/drawing/2012/chart" uri="{CE6537A1-D6FC-4f65-9D91-7224C49458BB}">
                  <c15:layout/>
                </c:ext>
              </c:extLst>
            </c:dLbl>
            <c:dLbl>
              <c:idx val="15"/>
              <c:layout>
                <c:manualLayout>
                  <c:x val="-2.2105775059665839E-2"/>
                  <c:y val="-3.80467519685039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C217-4A17-A0F3-5AAA98F33D45}"/>
                </c:ext>
                <c:ext xmlns:c15="http://schemas.microsoft.com/office/drawing/2012/chart" uri="{CE6537A1-D6FC-4f65-9D91-7224C49458BB}">
                  <c15:layout/>
                </c:ext>
              </c:extLst>
            </c:dLbl>
            <c:spPr>
              <a:noFill/>
              <a:ln>
                <a:noFill/>
              </a:ln>
              <a:effectLst/>
            </c:spPr>
            <c:txPr>
              <a:bodyPr/>
              <a:lstStyle/>
              <a:p>
                <a:pPr>
                  <a:defRPr sz="1200" b="1">
                    <a:solidFill>
                      <a:schemeClr val="bg1">
                        <a:lumMod val="50000"/>
                      </a:schemeClr>
                    </a:solidFill>
                  </a:defRPr>
                </a:pPr>
                <a:endParaRPr lang="ru-RU"/>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Лист1!$B$1:$U$1</c:f>
              <c:strCache>
                <c:ptCount val="20"/>
                <c:pt idx="0">
                  <c:v>11.2010</c:v>
                </c:pt>
                <c:pt idx="1">
                  <c:v>05.2011</c:v>
                </c:pt>
                <c:pt idx="2">
                  <c:v>05.2012</c:v>
                </c:pt>
                <c:pt idx="3">
                  <c:v>06.2012</c:v>
                </c:pt>
                <c:pt idx="4">
                  <c:v>09.2012</c:v>
                </c:pt>
                <c:pt idx="5">
                  <c:v>12.2012</c:v>
                </c:pt>
                <c:pt idx="6">
                  <c:v>04.2013</c:v>
                </c:pt>
                <c:pt idx="7">
                  <c:v>06.2013</c:v>
                </c:pt>
                <c:pt idx="8">
                  <c:v>09.2013</c:v>
                </c:pt>
                <c:pt idx="9">
                  <c:v>12.2013</c:v>
                </c:pt>
                <c:pt idx="10">
                  <c:v>07.2014</c:v>
                </c:pt>
                <c:pt idx="11">
                  <c:v>11.2014</c:v>
                </c:pt>
                <c:pt idx="12">
                  <c:v>03.2015</c:v>
                </c:pt>
                <c:pt idx="13">
                  <c:v>06.2015</c:v>
                </c:pt>
                <c:pt idx="14">
                  <c:v>09.2015</c:v>
                </c:pt>
                <c:pt idx="15">
                  <c:v>11.2015</c:v>
                </c:pt>
                <c:pt idx="16">
                  <c:v>03.2016</c:v>
                </c:pt>
                <c:pt idx="17">
                  <c:v>06.2016</c:v>
                </c:pt>
                <c:pt idx="18">
                  <c:v>09.2016</c:v>
                </c:pt>
                <c:pt idx="19">
                  <c:v>12.2016</c:v>
                </c:pt>
              </c:strCache>
            </c:strRef>
          </c:cat>
          <c:val>
            <c:numRef>
              <c:f>Лист1!$B$4:$U$4</c:f>
              <c:numCache>
                <c:formatCode>0</c:formatCode>
                <c:ptCount val="20"/>
                <c:pt idx="0">
                  <c:v>12</c:v>
                </c:pt>
                <c:pt idx="1">
                  <c:v>21</c:v>
                </c:pt>
                <c:pt idx="2">
                  <c:v>12.429022082018928</c:v>
                </c:pt>
                <c:pt idx="3">
                  <c:v>13.215859030837004</c:v>
                </c:pt>
                <c:pt idx="4">
                  <c:v>16.5</c:v>
                </c:pt>
                <c:pt idx="5">
                  <c:v>19.328263624841572</c:v>
                </c:pt>
                <c:pt idx="6">
                  <c:v>17.4375</c:v>
                </c:pt>
                <c:pt idx="7">
                  <c:v>13.897662665824384</c:v>
                </c:pt>
                <c:pt idx="8">
                  <c:v>13.183915622940013</c:v>
                </c:pt>
                <c:pt idx="9">
                  <c:v>15.875</c:v>
                </c:pt>
                <c:pt idx="10">
                  <c:v>17.824074074074073</c:v>
                </c:pt>
                <c:pt idx="11">
                  <c:v>18.507235338918509</c:v>
                </c:pt>
                <c:pt idx="12">
                  <c:v>31.0625</c:v>
                </c:pt>
                <c:pt idx="13">
                  <c:v>30</c:v>
                </c:pt>
                <c:pt idx="14">
                  <c:v>27.00320954660906</c:v>
                </c:pt>
                <c:pt idx="15">
                  <c:v>18.913857677902623</c:v>
                </c:pt>
                <c:pt idx="16">
                  <c:v>26.65995975855131</c:v>
                </c:pt>
                <c:pt idx="17">
                  <c:v>31</c:v>
                </c:pt>
                <c:pt idx="18">
                  <c:v>24</c:v>
                </c:pt>
                <c:pt idx="19">
                  <c:v>32</c:v>
                </c:pt>
              </c:numCache>
            </c:numRef>
          </c:val>
          <c:smooth val="1"/>
          <c:extLst xmlns:c16r2="http://schemas.microsoft.com/office/drawing/2015/06/chart">
            <c:ext xmlns:c16="http://schemas.microsoft.com/office/drawing/2014/chart" uri="{C3380CC4-5D6E-409C-BE32-E72D297353CC}">
              <c16:uniqueId val="{0000000C-C217-4A17-A0F3-5AAA98F33D45}"/>
            </c:ext>
          </c:extLst>
        </c:ser>
        <c:dLbls>
          <c:showLegendKey val="0"/>
          <c:showVal val="0"/>
          <c:showCatName val="0"/>
          <c:showSerName val="0"/>
          <c:showPercent val="0"/>
          <c:showBubbleSize val="0"/>
        </c:dLbls>
        <c:marker val="1"/>
        <c:smooth val="0"/>
        <c:axId val="111983232"/>
        <c:axId val="112021888"/>
      </c:lineChart>
      <c:catAx>
        <c:axId val="111983232"/>
        <c:scaling>
          <c:orientation val="minMax"/>
        </c:scaling>
        <c:delete val="0"/>
        <c:axPos val="b"/>
        <c:numFmt formatCode="General" sourceLinked="1"/>
        <c:majorTickMark val="out"/>
        <c:minorTickMark val="none"/>
        <c:tickLblPos val="nextTo"/>
        <c:txPr>
          <a:bodyPr rot="-5400000" vert="horz"/>
          <a:lstStyle/>
          <a:p>
            <a:pPr>
              <a:defRPr sz="1000" b="0" i="0">
                <a:latin typeface="Arial" pitchFamily="34" charset="0"/>
                <a:cs typeface="Arial" pitchFamily="34" charset="0"/>
              </a:defRPr>
            </a:pPr>
            <a:endParaRPr lang="ru-RU"/>
          </a:p>
        </c:txPr>
        <c:crossAx val="112021888"/>
        <c:crosses val="autoZero"/>
        <c:auto val="1"/>
        <c:lblAlgn val="ctr"/>
        <c:lblOffset val="100"/>
        <c:noMultiLvlLbl val="0"/>
      </c:catAx>
      <c:valAx>
        <c:axId val="112021888"/>
        <c:scaling>
          <c:orientation val="minMax"/>
          <c:max val="90"/>
          <c:min val="0"/>
        </c:scaling>
        <c:delete val="1"/>
        <c:axPos val="l"/>
        <c:numFmt formatCode="0" sourceLinked="1"/>
        <c:majorTickMark val="out"/>
        <c:minorTickMark val="none"/>
        <c:tickLblPos val="nextTo"/>
        <c:crossAx val="111983232"/>
        <c:crosses val="autoZero"/>
        <c:crossBetween val="between"/>
        <c:minorUnit val="20"/>
      </c:valAx>
    </c:plotArea>
    <c:legend>
      <c:legendPos val="b"/>
      <c:layout>
        <c:manualLayout>
          <c:xMode val="edge"/>
          <c:yMode val="edge"/>
          <c:x val="0.15318047116428207"/>
          <c:y val="0.82504379921259841"/>
          <c:w val="0.75465353368582444"/>
          <c:h val="0.12187819881889764"/>
        </c:manualLayout>
      </c:layout>
      <c:overlay val="0"/>
      <c:spPr>
        <a:ln w="3175">
          <a:solidFill>
            <a:srgbClr val="FFFFFF">
              <a:lumMod val="65000"/>
            </a:srgbClr>
          </a:solidFill>
        </a:ln>
      </c:spPr>
      <c:txPr>
        <a:bodyPr/>
        <a:lstStyle/>
        <a:p>
          <a:pPr>
            <a:defRPr sz="1000" b="0">
              <a:latin typeface="Arial" pitchFamily="34" charset="0"/>
              <a:cs typeface="Arial" pitchFamily="34" charset="0"/>
            </a:defRPr>
          </a:pPr>
          <a:endParaRPr lang="ru-RU"/>
        </a:p>
      </c:txPr>
    </c:legend>
    <c:plotVisOnly val="1"/>
    <c:dispBlanksAs val="gap"/>
    <c:showDLblsOverMax val="0"/>
  </c:chart>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2131124234470686E-2"/>
          <c:y val="0.12139796884999318"/>
          <c:w val="0.98721395218633301"/>
          <c:h val="0.51774359263897651"/>
        </c:manualLayout>
      </c:layout>
      <c:lineChart>
        <c:grouping val="standard"/>
        <c:varyColors val="0"/>
        <c:ser>
          <c:idx val="0"/>
          <c:order val="0"/>
          <c:tx>
            <c:strRef>
              <c:f>Лист1!$A$2</c:f>
              <c:strCache>
                <c:ptCount val="1"/>
                <c:pt idx="0">
                  <c:v>Участвовал(а) в принятии решения на собрании жильцов о выборе способа формирования фонда капитального ремонта дома</c:v>
                </c:pt>
              </c:strCache>
            </c:strRef>
          </c:tx>
          <c:spPr>
            <a:ln>
              <a:solidFill>
                <a:srgbClr val="00927B"/>
              </a:solidFill>
            </a:ln>
            <a:effectLst>
              <a:outerShdw blurRad="40000" dist="23000" dir="5400000" rotWithShape="0">
                <a:srgbClr val="000000">
                  <a:alpha val="35000"/>
                </a:srgbClr>
              </a:outerShdw>
            </a:effectLst>
          </c:spPr>
          <c:marker>
            <c:symbol val="diamond"/>
            <c:size val="5"/>
            <c:spPr>
              <a:solidFill>
                <a:srgbClr val="00927B"/>
              </a:solidFill>
              <a:ln>
                <a:noFill/>
              </a:ln>
            </c:spPr>
          </c:marker>
          <c:dLbls>
            <c:dLbl>
              <c:idx val="7"/>
              <c:layout>
                <c:manualLayout>
                  <c:x val="-6.9644550097834748E-3"/>
                  <c:y val="-1.739284523873208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200" b="1">
                    <a:solidFill>
                      <a:srgbClr val="00927B"/>
                    </a:solidFill>
                  </a:defRPr>
                </a:pPr>
                <a:endParaRPr lang="ru-RU"/>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Лист1!$B$1:$I$1</c:f>
              <c:strCache>
                <c:ptCount val="8"/>
                <c:pt idx="0">
                  <c:v>03.2015</c:v>
                </c:pt>
                <c:pt idx="1">
                  <c:v>06.2015</c:v>
                </c:pt>
                <c:pt idx="2">
                  <c:v>09.2015</c:v>
                </c:pt>
                <c:pt idx="3">
                  <c:v>11.2015</c:v>
                </c:pt>
                <c:pt idx="4">
                  <c:v>03.2016</c:v>
                </c:pt>
                <c:pt idx="5">
                  <c:v>06.2016</c:v>
                </c:pt>
                <c:pt idx="6">
                  <c:v>09.2016</c:v>
                </c:pt>
                <c:pt idx="7">
                  <c:v>12.2016</c:v>
                </c:pt>
              </c:strCache>
            </c:strRef>
          </c:cat>
          <c:val>
            <c:numRef>
              <c:f>Лист1!$B$2:$I$2</c:f>
              <c:numCache>
                <c:formatCode>0</c:formatCode>
                <c:ptCount val="8"/>
                <c:pt idx="0">
                  <c:v>17.125</c:v>
                </c:pt>
                <c:pt idx="1">
                  <c:v>11</c:v>
                </c:pt>
                <c:pt idx="2">
                  <c:v>9.2404661277672737</c:v>
                </c:pt>
                <c:pt idx="3">
                  <c:v>7.1951219512195124</c:v>
                </c:pt>
                <c:pt idx="4">
                  <c:v>10.965794768611669</c:v>
                </c:pt>
                <c:pt idx="5">
                  <c:v>15</c:v>
                </c:pt>
                <c:pt idx="6">
                  <c:v>8</c:v>
                </c:pt>
                <c:pt idx="7">
                  <c:v>11</c:v>
                </c:pt>
              </c:numCache>
            </c:numRef>
          </c:val>
          <c:smooth val="1"/>
          <c:extLst xmlns:c16r2="http://schemas.microsoft.com/office/drawing/2015/06/chart">
            <c:ext xmlns:c16="http://schemas.microsoft.com/office/drawing/2014/chart" uri="{C3380CC4-5D6E-409C-BE32-E72D297353CC}">
              <c16:uniqueId val="{0000000A-B56D-4657-840E-0CBE9F286E5E}"/>
            </c:ext>
          </c:extLst>
        </c:ser>
        <c:ser>
          <c:idx val="1"/>
          <c:order val="1"/>
          <c:tx>
            <c:strRef>
              <c:f>Лист1!$A$3</c:f>
              <c:strCache>
                <c:ptCount val="1"/>
                <c:pt idx="0">
                  <c:v>Участвовал(а) в принятии решения на собрании жильцов о проведении капитального ремонта дома</c:v>
                </c:pt>
              </c:strCache>
            </c:strRef>
          </c:tx>
          <c:spPr>
            <a:ln>
              <a:solidFill>
                <a:srgbClr val="E46C0A"/>
              </a:solidFill>
            </a:ln>
            <a:effectLst>
              <a:outerShdw blurRad="40000" dist="23000" dir="5400000" rotWithShape="0">
                <a:srgbClr val="000000">
                  <a:alpha val="35000"/>
                </a:srgbClr>
              </a:outerShdw>
            </a:effectLst>
          </c:spPr>
          <c:marker>
            <c:symbol val="square"/>
            <c:size val="5"/>
            <c:spPr>
              <a:solidFill>
                <a:srgbClr val="E46C0A"/>
              </a:solidFill>
              <a:ln>
                <a:noFill/>
              </a:ln>
            </c:spPr>
          </c:marker>
          <c:dLbls>
            <c:dLbl>
              <c:idx val="0"/>
              <c:layout>
                <c:manualLayout>
                  <c:x val="-2.1288727104141633E-2"/>
                  <c:y val="6.20594371494529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delete val="1"/>
              <c:extLst>
                <c:ext xmlns:c15="http://schemas.microsoft.com/office/drawing/2012/chart" uri="{CE6537A1-D6FC-4f65-9D91-7224C49458BB}"/>
              </c:extLst>
            </c:dLbl>
            <c:dLbl>
              <c:idx val="2"/>
              <c:dLblPos val="b"/>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5618700937446344E-3"/>
                  <c:y val="1.959771699456395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2.4329973833304718E-2"/>
                  <c:y val="-5.226057865217087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4.5618700937446459E-2"/>
                  <c:y val="-6.5325723315214192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200" b="1">
                    <a:solidFill>
                      <a:srgbClr val="FF7F13"/>
                    </a:solidFill>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Лист1!$B$1:$I$1</c:f>
              <c:strCache>
                <c:ptCount val="8"/>
                <c:pt idx="0">
                  <c:v>03.2015</c:v>
                </c:pt>
                <c:pt idx="1">
                  <c:v>06.2015</c:v>
                </c:pt>
                <c:pt idx="2">
                  <c:v>09.2015</c:v>
                </c:pt>
                <c:pt idx="3">
                  <c:v>11.2015</c:v>
                </c:pt>
                <c:pt idx="4">
                  <c:v>03.2016</c:v>
                </c:pt>
                <c:pt idx="5">
                  <c:v>06.2016</c:v>
                </c:pt>
                <c:pt idx="6">
                  <c:v>09.2016</c:v>
                </c:pt>
                <c:pt idx="7">
                  <c:v>12.2016</c:v>
                </c:pt>
              </c:strCache>
            </c:strRef>
          </c:cat>
          <c:val>
            <c:numRef>
              <c:f>Лист1!$B$3:$I$3</c:f>
              <c:numCache>
                <c:formatCode>0</c:formatCode>
                <c:ptCount val="8"/>
                <c:pt idx="0">
                  <c:v>16.4375</c:v>
                </c:pt>
                <c:pt idx="1">
                  <c:v>9</c:v>
                </c:pt>
                <c:pt idx="2">
                  <c:v>9.1042134915146296</c:v>
                </c:pt>
                <c:pt idx="3">
                  <c:v>5.6097560975609753</c:v>
                </c:pt>
                <c:pt idx="4">
                  <c:v>12.32394366197183</c:v>
                </c:pt>
                <c:pt idx="5">
                  <c:v>13</c:v>
                </c:pt>
                <c:pt idx="6">
                  <c:v>7</c:v>
                </c:pt>
                <c:pt idx="7">
                  <c:v>8</c:v>
                </c:pt>
              </c:numCache>
            </c:numRef>
          </c:val>
          <c:smooth val="1"/>
          <c:extLst xmlns:c16r2="http://schemas.microsoft.com/office/drawing/2015/06/chart">
            <c:ext xmlns:c16="http://schemas.microsoft.com/office/drawing/2014/chart" uri="{C3380CC4-5D6E-409C-BE32-E72D297353CC}">
              <c16:uniqueId val="{00000018-B56D-4657-840E-0CBE9F286E5E}"/>
            </c:ext>
          </c:extLst>
        </c:ser>
        <c:ser>
          <c:idx val="2"/>
          <c:order val="2"/>
          <c:tx>
            <c:strRef>
              <c:f>Лист1!$A$4</c:f>
              <c:strCache>
                <c:ptCount val="1"/>
                <c:pt idx="0">
                  <c:v>Участвовал(а) в избрании Совета дома</c:v>
                </c:pt>
              </c:strCache>
            </c:strRef>
          </c:tx>
          <c:spPr>
            <a:ln>
              <a:solidFill>
                <a:srgbClr val="FFFFFF">
                  <a:lumMod val="50000"/>
                </a:srgbClr>
              </a:solidFill>
            </a:ln>
            <a:effectLst>
              <a:outerShdw blurRad="40000" dist="23000" dir="5400000" rotWithShape="0">
                <a:srgbClr val="000000">
                  <a:alpha val="35000"/>
                </a:srgbClr>
              </a:outerShdw>
            </a:effectLst>
          </c:spPr>
          <c:marker>
            <c:symbol val="triangle"/>
            <c:size val="5"/>
            <c:spPr>
              <a:solidFill>
                <a:srgbClr val="FFFFFF">
                  <a:lumMod val="50000"/>
                </a:srgbClr>
              </a:solidFill>
              <a:ln>
                <a:noFill/>
              </a:ln>
            </c:spPr>
          </c:marker>
          <c:dLbls>
            <c:dLbl>
              <c:idx val="6"/>
              <c:layout>
                <c:manualLayout>
                  <c:x val="-4.8051698320776817E-3"/>
                  <c:y val="1.440432199100459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7.7095604584285432E-3"/>
                  <c:y val="-5.682514927184965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050" b="1">
                    <a:solidFill>
                      <a:schemeClr val="bg1">
                        <a:lumMod val="50000"/>
                      </a:schemeClr>
                    </a:solidFill>
                  </a:defRPr>
                </a:pPr>
                <a:endParaRPr lang="ru-RU"/>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Лист1!$B$1:$I$1</c:f>
              <c:strCache>
                <c:ptCount val="8"/>
                <c:pt idx="0">
                  <c:v>03.2015</c:v>
                </c:pt>
                <c:pt idx="1">
                  <c:v>06.2015</c:v>
                </c:pt>
                <c:pt idx="2">
                  <c:v>09.2015</c:v>
                </c:pt>
                <c:pt idx="3">
                  <c:v>11.2015</c:v>
                </c:pt>
                <c:pt idx="4">
                  <c:v>03.2016</c:v>
                </c:pt>
                <c:pt idx="5">
                  <c:v>06.2016</c:v>
                </c:pt>
                <c:pt idx="6">
                  <c:v>09.2016</c:v>
                </c:pt>
                <c:pt idx="7">
                  <c:v>12.2016</c:v>
                </c:pt>
              </c:strCache>
            </c:strRef>
          </c:cat>
          <c:val>
            <c:numRef>
              <c:f>Лист1!$B$4:$I$4</c:f>
              <c:numCache>
                <c:formatCode>0</c:formatCode>
                <c:ptCount val="8"/>
                <c:pt idx="0">
                  <c:v>10.9375</c:v>
                </c:pt>
                <c:pt idx="1">
                  <c:v>9</c:v>
                </c:pt>
                <c:pt idx="2">
                  <c:v>10.59320685191447</c:v>
                </c:pt>
                <c:pt idx="3">
                  <c:v>4.8780487804878048</c:v>
                </c:pt>
                <c:pt idx="4">
                  <c:v>11.519114688128772</c:v>
                </c:pt>
                <c:pt idx="5">
                  <c:v>9</c:v>
                </c:pt>
                <c:pt idx="6">
                  <c:v>6</c:v>
                </c:pt>
                <c:pt idx="7">
                  <c:v>12</c:v>
                </c:pt>
              </c:numCache>
            </c:numRef>
          </c:val>
          <c:smooth val="1"/>
          <c:extLst xmlns:c16r2="http://schemas.microsoft.com/office/drawing/2015/06/chart">
            <c:ext xmlns:c16="http://schemas.microsoft.com/office/drawing/2014/chart" uri="{C3380CC4-5D6E-409C-BE32-E72D297353CC}">
              <c16:uniqueId val="{0000002A-B56D-4657-840E-0CBE9F286E5E}"/>
            </c:ext>
          </c:extLst>
        </c:ser>
        <c:dLbls>
          <c:showLegendKey val="0"/>
          <c:showVal val="0"/>
          <c:showCatName val="0"/>
          <c:showSerName val="0"/>
          <c:showPercent val="0"/>
          <c:showBubbleSize val="0"/>
        </c:dLbls>
        <c:marker val="1"/>
        <c:smooth val="0"/>
        <c:axId val="112718976"/>
        <c:axId val="112720512"/>
      </c:lineChart>
      <c:catAx>
        <c:axId val="112718976"/>
        <c:scaling>
          <c:orientation val="minMax"/>
        </c:scaling>
        <c:delete val="0"/>
        <c:axPos val="b"/>
        <c:numFmt formatCode="General" sourceLinked="1"/>
        <c:majorTickMark val="out"/>
        <c:minorTickMark val="none"/>
        <c:tickLblPos val="nextTo"/>
        <c:txPr>
          <a:bodyPr rot="-5400000" vert="horz"/>
          <a:lstStyle/>
          <a:p>
            <a:pPr>
              <a:defRPr sz="1050" b="0" i="0">
                <a:latin typeface="Arial" pitchFamily="34" charset="0"/>
                <a:cs typeface="Arial" pitchFamily="34" charset="0"/>
              </a:defRPr>
            </a:pPr>
            <a:endParaRPr lang="ru-RU"/>
          </a:p>
        </c:txPr>
        <c:crossAx val="112720512"/>
        <c:crosses val="autoZero"/>
        <c:auto val="1"/>
        <c:lblAlgn val="ctr"/>
        <c:lblOffset val="100"/>
        <c:noMultiLvlLbl val="0"/>
      </c:catAx>
      <c:valAx>
        <c:axId val="112720512"/>
        <c:scaling>
          <c:orientation val="minMax"/>
          <c:max val="20"/>
          <c:min val="5"/>
        </c:scaling>
        <c:delete val="1"/>
        <c:axPos val="l"/>
        <c:numFmt formatCode="0" sourceLinked="1"/>
        <c:majorTickMark val="out"/>
        <c:minorTickMark val="none"/>
        <c:tickLblPos val="nextTo"/>
        <c:crossAx val="112718976"/>
        <c:crosses val="autoZero"/>
        <c:crossBetween val="between"/>
        <c:majorUnit val="5"/>
        <c:minorUnit val="5"/>
      </c:valAx>
    </c:plotArea>
    <c:legend>
      <c:legendPos val="b"/>
      <c:layout>
        <c:manualLayout>
          <c:xMode val="edge"/>
          <c:yMode val="edge"/>
          <c:x val="1.4068759475459172E-2"/>
          <c:y val="0.83736024716749291"/>
          <c:w val="0.92591546914583356"/>
          <c:h val="0.14300829585248526"/>
        </c:manualLayout>
      </c:layout>
      <c:overlay val="0"/>
      <c:spPr>
        <a:ln w="3175">
          <a:solidFill>
            <a:srgbClr val="FFFFFF">
              <a:lumMod val="65000"/>
            </a:srgbClr>
          </a:solidFill>
        </a:ln>
      </c:spPr>
      <c:txPr>
        <a:bodyPr/>
        <a:lstStyle/>
        <a:p>
          <a:pPr>
            <a:defRPr sz="900" b="0">
              <a:latin typeface="Arial" pitchFamily="34" charset="0"/>
              <a:cs typeface="Arial" pitchFamily="34" charset="0"/>
            </a:defRPr>
          </a:pPr>
          <a:endParaRPr lang="ru-RU"/>
        </a:p>
      </c:txPr>
    </c:legend>
    <c:plotVisOnly val="1"/>
    <c:dispBlanksAs val="gap"/>
    <c:showDLblsOverMax val="0"/>
  </c:chart>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2131124234470686E-2"/>
          <c:y val="0.12139796884999318"/>
          <c:w val="0.97914442008313207"/>
          <c:h val="0.51774359263897651"/>
        </c:manualLayout>
      </c:layout>
      <c:lineChart>
        <c:grouping val="standard"/>
        <c:varyColors val="0"/>
        <c:ser>
          <c:idx val="0"/>
          <c:order val="0"/>
          <c:tx>
            <c:strRef>
              <c:f>Лист1!$A$2</c:f>
              <c:strCache>
                <c:ptCount val="1"/>
                <c:pt idx="0">
                  <c:v>Участвовал(а) в выборе собственниками жилья частной УК</c:v>
                </c:pt>
              </c:strCache>
            </c:strRef>
          </c:tx>
          <c:spPr>
            <a:ln>
              <a:solidFill>
                <a:srgbClr val="00927B"/>
              </a:solidFill>
            </a:ln>
            <a:effectLst>
              <a:outerShdw blurRad="40000" dist="23000" dir="5400000" rotWithShape="0">
                <a:srgbClr val="000000">
                  <a:alpha val="35000"/>
                </a:srgbClr>
              </a:outerShdw>
            </a:effectLst>
          </c:spPr>
          <c:marker>
            <c:symbol val="diamond"/>
            <c:size val="5"/>
            <c:spPr>
              <a:solidFill>
                <a:srgbClr val="00927B"/>
              </a:solidFill>
              <a:ln>
                <a:noFill/>
              </a:ln>
            </c:spPr>
          </c:marker>
          <c:dLbls>
            <c:dLbl>
              <c:idx val="2"/>
              <c:layout>
                <c:manualLayout>
                  <c:x val="-2.9222222222222222E-2"/>
                  <c:y val="-4.289320019856770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B56D-4657-840E-0CBE9F286E5E}"/>
                </c:ext>
                <c:ext xmlns:c15="http://schemas.microsoft.com/office/drawing/2012/chart" uri="{CE6537A1-D6FC-4f65-9D91-7224C49458BB}">
                  <c15:layout/>
                </c:ext>
              </c:extLst>
            </c:dLbl>
            <c:dLbl>
              <c:idx val="3"/>
              <c:layout>
                <c:manualLayout>
                  <c:x val="-2.5055555555555598E-2"/>
                  <c:y val="-4.578673757021696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B56D-4657-840E-0CBE9F286E5E}"/>
                </c:ext>
                <c:ext xmlns:c15="http://schemas.microsoft.com/office/drawing/2012/chart" uri="{CE6537A1-D6FC-4f65-9D91-7224C49458BB}">
                  <c15:layout/>
                </c:ext>
              </c:extLst>
            </c:dLbl>
            <c:dLbl>
              <c:idx val="5"/>
              <c:layout>
                <c:manualLayout>
                  <c:x val="-3.2000000000000042E-2"/>
                  <c:y val="1.49729908414222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B56D-4657-840E-0CBE9F286E5E}"/>
                </c:ext>
                <c:ext xmlns:c15="http://schemas.microsoft.com/office/drawing/2012/chart" uri="{CE6537A1-D6FC-4f65-9D91-7224C49458BB}">
                  <c15:layout/>
                </c:ext>
              </c:extLst>
            </c:dLbl>
            <c:dLbl>
              <c:idx val="6"/>
              <c:layout>
                <c:manualLayout>
                  <c:x val="-2.7833333333333397E-2"/>
                  <c:y val="-3.131996199056964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B56D-4657-840E-0CBE9F286E5E}"/>
                </c:ext>
                <c:ext xmlns:c15="http://schemas.microsoft.com/office/drawing/2012/chart" uri="{CE6537A1-D6FC-4f65-9D91-7224C49458BB}">
                  <c15:layout/>
                </c:ext>
              </c:extLst>
            </c:dLbl>
            <c:dLbl>
              <c:idx val="7"/>
              <c:layout>
                <c:manualLayout>
                  <c:x val="-1.3944444444444495E-2"/>
                  <c:y val="-4.289119125452164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B56D-4657-840E-0CBE9F286E5E}"/>
                </c:ext>
                <c:ext xmlns:c15="http://schemas.microsoft.com/office/drawing/2012/chart" uri="{CE6537A1-D6FC-4f65-9D91-7224C49458BB}">
                  <c15:layout/>
                </c:ext>
              </c:extLst>
            </c:dLbl>
            <c:dLbl>
              <c:idx val="8"/>
              <c:layout>
                <c:manualLayout>
                  <c:x val="-2.6444444444444451E-2"/>
                  <c:y val="-4.867981930256664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B56D-4657-840E-0CBE9F286E5E}"/>
                </c:ext>
                <c:ext xmlns:c15="http://schemas.microsoft.com/office/drawing/2012/chart" uri="{CE6537A1-D6FC-4f65-9D91-7224C49458BB}">
                  <c15:layout/>
                </c:ext>
              </c:extLst>
            </c:dLbl>
            <c:dLbl>
              <c:idx val="11"/>
              <c:layout>
                <c:manualLayout>
                  <c:x val="-3.3388888888888989E-2"/>
                  <c:y val="-4.286341655649754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2.5111111111111112E-2"/>
                  <c:y val="-2.26243128323429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3"/>
              <c:dLblPos val="l"/>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B56D-4657-840E-0CBE9F286E5E}"/>
                </c:ext>
                <c:ext xmlns:c15="http://schemas.microsoft.com/office/drawing/2012/chart" uri="{CE6537A1-D6FC-4f65-9D91-7224C49458BB}">
                  <c15:layout/>
                </c:ext>
              </c:extLst>
            </c:dLbl>
            <c:dLbl>
              <c:idx val="14"/>
              <c:layout>
                <c:manualLayout>
                  <c:x val="-1.8055555555555554E-2"/>
                  <c:y val="3.758690691628677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B56D-4657-840E-0CBE9F286E5E}"/>
                </c:ext>
                <c:ext xmlns:c15="http://schemas.microsoft.com/office/drawing/2012/chart" uri="{CE6537A1-D6FC-4f65-9D91-7224C49458BB}">
                  <c15:layout/>
                </c:ext>
              </c:extLst>
            </c:dLbl>
            <c:dLbl>
              <c:idx val="15"/>
              <c:layout>
                <c:manualLayout>
                  <c:x val="2.7222222222220184E-3"/>
                  <c:y val="1.496259408394384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B56D-4657-840E-0CBE9F286E5E}"/>
                </c:ext>
                <c:ext xmlns:c15="http://schemas.microsoft.com/office/drawing/2012/chart" uri="{CE6537A1-D6FC-4f65-9D91-7224C49458BB}">
                  <c15:layout/>
                </c:ext>
              </c:extLst>
            </c:dLbl>
            <c:dLbl>
              <c:idx val="16"/>
              <c:layout>
                <c:manualLayout>
                  <c:x val="1.3333333333334352E-3"/>
                  <c:y val="1.207129355192172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B56D-4657-840E-0CBE9F286E5E}"/>
                </c:ext>
                <c:ext xmlns:c15="http://schemas.microsoft.com/office/drawing/2012/chart" uri="{CE6537A1-D6FC-4f65-9D91-7224C49458BB}">
                  <c15:layout/>
                </c:ext>
              </c:extLst>
            </c:dLbl>
            <c:dLbl>
              <c:idx val="18"/>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19D9-45F9-8BDB-DB31D366DA72}"/>
                </c:ext>
                <c:ext xmlns:c15="http://schemas.microsoft.com/office/drawing/2012/chart" uri="{CE6537A1-D6FC-4f65-9D91-7224C49458BB}">
                  <c15:layout/>
                </c:ext>
              </c:extLst>
            </c:dLbl>
            <c:dLbl>
              <c:idx val="19"/>
              <c:layout>
                <c:manualLayout>
                  <c:x val="-1.0468276631786535E-2"/>
                  <c:y val="-3.708081549245336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b="1">
                    <a:solidFill>
                      <a:srgbClr val="00927B"/>
                    </a:solidFill>
                  </a:defRPr>
                </a:pPr>
                <a:endParaRPr lang="ru-RU"/>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Лист1!$B$1:$U$1</c:f>
              <c:strCache>
                <c:ptCount val="20"/>
                <c:pt idx="0">
                  <c:v>11.2010</c:v>
                </c:pt>
                <c:pt idx="1">
                  <c:v>05.2011</c:v>
                </c:pt>
                <c:pt idx="2">
                  <c:v>05.2012</c:v>
                </c:pt>
                <c:pt idx="3">
                  <c:v>06.2012</c:v>
                </c:pt>
                <c:pt idx="4">
                  <c:v>09.2012</c:v>
                </c:pt>
                <c:pt idx="5">
                  <c:v>12.2012</c:v>
                </c:pt>
                <c:pt idx="6">
                  <c:v>04.2013</c:v>
                </c:pt>
                <c:pt idx="7">
                  <c:v>06.2013</c:v>
                </c:pt>
                <c:pt idx="8">
                  <c:v>09.2013</c:v>
                </c:pt>
                <c:pt idx="9">
                  <c:v>12.2013</c:v>
                </c:pt>
                <c:pt idx="10">
                  <c:v>07.2014</c:v>
                </c:pt>
                <c:pt idx="11">
                  <c:v>11.2014</c:v>
                </c:pt>
                <c:pt idx="12">
                  <c:v>03.2015</c:v>
                </c:pt>
                <c:pt idx="13">
                  <c:v>06.2015</c:v>
                </c:pt>
                <c:pt idx="14">
                  <c:v>09.2015</c:v>
                </c:pt>
                <c:pt idx="15">
                  <c:v>11.2015</c:v>
                </c:pt>
                <c:pt idx="16">
                  <c:v>03.2016</c:v>
                </c:pt>
                <c:pt idx="17">
                  <c:v>06.2016</c:v>
                </c:pt>
                <c:pt idx="18">
                  <c:v>09.2016</c:v>
                </c:pt>
                <c:pt idx="19">
                  <c:v>12.2016</c:v>
                </c:pt>
              </c:strCache>
            </c:strRef>
          </c:cat>
          <c:val>
            <c:numRef>
              <c:f>Лист1!$B$2:$U$2</c:f>
              <c:numCache>
                <c:formatCode>0</c:formatCode>
                <c:ptCount val="20"/>
                <c:pt idx="0">
                  <c:v>7</c:v>
                </c:pt>
                <c:pt idx="1">
                  <c:v>5</c:v>
                </c:pt>
                <c:pt idx="2">
                  <c:v>3.9747634069400632</c:v>
                </c:pt>
                <c:pt idx="3">
                  <c:v>3.3354310887350533</c:v>
                </c:pt>
                <c:pt idx="4">
                  <c:v>6.9375</c:v>
                </c:pt>
                <c:pt idx="5">
                  <c:v>5.3865652724968314</c:v>
                </c:pt>
                <c:pt idx="6">
                  <c:v>4.375</c:v>
                </c:pt>
                <c:pt idx="7">
                  <c:v>4.6114971572962729</c:v>
                </c:pt>
                <c:pt idx="8">
                  <c:v>5.8668424522083056</c:v>
                </c:pt>
                <c:pt idx="9">
                  <c:v>5.5625</c:v>
                </c:pt>
                <c:pt idx="10">
                  <c:v>6.4043209876543212</c:v>
                </c:pt>
                <c:pt idx="11">
                  <c:v>7.5399847677075398</c:v>
                </c:pt>
                <c:pt idx="12">
                  <c:v>11.5</c:v>
                </c:pt>
                <c:pt idx="13">
                  <c:v>7</c:v>
                </c:pt>
                <c:pt idx="14">
                  <c:v>8.0287027449512411</c:v>
                </c:pt>
                <c:pt idx="15">
                  <c:v>5.1219512195121952</c:v>
                </c:pt>
                <c:pt idx="16">
                  <c:v>7.9979879275653918</c:v>
                </c:pt>
                <c:pt idx="17">
                  <c:v>9</c:v>
                </c:pt>
                <c:pt idx="18">
                  <c:v>6</c:v>
                </c:pt>
                <c:pt idx="19">
                  <c:v>12</c:v>
                </c:pt>
              </c:numCache>
            </c:numRef>
          </c:val>
          <c:smooth val="1"/>
          <c:extLst xmlns:c16r2="http://schemas.microsoft.com/office/drawing/2015/06/chart">
            <c:ext xmlns:c16="http://schemas.microsoft.com/office/drawing/2014/chart" uri="{C3380CC4-5D6E-409C-BE32-E72D297353CC}">
              <c16:uniqueId val="{0000000A-B56D-4657-840E-0CBE9F286E5E}"/>
            </c:ext>
          </c:extLst>
        </c:ser>
        <c:ser>
          <c:idx val="1"/>
          <c:order val="1"/>
          <c:tx>
            <c:strRef>
              <c:f>Лист1!$A$3</c:f>
              <c:strCache>
                <c:ptCount val="1"/>
                <c:pt idx="0">
                  <c:v>Участвовал(а) в создании ТСЖ</c:v>
                </c:pt>
              </c:strCache>
            </c:strRef>
          </c:tx>
          <c:spPr>
            <a:ln>
              <a:solidFill>
                <a:srgbClr val="E46C0A"/>
              </a:solidFill>
            </a:ln>
            <a:effectLst>
              <a:outerShdw blurRad="40000" dist="23000" dir="5400000" rotWithShape="0">
                <a:srgbClr val="000000">
                  <a:alpha val="35000"/>
                </a:srgbClr>
              </a:outerShdw>
            </a:effectLst>
          </c:spPr>
          <c:marker>
            <c:symbol val="square"/>
            <c:size val="5"/>
            <c:spPr>
              <a:solidFill>
                <a:srgbClr val="E46C0A"/>
              </a:solidFill>
              <a:ln>
                <a:noFill/>
              </a:ln>
            </c:spPr>
          </c:marker>
          <c:dLbls>
            <c:dLbl>
              <c:idx val="0"/>
              <c:layout>
                <c:manualLayout>
                  <c:x val="-3.3388888888888892E-2"/>
                  <c:y val="-3.997211602447553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8111111111111137E-2"/>
                  <c:y val="-3.997211602447543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8.3888888888888884E-3"/>
                  <c:y val="-6.021121974862987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8.3888888888888884E-3"/>
                  <c:y val="-3.997211602447543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2.7833333333333383E-2"/>
                  <c:y val="-5.153731815256368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1.2555555555555556E-2"/>
                  <c:y val="-3.997211602447543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3.4777777777777776E-2"/>
                  <c:y val="-5.442861868458585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3.3388888888888989E-2"/>
                  <c:y val="-4.864601762054172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1.8111111111111113E-2"/>
                  <c:y val="-2.840691389638717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1.2555555555555556E-2"/>
                  <c:y val="-2.262431283234304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4"/>
              <c:layout>
                <c:manualLayout>
                  <c:x val="-2.366666666666677E-2"/>
                  <c:y val="-3.997211602447553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8"/>
              <c:layout>
                <c:manualLayout>
                  <c:x val="-1.95E-2"/>
                  <c:y val="-3.129821442840934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9"/>
              <c:layout>
                <c:manualLayout>
                  <c:x val="-4.5439229209063414E-3"/>
                  <c:y val="-4.575471708851955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b="1">
                    <a:solidFill>
                      <a:srgbClr val="E46C0A"/>
                    </a:solidFill>
                  </a:defRPr>
                </a:pPr>
                <a:endParaRPr lang="ru-RU"/>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Лист1!$B$1:$U$1</c:f>
              <c:strCache>
                <c:ptCount val="20"/>
                <c:pt idx="0">
                  <c:v>11.2010</c:v>
                </c:pt>
                <c:pt idx="1">
                  <c:v>05.2011</c:v>
                </c:pt>
                <c:pt idx="2">
                  <c:v>05.2012</c:v>
                </c:pt>
                <c:pt idx="3">
                  <c:v>06.2012</c:v>
                </c:pt>
                <c:pt idx="4">
                  <c:v>09.2012</c:v>
                </c:pt>
                <c:pt idx="5">
                  <c:v>12.2012</c:v>
                </c:pt>
                <c:pt idx="6">
                  <c:v>04.2013</c:v>
                </c:pt>
                <c:pt idx="7">
                  <c:v>06.2013</c:v>
                </c:pt>
                <c:pt idx="8">
                  <c:v>09.2013</c:v>
                </c:pt>
                <c:pt idx="9">
                  <c:v>12.2013</c:v>
                </c:pt>
                <c:pt idx="10">
                  <c:v>07.2014</c:v>
                </c:pt>
                <c:pt idx="11">
                  <c:v>11.2014</c:v>
                </c:pt>
                <c:pt idx="12">
                  <c:v>03.2015</c:v>
                </c:pt>
                <c:pt idx="13">
                  <c:v>06.2015</c:v>
                </c:pt>
                <c:pt idx="14">
                  <c:v>09.2015</c:v>
                </c:pt>
                <c:pt idx="15">
                  <c:v>11.2015</c:v>
                </c:pt>
                <c:pt idx="16">
                  <c:v>03.2016</c:v>
                </c:pt>
                <c:pt idx="17">
                  <c:v>06.2016</c:v>
                </c:pt>
                <c:pt idx="18">
                  <c:v>09.2016</c:v>
                </c:pt>
                <c:pt idx="19">
                  <c:v>12.2016</c:v>
                </c:pt>
              </c:strCache>
            </c:strRef>
          </c:cat>
          <c:val>
            <c:numRef>
              <c:f>Лист1!$B$3:$U$3</c:f>
              <c:numCache>
                <c:formatCode>0</c:formatCode>
                <c:ptCount val="20"/>
                <c:pt idx="0">
                  <c:v>4</c:v>
                </c:pt>
                <c:pt idx="1">
                  <c:v>3</c:v>
                </c:pt>
                <c:pt idx="2">
                  <c:v>3.9747634069400632</c:v>
                </c:pt>
                <c:pt idx="3">
                  <c:v>3.3983637507866584</c:v>
                </c:pt>
                <c:pt idx="4">
                  <c:v>3.875</c:v>
                </c:pt>
                <c:pt idx="5">
                  <c:v>6.4005069708491762</c:v>
                </c:pt>
                <c:pt idx="6">
                  <c:v>3.75</c:v>
                </c:pt>
                <c:pt idx="7">
                  <c:v>4.042956411876184</c:v>
                </c:pt>
                <c:pt idx="8">
                  <c:v>6.3282794990112059</c:v>
                </c:pt>
                <c:pt idx="9">
                  <c:v>5.1875</c:v>
                </c:pt>
                <c:pt idx="10">
                  <c:v>5.7870370370370372</c:v>
                </c:pt>
                <c:pt idx="11">
                  <c:v>6.1690784463061688</c:v>
                </c:pt>
                <c:pt idx="12">
                  <c:v>7.125</c:v>
                </c:pt>
                <c:pt idx="13">
                  <c:v>4</c:v>
                </c:pt>
                <c:pt idx="14">
                  <c:v>3.8671727023120885</c:v>
                </c:pt>
                <c:pt idx="15">
                  <c:v>2.3170731707317072</c:v>
                </c:pt>
                <c:pt idx="16">
                  <c:v>5.7344064386317903</c:v>
                </c:pt>
                <c:pt idx="17">
                  <c:v>3</c:v>
                </c:pt>
                <c:pt idx="18">
                  <c:v>2</c:v>
                </c:pt>
                <c:pt idx="19">
                  <c:v>6</c:v>
                </c:pt>
              </c:numCache>
            </c:numRef>
          </c:val>
          <c:smooth val="1"/>
          <c:extLst xmlns:c16r2="http://schemas.microsoft.com/office/drawing/2015/06/chart">
            <c:ext xmlns:c16="http://schemas.microsoft.com/office/drawing/2014/chart" uri="{C3380CC4-5D6E-409C-BE32-E72D297353CC}">
              <c16:uniqueId val="{00000018-B56D-4657-840E-0CBE9F286E5E}"/>
            </c:ext>
          </c:extLst>
        </c:ser>
        <c:ser>
          <c:idx val="2"/>
          <c:order val="2"/>
          <c:tx>
            <c:strRef>
              <c:f>Лист1!$A$4</c:f>
              <c:strCache>
                <c:ptCount val="1"/>
                <c:pt idx="0">
                  <c:v>Участвовал(а) (участвую) в контроле деятельности частной УК</c:v>
                </c:pt>
              </c:strCache>
            </c:strRef>
          </c:tx>
          <c:spPr>
            <a:ln>
              <a:solidFill>
                <a:srgbClr val="FFFFFF">
                  <a:lumMod val="50000"/>
                </a:srgbClr>
              </a:solidFill>
            </a:ln>
            <a:effectLst>
              <a:outerShdw blurRad="40000" dist="23000" dir="5400000" rotWithShape="0">
                <a:srgbClr val="000000">
                  <a:alpha val="35000"/>
                </a:srgbClr>
              </a:outerShdw>
            </a:effectLst>
          </c:spPr>
          <c:marker>
            <c:symbol val="triangle"/>
            <c:size val="5"/>
            <c:spPr>
              <a:solidFill>
                <a:srgbClr val="FFFFFF">
                  <a:lumMod val="50000"/>
                </a:srgbClr>
              </a:solidFill>
              <a:ln>
                <a:noFill/>
              </a:ln>
            </c:spPr>
          </c:marker>
          <c:dLbls>
            <c:dLbl>
              <c:idx val="0"/>
              <c:dLblPos val="l"/>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9-B56D-4657-840E-0CBE9F286E5E}"/>
                </c:ext>
                <c:ext xmlns:c15="http://schemas.microsoft.com/office/drawing/2012/chart" uri="{CE6537A1-D6FC-4f65-9D91-7224C49458BB}">
                  <c15:layout/>
                </c:ext>
              </c:extLst>
            </c:dLbl>
            <c:dLbl>
              <c:idx val="1"/>
              <c:layout>
                <c:manualLayout>
                  <c:x val="-1.9500000000000028E-2"/>
                  <c:y val="3.132018981021939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A-B56D-4657-840E-0CBE9F286E5E}"/>
                </c:ext>
                <c:ext xmlns:c15="http://schemas.microsoft.com/office/drawing/2012/chart" uri="{CE6537A1-D6FC-4f65-9D91-7224C49458BB}">
                  <c15:layout/>
                </c:ext>
              </c:extLst>
            </c:dLbl>
            <c:dLbl>
              <c:idx val="2"/>
              <c:layout>
                <c:manualLayout>
                  <c:x val="-1.6722222222222225E-2"/>
                  <c:y val="-2.842665243857014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B-B56D-4657-840E-0CBE9F286E5E}"/>
                </c:ext>
                <c:ext xmlns:c15="http://schemas.microsoft.com/office/drawing/2012/chart" uri="{CE6537A1-D6FC-4f65-9D91-7224C49458BB}">
                  <c15:layout/>
                </c:ext>
              </c:extLst>
            </c:dLbl>
            <c:dLbl>
              <c:idx val="3"/>
              <c:layout>
                <c:manualLayout>
                  <c:x val="-3.3388888888888878E-2"/>
                  <c:y val="-2.553334288657074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C-B56D-4657-840E-0CBE9F286E5E}"/>
                </c:ext>
                <c:ext xmlns:c15="http://schemas.microsoft.com/office/drawing/2012/chart" uri="{CE6537A1-D6FC-4f65-9D91-7224C49458BB}">
                  <c15:layout/>
                </c:ext>
              </c:extLst>
            </c:dLbl>
            <c:dLbl>
              <c:idx val="4"/>
              <c:layout>
                <c:manualLayout>
                  <c:x val="-5.6111111111110598E-3"/>
                  <c:y val="-1.396010467857270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D-B56D-4657-840E-0CBE9F286E5E}"/>
                </c:ext>
                <c:ext xmlns:c15="http://schemas.microsoft.com/office/drawing/2012/chart" uri="{CE6537A1-D6FC-4f65-9D91-7224C49458BB}">
                  <c15:layout/>
                </c:ext>
              </c:extLst>
            </c:dLbl>
            <c:dLbl>
              <c:idx val="5"/>
              <c:layout>
                <c:manualLayout>
                  <c:x val="-9.7777777777777759E-3"/>
                  <c:y val="-2.71437999907505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E-B56D-4657-840E-0CBE9F286E5E}"/>
                </c:ext>
                <c:ext xmlns:c15="http://schemas.microsoft.com/office/drawing/2012/chart" uri="{CE6537A1-D6FC-4f65-9D91-7224C49458BB}">
                  <c15:layout/>
                </c:ext>
              </c:extLst>
            </c:dLbl>
            <c:dLbl>
              <c:idx val="6"/>
              <c:layout>
                <c:manualLayout>
                  <c:x val="-3.477777777777781E-2"/>
                  <c:y val="2.204246239324086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F-B56D-4657-840E-0CBE9F286E5E}"/>
                </c:ext>
                <c:ext xmlns:c15="http://schemas.microsoft.com/office/drawing/2012/chart" uri="{CE6537A1-D6FC-4f65-9D91-7224C49458BB}">
                  <c15:layout/>
                </c:ext>
              </c:extLst>
            </c:dLbl>
            <c:dLbl>
              <c:idx val="7"/>
              <c:layout>
                <c:manualLayout>
                  <c:x val="4.1111111111111114E-3"/>
                  <c:y val="1.786630039342175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0-B56D-4657-840E-0CBE9F286E5E}"/>
                </c:ext>
                <c:ext xmlns:c15="http://schemas.microsoft.com/office/drawing/2012/chart" uri="{CE6537A1-D6FC-4f65-9D91-7224C49458BB}">
                  <c15:layout/>
                </c:ext>
              </c:extLst>
            </c:dLbl>
            <c:dLbl>
              <c:idx val="8"/>
              <c:layout>
                <c:manualLayout>
                  <c:x val="-1.2555555555555561E-2"/>
                  <c:y val="-2.828449297711757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1-B56D-4657-840E-0CBE9F286E5E}"/>
                </c:ext>
                <c:ext xmlns:c15="http://schemas.microsoft.com/office/drawing/2012/chart" uri="{CE6537A1-D6FC-4f65-9D91-7224C49458BB}">
                  <c15:layout/>
                </c:ext>
              </c:extLst>
            </c:dLbl>
            <c:dLbl>
              <c:idx val="9"/>
              <c:layout>
                <c:manualLayout>
                  <c:x val="-2.8333333333333366E-3"/>
                  <c:y val="-2.842665243857014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2-B56D-4657-840E-0CBE9F286E5E}"/>
                </c:ext>
                <c:ext xmlns:c15="http://schemas.microsoft.com/office/drawing/2012/chart" uri="{CE6537A1-D6FC-4f65-9D91-7224C49458BB}">
                  <c15:layout/>
                </c:ext>
              </c:extLst>
            </c:dLbl>
            <c:dLbl>
              <c:idx val="10"/>
              <c:layout>
                <c:manualLayout>
                  <c:x val="-2.6444444444444444E-2"/>
                  <c:y val="-1.97687551494176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3-B56D-4657-840E-0CBE9F286E5E}"/>
                </c:ext>
                <c:ext xmlns:c15="http://schemas.microsoft.com/office/drawing/2012/chart" uri="{CE6537A1-D6FC-4f65-9D91-7224C49458BB}">
                  <c15:layout/>
                </c:ext>
              </c:extLst>
            </c:dLbl>
            <c:dLbl>
              <c:idx val="11"/>
              <c:layout>
                <c:manualLayout>
                  <c:x val="-3.0611111111111176E-2"/>
                  <c:y val="5.077279842494618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4-B56D-4657-840E-0CBE9F286E5E}"/>
                </c:ext>
                <c:ext xmlns:c15="http://schemas.microsoft.com/office/drawing/2012/chart" uri="{CE6537A1-D6FC-4f65-9D91-7224C49458BB}">
                  <c15:layout/>
                </c:ext>
              </c:extLst>
            </c:dLbl>
            <c:dLbl>
              <c:idx val="12"/>
              <c:layout>
                <c:manualLayout>
                  <c:x val="-3.2000000000000001E-2"/>
                  <c:y val="-2.179949536560950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5-B56D-4657-840E-0CBE9F286E5E}"/>
                </c:ext>
                <c:ext xmlns:c15="http://schemas.microsoft.com/office/drawing/2012/chart" uri="{CE6537A1-D6FC-4f65-9D91-7224C49458BB}">
                  <c15:layout/>
                </c:ext>
              </c:extLst>
            </c:dLbl>
            <c:dLbl>
              <c:idx val="13"/>
              <c:layout>
                <c:manualLayout>
                  <c:x val="-3.6111111111111156E-2"/>
                  <c:y val="1.157323820799798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6-B56D-4657-840E-0CBE9F286E5E}"/>
                </c:ext>
                <c:ext xmlns:c15="http://schemas.microsoft.com/office/drawing/2012/chart" uri="{CE6537A1-D6FC-4f65-9D91-7224C49458BB}">
                  <c15:layout/>
                </c:ext>
              </c:extLst>
            </c:dLbl>
            <c:dLbl>
              <c:idx val="14"/>
              <c:layout>
                <c:manualLayout>
                  <c:x val="-2.7777777777778798E-3"/>
                  <c:y val="2.89130053202206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7-B56D-4657-840E-0CBE9F286E5E}"/>
                </c:ext>
                <c:ext xmlns:c15="http://schemas.microsoft.com/office/drawing/2012/chart" uri="{CE6537A1-D6FC-4f65-9D91-7224C49458BB}">
                  <c15:layout/>
                </c:ext>
              </c:extLst>
            </c:dLbl>
            <c:dLbl>
              <c:idx val="15"/>
              <c:layout>
                <c:manualLayout>
                  <c:x val="2.7222222222220184E-3"/>
                  <c:y val="-5.2765096402106601E-3"/>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8-B56D-4657-840E-0CBE9F286E5E}"/>
                </c:ext>
                <c:ext xmlns:c15="http://schemas.microsoft.com/office/drawing/2012/chart" uri="{CE6537A1-D6FC-4f65-9D91-7224C49458BB}">
                  <c15:layout/>
                </c:ext>
              </c:extLst>
            </c:dLbl>
            <c:dLbl>
              <c:idx val="16"/>
              <c:layout>
                <c:manualLayout>
                  <c:x val="-7.0000000000000001E-3"/>
                  <c:y val="2.363649568000997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9-B56D-4657-840E-0CBE9F286E5E}"/>
                </c:ext>
                <c:ext xmlns:c15="http://schemas.microsoft.com/office/drawing/2012/chart" uri="{CE6537A1-D6FC-4f65-9D91-7224C49458BB}">
                  <c15:layout/>
                </c:ext>
              </c:extLst>
            </c:dLbl>
            <c:dLbl>
              <c:idx val="18"/>
              <c:layout>
                <c:manualLayout>
                  <c:x val="-3.6328079991309485E-2"/>
                  <c:y val="0"/>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19D9-45F9-8BDB-DB31D366DA72}"/>
                </c:ext>
                <c:ext xmlns:c15="http://schemas.microsoft.com/office/drawing/2012/chart" uri="{CE6537A1-D6FC-4f65-9D91-7224C49458BB}">
                  <c15:layout/>
                </c:ext>
              </c:extLst>
            </c:dLbl>
            <c:dLbl>
              <c:idx val="19"/>
              <c:layout>
                <c:manualLayout>
                  <c:x val="-5.66666666666687E-3"/>
                  <c:y val="-1.395041123627685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b="1">
                    <a:solidFill>
                      <a:schemeClr val="bg1">
                        <a:lumMod val="50000"/>
                      </a:schemeClr>
                    </a:solidFill>
                  </a:defRPr>
                </a:pPr>
                <a:endParaRPr lang="ru-RU"/>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Лист1!$B$1:$U$1</c:f>
              <c:strCache>
                <c:ptCount val="20"/>
                <c:pt idx="0">
                  <c:v>11.2010</c:v>
                </c:pt>
                <c:pt idx="1">
                  <c:v>05.2011</c:v>
                </c:pt>
                <c:pt idx="2">
                  <c:v>05.2012</c:v>
                </c:pt>
                <c:pt idx="3">
                  <c:v>06.2012</c:v>
                </c:pt>
                <c:pt idx="4">
                  <c:v>09.2012</c:v>
                </c:pt>
                <c:pt idx="5">
                  <c:v>12.2012</c:v>
                </c:pt>
                <c:pt idx="6">
                  <c:v>04.2013</c:v>
                </c:pt>
                <c:pt idx="7">
                  <c:v>06.2013</c:v>
                </c:pt>
                <c:pt idx="8">
                  <c:v>09.2013</c:v>
                </c:pt>
                <c:pt idx="9">
                  <c:v>12.2013</c:v>
                </c:pt>
                <c:pt idx="10">
                  <c:v>07.2014</c:v>
                </c:pt>
                <c:pt idx="11">
                  <c:v>11.2014</c:v>
                </c:pt>
                <c:pt idx="12">
                  <c:v>03.2015</c:v>
                </c:pt>
                <c:pt idx="13">
                  <c:v>06.2015</c:v>
                </c:pt>
                <c:pt idx="14">
                  <c:v>09.2015</c:v>
                </c:pt>
                <c:pt idx="15">
                  <c:v>11.2015</c:v>
                </c:pt>
                <c:pt idx="16">
                  <c:v>03.2016</c:v>
                </c:pt>
                <c:pt idx="17">
                  <c:v>06.2016</c:v>
                </c:pt>
                <c:pt idx="18">
                  <c:v>09.2016</c:v>
                </c:pt>
                <c:pt idx="19">
                  <c:v>12.2016</c:v>
                </c:pt>
              </c:strCache>
            </c:strRef>
          </c:cat>
          <c:val>
            <c:numRef>
              <c:f>Лист1!$B$4:$U$4</c:f>
              <c:numCache>
                <c:formatCode>0</c:formatCode>
                <c:ptCount val="20"/>
                <c:pt idx="0">
                  <c:v>2</c:v>
                </c:pt>
                <c:pt idx="1">
                  <c:v>2</c:v>
                </c:pt>
                <c:pt idx="2">
                  <c:v>1.5772870662460567</c:v>
                </c:pt>
                <c:pt idx="3">
                  <c:v>1.8250471994965387</c:v>
                </c:pt>
                <c:pt idx="4">
                  <c:v>2.8125</c:v>
                </c:pt>
                <c:pt idx="5">
                  <c:v>2.8517110266159698</c:v>
                </c:pt>
                <c:pt idx="6">
                  <c:v>2.75</c:v>
                </c:pt>
                <c:pt idx="7">
                  <c:v>2.6531901452937459</c:v>
                </c:pt>
                <c:pt idx="8">
                  <c:v>3.4278180619644036</c:v>
                </c:pt>
                <c:pt idx="9">
                  <c:v>2.125</c:v>
                </c:pt>
                <c:pt idx="10">
                  <c:v>3.0092592592592591</c:v>
                </c:pt>
                <c:pt idx="11">
                  <c:v>4.2650418888042649</c:v>
                </c:pt>
                <c:pt idx="12">
                  <c:v>4.125</c:v>
                </c:pt>
                <c:pt idx="13">
                  <c:v>3</c:v>
                </c:pt>
                <c:pt idx="14">
                  <c:v>2.3159585471615953</c:v>
                </c:pt>
                <c:pt idx="15">
                  <c:v>1.2195121951219512</c:v>
                </c:pt>
                <c:pt idx="16">
                  <c:v>3.7726358148893366</c:v>
                </c:pt>
                <c:pt idx="17">
                  <c:v>4</c:v>
                </c:pt>
                <c:pt idx="18">
                  <c:v>1</c:v>
                </c:pt>
                <c:pt idx="19">
                  <c:v>3</c:v>
                </c:pt>
              </c:numCache>
            </c:numRef>
          </c:val>
          <c:smooth val="1"/>
          <c:extLst xmlns:c16r2="http://schemas.microsoft.com/office/drawing/2015/06/chart">
            <c:ext xmlns:c16="http://schemas.microsoft.com/office/drawing/2014/chart" uri="{C3380CC4-5D6E-409C-BE32-E72D297353CC}">
              <c16:uniqueId val="{0000002A-B56D-4657-840E-0CBE9F286E5E}"/>
            </c:ext>
          </c:extLst>
        </c:ser>
        <c:dLbls>
          <c:showLegendKey val="0"/>
          <c:showVal val="0"/>
          <c:showCatName val="0"/>
          <c:showSerName val="0"/>
          <c:showPercent val="0"/>
          <c:showBubbleSize val="0"/>
        </c:dLbls>
        <c:marker val="1"/>
        <c:smooth val="0"/>
        <c:axId val="112459136"/>
        <c:axId val="112457984"/>
      </c:lineChart>
      <c:catAx>
        <c:axId val="112459136"/>
        <c:scaling>
          <c:orientation val="minMax"/>
        </c:scaling>
        <c:delete val="0"/>
        <c:axPos val="b"/>
        <c:numFmt formatCode="General" sourceLinked="1"/>
        <c:majorTickMark val="out"/>
        <c:minorTickMark val="none"/>
        <c:tickLblPos val="nextTo"/>
        <c:txPr>
          <a:bodyPr rot="-5400000" vert="horz"/>
          <a:lstStyle/>
          <a:p>
            <a:pPr>
              <a:defRPr sz="1000" b="0" i="0">
                <a:latin typeface="Arial" pitchFamily="34" charset="0"/>
                <a:cs typeface="Arial" pitchFamily="34" charset="0"/>
              </a:defRPr>
            </a:pPr>
            <a:endParaRPr lang="ru-RU"/>
          </a:p>
        </c:txPr>
        <c:crossAx val="112457984"/>
        <c:crosses val="autoZero"/>
        <c:auto val="1"/>
        <c:lblAlgn val="ctr"/>
        <c:lblOffset val="100"/>
        <c:noMultiLvlLbl val="0"/>
      </c:catAx>
      <c:valAx>
        <c:axId val="112457984"/>
        <c:scaling>
          <c:orientation val="minMax"/>
          <c:max val="20"/>
          <c:min val="0"/>
        </c:scaling>
        <c:delete val="1"/>
        <c:axPos val="l"/>
        <c:numFmt formatCode="0" sourceLinked="1"/>
        <c:majorTickMark val="out"/>
        <c:minorTickMark val="none"/>
        <c:tickLblPos val="nextTo"/>
        <c:crossAx val="112459136"/>
        <c:crosses val="autoZero"/>
        <c:crossBetween val="between"/>
        <c:majorUnit val="5"/>
        <c:minorUnit val="5"/>
      </c:valAx>
    </c:plotArea>
    <c:legend>
      <c:legendPos val="b"/>
      <c:layout>
        <c:manualLayout>
          <c:xMode val="edge"/>
          <c:yMode val="edge"/>
          <c:x val="0.17981670621484755"/>
          <c:y val="0.80555594131525021"/>
          <c:w val="0.61570830277119837"/>
          <c:h val="0.1407582993415803"/>
        </c:manualLayout>
      </c:layout>
      <c:overlay val="0"/>
      <c:spPr>
        <a:ln w="3175">
          <a:solidFill>
            <a:srgbClr val="FFFFFF">
              <a:lumMod val="65000"/>
            </a:srgbClr>
          </a:solidFill>
        </a:ln>
      </c:spPr>
      <c:txPr>
        <a:bodyPr/>
        <a:lstStyle/>
        <a:p>
          <a:pPr>
            <a:defRPr sz="1000" b="0">
              <a:latin typeface="Arial" pitchFamily="34" charset="0"/>
              <a:cs typeface="Arial" pitchFamily="34" charset="0"/>
            </a:defRPr>
          </a:pPr>
          <a:endParaRPr lang="ru-RU"/>
        </a:p>
      </c:txPr>
    </c:legend>
    <c:plotVisOnly val="1"/>
    <c:dispBlanksAs val="gap"/>
    <c:showDLblsOverMax val="0"/>
  </c:chart>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9411466303522958E-2"/>
          <c:y val="0.15606840551181142"/>
          <c:w val="0.94158390097306077"/>
          <c:h val="0.59266715725069297"/>
        </c:manualLayout>
      </c:layout>
      <c:lineChart>
        <c:grouping val="standard"/>
        <c:varyColors val="0"/>
        <c:ser>
          <c:idx val="0"/>
          <c:order val="0"/>
          <c:tx>
            <c:strRef>
              <c:f>Лист1!$A$2</c:f>
              <c:strCache>
                <c:ptCount val="1"/>
                <c:pt idx="0">
                  <c:v>Хорошо знаю об этом</c:v>
                </c:pt>
              </c:strCache>
            </c:strRef>
          </c:tx>
          <c:spPr>
            <a:ln w="44450">
              <a:solidFill>
                <a:srgbClr val="00927B"/>
              </a:solidFill>
            </a:ln>
            <a:effectLst>
              <a:outerShdw blurRad="40000" dist="23000" dir="5400000" rotWithShape="0">
                <a:srgbClr val="000000">
                  <a:alpha val="35000"/>
                </a:srgbClr>
              </a:outerShdw>
            </a:effectLst>
          </c:spPr>
          <c:marker>
            <c:symbol val="diamond"/>
            <c:size val="10"/>
            <c:spPr>
              <a:solidFill>
                <a:srgbClr val="00927B"/>
              </a:solidFill>
              <a:ln>
                <a:noFill/>
              </a:ln>
            </c:spPr>
          </c:marker>
          <c:dLbls>
            <c:dLbl>
              <c:idx val="0"/>
              <c:layout>
                <c:manualLayout>
                  <c:x val="-2.905350776192352E-2"/>
                  <c:y val="4.391797296234073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7607702793500118E-2"/>
                  <c:y val="-4.0574712244699676E-2"/>
                </c:manualLayout>
              </c:layout>
              <c:spPr>
                <a:noFill/>
                <a:ln>
                  <a:noFill/>
                </a:ln>
                <a:effectLst/>
              </c:spPr>
              <c:txPr>
                <a:bodyPr wrap="square" lIns="38100" tIns="19050" rIns="38100" bIns="19050" anchor="ctr">
                  <a:spAutoFit/>
                </a:bodyPr>
                <a:lstStyle/>
                <a:p>
                  <a:pPr>
                    <a:defRPr sz="1200" b="1">
                      <a:solidFill>
                        <a:srgbClr val="00927B"/>
                      </a:solidFill>
                    </a:defRPr>
                  </a:pPr>
                  <a:endParaRPr lang="ru-RU"/>
                </a:p>
              </c:txPr>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4836727635617078E-2"/>
                  <c:y val="-2.9553927217694349E-2"/>
                </c:manualLayout>
              </c:layout>
              <c:spPr>
                <a:noFill/>
                <a:ln>
                  <a:noFill/>
                </a:ln>
                <a:effectLst/>
              </c:spPr>
              <c:txPr>
                <a:bodyPr wrap="square" lIns="38100" tIns="19050" rIns="38100" bIns="19050" anchor="ctr">
                  <a:spAutoFit/>
                </a:bodyPr>
                <a:lstStyle/>
                <a:p>
                  <a:pPr>
                    <a:defRPr sz="1200" b="1">
                      <a:solidFill>
                        <a:srgbClr val="00927B"/>
                      </a:solidFill>
                    </a:defRPr>
                  </a:pPr>
                  <a:endParaRPr lang="ru-RU"/>
                </a:p>
              </c:txPr>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400" b="1">
                    <a:solidFill>
                      <a:srgbClr val="00927B"/>
                    </a:solidFill>
                  </a:defRPr>
                </a:pPr>
                <a:endParaRPr lang="ru-RU"/>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Лист1!$B$1:$L$1</c:f>
              <c:strCache>
                <c:ptCount val="11"/>
                <c:pt idx="0">
                  <c:v>Декабрь 2013</c:v>
                </c:pt>
                <c:pt idx="1">
                  <c:v>Июль 2014</c:v>
                </c:pt>
                <c:pt idx="2">
                  <c:v>Ноябрь 2014</c:v>
                </c:pt>
                <c:pt idx="3">
                  <c:v>Март 2015</c:v>
                </c:pt>
                <c:pt idx="4">
                  <c:v>Июнь 2015</c:v>
                </c:pt>
                <c:pt idx="5">
                  <c:v>Сентябрь 2015</c:v>
                </c:pt>
                <c:pt idx="6">
                  <c:v>Ноябрь 2015</c:v>
                </c:pt>
                <c:pt idx="7">
                  <c:v>Март 2016</c:v>
                </c:pt>
                <c:pt idx="8">
                  <c:v>Июнь 2016</c:v>
                </c:pt>
                <c:pt idx="9">
                  <c:v>Сентябрь 2016</c:v>
                </c:pt>
                <c:pt idx="10">
                  <c:v>Декабрь 2016</c:v>
                </c:pt>
              </c:strCache>
            </c:strRef>
          </c:cat>
          <c:val>
            <c:numRef>
              <c:f>Лист1!$B$2:$L$2</c:f>
              <c:numCache>
                <c:formatCode>General</c:formatCode>
                <c:ptCount val="11"/>
                <c:pt idx="0">
                  <c:v>19</c:v>
                </c:pt>
                <c:pt idx="1">
                  <c:v>30</c:v>
                </c:pt>
                <c:pt idx="2">
                  <c:v>34</c:v>
                </c:pt>
                <c:pt idx="3">
                  <c:v>55</c:v>
                </c:pt>
                <c:pt idx="4">
                  <c:v>54</c:v>
                </c:pt>
                <c:pt idx="5">
                  <c:v>57</c:v>
                </c:pt>
                <c:pt idx="6" formatCode="0">
                  <c:v>56.854256854256853</c:v>
                </c:pt>
                <c:pt idx="7" formatCode="0">
                  <c:v>68.175853018372706</c:v>
                </c:pt>
                <c:pt idx="8" formatCode="0">
                  <c:v>63.764510779436151</c:v>
                </c:pt>
                <c:pt idx="9" formatCode="0">
                  <c:v>77</c:v>
                </c:pt>
                <c:pt idx="10" formatCode="0">
                  <c:v>72.889617823723285</c:v>
                </c:pt>
              </c:numCache>
            </c:numRef>
          </c:val>
          <c:smooth val="1"/>
          <c:extLst xmlns:c16r2="http://schemas.microsoft.com/office/drawing/2015/06/chart">
            <c:ext xmlns:c16="http://schemas.microsoft.com/office/drawing/2014/chart" uri="{C3380CC4-5D6E-409C-BE32-E72D297353CC}">
              <c16:uniqueId val="{00000006-39A7-4B29-B23E-DAA24210E744}"/>
            </c:ext>
          </c:extLst>
        </c:ser>
        <c:ser>
          <c:idx val="1"/>
          <c:order val="1"/>
          <c:tx>
            <c:strRef>
              <c:f>Лист1!$A$3</c:f>
              <c:strCache>
                <c:ptCount val="1"/>
                <c:pt idx="0">
                  <c:v>Что-то слышал</c:v>
                </c:pt>
              </c:strCache>
            </c:strRef>
          </c:tx>
          <c:spPr>
            <a:ln>
              <a:solidFill>
                <a:srgbClr val="92D050">
                  <a:alpha val="50000"/>
                </a:srgbClr>
              </a:solidFill>
            </a:ln>
            <a:effectLst>
              <a:outerShdw blurRad="40000" dist="23000" dir="5400000" rotWithShape="0">
                <a:srgbClr val="000000">
                  <a:alpha val="35000"/>
                </a:srgbClr>
              </a:outerShdw>
            </a:effectLst>
          </c:spPr>
          <c:marker>
            <c:symbol val="square"/>
            <c:size val="7"/>
            <c:spPr>
              <a:solidFill>
                <a:srgbClr val="E46C0A"/>
              </a:solidFill>
              <a:ln>
                <a:solidFill>
                  <a:srgbClr val="92D050">
                    <a:alpha val="50000"/>
                  </a:srgbClr>
                </a:solidFill>
              </a:ln>
            </c:spPr>
          </c:marker>
          <c:dLbls>
            <c:dLbl>
              <c:idx val="8"/>
              <c:layout>
                <c:manualLayout>
                  <c:x val="-2.2422867864333174E-2"/>
                  <c:y val="-4.429675196850399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39A7-4B29-B23E-DAA24210E744}"/>
                </c:ext>
                <c:ext xmlns:c15="http://schemas.microsoft.com/office/drawing/2012/chart" uri="{CE6537A1-D6FC-4f65-9D91-7224C49458BB}">
                  <c15:layout/>
                </c:ext>
              </c:extLst>
            </c:dLbl>
            <c:dLbl>
              <c:idx val="10"/>
              <c:layout>
                <c:manualLayout>
                  <c:x val="-2.381732482107031E-2"/>
                  <c:y val="-5.054675196850399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39A7-4B29-B23E-DAA24210E744}"/>
                </c:ext>
                <c:ext xmlns:c15="http://schemas.microsoft.com/office/drawing/2012/chart" uri="{CE6537A1-D6FC-4f65-9D91-7224C49458BB}">
                  <c15:layout/>
                </c:ext>
              </c:extLst>
            </c:dLbl>
            <c:spPr>
              <a:noFill/>
              <a:ln>
                <a:noFill/>
              </a:ln>
              <a:effectLst/>
            </c:spPr>
            <c:txPr>
              <a:bodyPr/>
              <a:lstStyle/>
              <a:p>
                <a:pPr>
                  <a:defRPr sz="1200" b="1">
                    <a:solidFill>
                      <a:srgbClr val="E46C0A"/>
                    </a:solidFill>
                  </a:defRPr>
                </a:pPr>
                <a:endParaRPr lang="ru-RU"/>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Лист1!$B$1:$L$1</c:f>
              <c:strCache>
                <c:ptCount val="11"/>
                <c:pt idx="0">
                  <c:v>Декабрь 2013</c:v>
                </c:pt>
                <c:pt idx="1">
                  <c:v>Июль 2014</c:v>
                </c:pt>
                <c:pt idx="2">
                  <c:v>Ноябрь 2014</c:v>
                </c:pt>
                <c:pt idx="3">
                  <c:v>Март 2015</c:v>
                </c:pt>
                <c:pt idx="4">
                  <c:v>Июнь 2015</c:v>
                </c:pt>
                <c:pt idx="5">
                  <c:v>Сентябрь 2015</c:v>
                </c:pt>
                <c:pt idx="6">
                  <c:v>Ноябрь 2015</c:v>
                </c:pt>
                <c:pt idx="7">
                  <c:v>Март 2016</c:v>
                </c:pt>
                <c:pt idx="8">
                  <c:v>Июнь 2016</c:v>
                </c:pt>
                <c:pt idx="9">
                  <c:v>Сентябрь 2016</c:v>
                </c:pt>
                <c:pt idx="10">
                  <c:v>Декабрь 2016</c:v>
                </c:pt>
              </c:strCache>
            </c:strRef>
          </c:cat>
          <c:val>
            <c:numRef>
              <c:f>Лист1!$B$3:$L$3</c:f>
              <c:numCache>
                <c:formatCode>General</c:formatCode>
                <c:ptCount val="11"/>
                <c:pt idx="0">
                  <c:v>41</c:v>
                </c:pt>
                <c:pt idx="1">
                  <c:v>44</c:v>
                </c:pt>
                <c:pt idx="2">
                  <c:v>44</c:v>
                </c:pt>
                <c:pt idx="3">
                  <c:v>31</c:v>
                </c:pt>
                <c:pt idx="4">
                  <c:v>28</c:v>
                </c:pt>
                <c:pt idx="5">
                  <c:v>26</c:v>
                </c:pt>
                <c:pt idx="6" formatCode="0">
                  <c:v>34.1991341991342</c:v>
                </c:pt>
                <c:pt idx="7" formatCode="0">
                  <c:v>25.656167979002625</c:v>
                </c:pt>
                <c:pt idx="8" formatCode="0">
                  <c:v>25.870646766169155</c:v>
                </c:pt>
                <c:pt idx="9" formatCode="0">
                  <c:v>19</c:v>
                </c:pt>
                <c:pt idx="10" formatCode="0">
                  <c:v>19.471392143938605</c:v>
                </c:pt>
              </c:numCache>
            </c:numRef>
          </c:val>
          <c:smooth val="1"/>
          <c:extLst xmlns:c16r2="http://schemas.microsoft.com/office/drawing/2015/06/chart">
            <c:ext xmlns:c16="http://schemas.microsoft.com/office/drawing/2014/chart" uri="{C3380CC4-5D6E-409C-BE32-E72D297353CC}">
              <c16:uniqueId val="{0000000A-39A7-4B29-B23E-DAA24210E744}"/>
            </c:ext>
          </c:extLst>
        </c:ser>
        <c:ser>
          <c:idx val="2"/>
          <c:order val="2"/>
          <c:tx>
            <c:strRef>
              <c:f>Лист1!$A$4</c:f>
              <c:strCache>
                <c:ptCount val="1"/>
                <c:pt idx="0">
                  <c:v>Слышу впервые</c:v>
                </c:pt>
              </c:strCache>
            </c:strRef>
          </c:tx>
          <c:spPr>
            <a:ln>
              <a:solidFill>
                <a:srgbClr val="7030A0">
                  <a:alpha val="50000"/>
                </a:srgbClr>
              </a:solidFill>
            </a:ln>
            <a:effectLst>
              <a:outerShdw blurRad="40000" dist="23000" dir="5400000" rotWithShape="0">
                <a:srgbClr val="000000">
                  <a:alpha val="35000"/>
                </a:srgbClr>
              </a:outerShdw>
            </a:effectLst>
          </c:spPr>
          <c:marker>
            <c:symbol val="triangle"/>
            <c:size val="7"/>
            <c:spPr>
              <a:solidFill>
                <a:srgbClr val="7030A0"/>
              </a:solidFill>
              <a:ln>
                <a:solidFill>
                  <a:srgbClr val="7030A0"/>
                </a:solidFill>
              </a:ln>
            </c:spPr>
          </c:marker>
          <c:dLbls>
            <c:dLbl>
              <c:idx val="0"/>
              <c:layout/>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39A7-4B29-B23E-DAA24210E744}"/>
                </c:ext>
                <c:ext xmlns:c15="http://schemas.microsoft.com/office/drawing/2012/chart" uri="{CE6537A1-D6FC-4f65-9D91-7224C49458BB}">
                  <c15:layout/>
                </c:ext>
              </c:extLst>
            </c:dLbl>
            <c:dLbl>
              <c:idx val="1"/>
              <c:layout/>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39A7-4B29-B23E-DAA24210E744}"/>
                </c:ext>
                <c:ext xmlns:c15="http://schemas.microsoft.com/office/drawing/2012/chart" uri="{CE6537A1-D6FC-4f65-9D91-7224C49458BB}">
                  <c15:layout/>
                </c:ext>
              </c:extLst>
            </c:dLbl>
            <c:dLbl>
              <c:idx val="2"/>
              <c:layout/>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39A7-4B29-B23E-DAA24210E744}"/>
                </c:ext>
                <c:ext xmlns:c15="http://schemas.microsoft.com/office/drawing/2012/chart" uri="{CE6537A1-D6FC-4f65-9D91-7224C49458BB}">
                  <c15:layout/>
                </c:ext>
              </c:extLst>
            </c:dLbl>
            <c:dLbl>
              <c:idx val="3"/>
              <c:layout/>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39A7-4B29-B23E-DAA24210E744}"/>
                </c:ext>
                <c:ext xmlns:c15="http://schemas.microsoft.com/office/drawing/2012/chart" uri="{CE6537A1-D6FC-4f65-9D91-7224C49458BB}">
                  <c15:layout/>
                </c:ext>
              </c:extLst>
            </c:dLbl>
            <c:dLbl>
              <c:idx val="4"/>
              <c:layout/>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39A7-4B29-B23E-DAA24210E744}"/>
                </c:ext>
                <c:ext xmlns:c15="http://schemas.microsoft.com/office/drawing/2012/chart" uri="{CE6537A1-D6FC-4f65-9D91-7224C49458BB}">
                  <c15:layout/>
                </c:ext>
              </c:extLst>
            </c:dLbl>
            <c:dLbl>
              <c:idx val="5"/>
              <c:layout/>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39A7-4B29-B23E-DAA24210E744}"/>
                </c:ext>
                <c:ext xmlns:c15="http://schemas.microsoft.com/office/drawing/2012/chart" uri="{CE6537A1-D6FC-4f65-9D91-7224C49458BB}">
                  <c15:layout/>
                </c:ext>
              </c:extLst>
            </c:dLbl>
            <c:dLbl>
              <c:idx val="6"/>
              <c:layout>
                <c:manualLayout>
                  <c:x val="-1.9511088019001512E-2"/>
                  <c:y val="-4.404010826771653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1-39A7-4B29-B23E-DAA24210E744}"/>
                </c:ext>
                <c:ext xmlns:c15="http://schemas.microsoft.com/office/drawing/2012/chart" uri="{CE6537A1-D6FC-4f65-9D91-7224C49458BB}">
                  <c15:layout/>
                </c:ext>
              </c:extLst>
            </c:dLbl>
            <c:dLbl>
              <c:idx val="8"/>
              <c:layout>
                <c:manualLayout>
                  <c:x val="-2.0888891173325846E-2"/>
                  <c:y val="-4.564441639916950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2-39A7-4B29-B23E-DAA24210E744}"/>
                </c:ext>
                <c:ext xmlns:c15="http://schemas.microsoft.com/office/drawing/2012/chart" uri="{CE6537A1-D6FC-4f65-9D91-7224C49458BB}">
                  <c15:layout/>
                </c:ext>
              </c:extLst>
            </c:dLbl>
            <c:dLbl>
              <c:idx val="9"/>
              <c:layout>
                <c:manualLayout>
                  <c:x val="-1.5394804802378204E-2"/>
                  <c:y val="-3.38280019685039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2F14-4723-8CEB-02688EC5A7E2}"/>
                </c:ext>
                <c:ext xmlns:c15="http://schemas.microsoft.com/office/drawing/2012/chart" uri="{CE6537A1-D6FC-4f65-9D91-7224C49458BB}">
                  <c15:layout/>
                </c:ext>
              </c:extLst>
            </c:dLbl>
            <c:dLbl>
              <c:idx val="10"/>
              <c:layout>
                <c:manualLayout>
                  <c:x val="-4.2391491484808979E-3"/>
                  <c:y val="-1.8203001968503937E-2"/>
                </c:manualLayout>
              </c:layout>
              <c:tx>
                <c:rich>
                  <a:bodyPr/>
                  <a:lstStyle/>
                  <a:p>
                    <a:r>
                      <a:rPr lang="en-US" dirty="0" smtClean="0"/>
                      <a:t>8</a:t>
                    </a:r>
                    <a:endParaRPr lang="en-US" dirty="0"/>
                  </a:p>
                </c:rich>
              </c:tx>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b="1">
                    <a:solidFill>
                      <a:srgbClr val="7030A0"/>
                    </a:solidFill>
                  </a:defRPr>
                </a:pPr>
                <a:endParaRPr lang="ru-RU"/>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Лист1!$B$1:$L$1</c:f>
              <c:strCache>
                <c:ptCount val="11"/>
                <c:pt idx="0">
                  <c:v>Декабрь 2013</c:v>
                </c:pt>
                <c:pt idx="1">
                  <c:v>Июль 2014</c:v>
                </c:pt>
                <c:pt idx="2">
                  <c:v>Ноябрь 2014</c:v>
                </c:pt>
                <c:pt idx="3">
                  <c:v>Март 2015</c:v>
                </c:pt>
                <c:pt idx="4">
                  <c:v>Июнь 2015</c:v>
                </c:pt>
                <c:pt idx="5">
                  <c:v>Сентябрь 2015</c:v>
                </c:pt>
                <c:pt idx="6">
                  <c:v>Ноябрь 2015</c:v>
                </c:pt>
                <c:pt idx="7">
                  <c:v>Март 2016</c:v>
                </c:pt>
                <c:pt idx="8">
                  <c:v>Июнь 2016</c:v>
                </c:pt>
                <c:pt idx="9">
                  <c:v>Сентябрь 2016</c:v>
                </c:pt>
                <c:pt idx="10">
                  <c:v>Декабрь 2016</c:v>
                </c:pt>
              </c:strCache>
            </c:strRef>
          </c:cat>
          <c:val>
            <c:numRef>
              <c:f>Лист1!$B$4:$L$4</c:f>
              <c:numCache>
                <c:formatCode>General</c:formatCode>
                <c:ptCount val="11"/>
                <c:pt idx="0">
                  <c:v>41</c:v>
                </c:pt>
                <c:pt idx="1">
                  <c:v>26</c:v>
                </c:pt>
                <c:pt idx="2">
                  <c:v>22</c:v>
                </c:pt>
                <c:pt idx="3">
                  <c:v>14</c:v>
                </c:pt>
                <c:pt idx="4">
                  <c:v>19</c:v>
                </c:pt>
                <c:pt idx="5">
                  <c:v>17</c:v>
                </c:pt>
                <c:pt idx="6" formatCode="0">
                  <c:v>8.9466089466089471</c:v>
                </c:pt>
                <c:pt idx="7" formatCode="0">
                  <c:v>6.1679790026246719</c:v>
                </c:pt>
                <c:pt idx="8" formatCode="0">
                  <c:v>10.364842454394694</c:v>
                </c:pt>
                <c:pt idx="9" formatCode="0">
                  <c:v>4</c:v>
                </c:pt>
                <c:pt idx="10" formatCode="0">
                  <c:v>8</c:v>
                </c:pt>
              </c:numCache>
            </c:numRef>
          </c:val>
          <c:smooth val="1"/>
          <c:extLst xmlns:c16r2="http://schemas.microsoft.com/office/drawing/2015/06/chart">
            <c:ext xmlns:c16="http://schemas.microsoft.com/office/drawing/2014/chart" uri="{C3380CC4-5D6E-409C-BE32-E72D297353CC}">
              <c16:uniqueId val="{00000013-39A7-4B29-B23E-DAA24210E744}"/>
            </c:ext>
          </c:extLst>
        </c:ser>
        <c:dLbls>
          <c:showLegendKey val="0"/>
          <c:showVal val="0"/>
          <c:showCatName val="0"/>
          <c:showSerName val="0"/>
          <c:showPercent val="0"/>
          <c:showBubbleSize val="0"/>
        </c:dLbls>
        <c:marker val="1"/>
        <c:smooth val="0"/>
        <c:axId val="114774016"/>
        <c:axId val="114775552"/>
      </c:lineChart>
      <c:catAx>
        <c:axId val="114774016"/>
        <c:scaling>
          <c:orientation val="minMax"/>
        </c:scaling>
        <c:delete val="0"/>
        <c:axPos val="b"/>
        <c:numFmt formatCode="General" sourceLinked="1"/>
        <c:majorTickMark val="out"/>
        <c:minorTickMark val="none"/>
        <c:tickLblPos val="nextTo"/>
        <c:txPr>
          <a:bodyPr rot="0" vert="horz"/>
          <a:lstStyle/>
          <a:p>
            <a:pPr>
              <a:defRPr sz="1050" b="0" i="0">
                <a:latin typeface="Arial" pitchFamily="34" charset="0"/>
                <a:cs typeface="Arial" pitchFamily="34" charset="0"/>
              </a:defRPr>
            </a:pPr>
            <a:endParaRPr lang="ru-RU"/>
          </a:p>
        </c:txPr>
        <c:crossAx val="114775552"/>
        <c:crosses val="autoZero"/>
        <c:auto val="1"/>
        <c:lblAlgn val="ctr"/>
        <c:lblOffset val="100"/>
        <c:noMultiLvlLbl val="0"/>
      </c:catAx>
      <c:valAx>
        <c:axId val="114775552"/>
        <c:scaling>
          <c:orientation val="minMax"/>
        </c:scaling>
        <c:delete val="1"/>
        <c:axPos val="l"/>
        <c:numFmt formatCode="General" sourceLinked="1"/>
        <c:majorTickMark val="out"/>
        <c:minorTickMark val="none"/>
        <c:tickLblPos val="nextTo"/>
        <c:crossAx val="114774016"/>
        <c:crosses val="autoZero"/>
        <c:crossBetween val="between"/>
        <c:minorUnit val="20"/>
      </c:valAx>
    </c:plotArea>
    <c:legend>
      <c:legendPos val="b"/>
      <c:layout>
        <c:manualLayout>
          <c:xMode val="edge"/>
          <c:yMode val="edge"/>
          <c:x val="0.20425399082016304"/>
          <c:y val="0.91543586770892627"/>
          <c:w val="0.61362535709675081"/>
          <c:h val="7.9480108206174876E-2"/>
        </c:manualLayout>
      </c:layout>
      <c:overlay val="0"/>
      <c:spPr>
        <a:ln w="3175">
          <a:solidFill>
            <a:srgbClr val="FFFFFF">
              <a:lumMod val="65000"/>
            </a:srgbClr>
          </a:solidFill>
        </a:ln>
      </c:spPr>
      <c:txPr>
        <a:bodyPr/>
        <a:lstStyle/>
        <a:p>
          <a:pPr>
            <a:defRPr sz="1100" b="1">
              <a:latin typeface="Arial" pitchFamily="34" charset="0"/>
              <a:cs typeface="Arial" pitchFamily="34" charset="0"/>
            </a:defRPr>
          </a:pPr>
          <a:endParaRPr lang="ru-RU"/>
        </a:p>
      </c:txPr>
    </c:legend>
    <c:plotVisOnly val="1"/>
    <c:dispBlanksAs val="gap"/>
    <c:showDLblsOverMax val="0"/>
  </c:chart>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3566419192646751E-2"/>
          <c:y val="0.15471071689956284"/>
          <c:w val="0.9857956441995861"/>
          <c:h val="0.46457017348459534"/>
        </c:manualLayout>
      </c:layout>
      <c:lineChart>
        <c:grouping val="standard"/>
        <c:varyColors val="0"/>
        <c:ser>
          <c:idx val="0"/>
          <c:order val="0"/>
          <c:tx>
            <c:strRef>
              <c:f>Лист1!$A$2</c:f>
              <c:strCache>
                <c:ptCount val="1"/>
                <c:pt idx="0">
                  <c:v>На специальном счете дома, распоряжаться которым будет ТСЖ, ЖСК</c:v>
                </c:pt>
              </c:strCache>
            </c:strRef>
          </c:tx>
          <c:spPr>
            <a:ln>
              <a:solidFill>
                <a:srgbClr val="00927B"/>
              </a:solidFill>
            </a:ln>
            <a:effectLst>
              <a:outerShdw blurRad="40000" dist="23000" dir="5400000" rotWithShape="0">
                <a:srgbClr val="000000">
                  <a:alpha val="35000"/>
                </a:srgbClr>
              </a:outerShdw>
            </a:effectLst>
          </c:spPr>
          <c:marker>
            <c:symbol val="diamond"/>
            <c:size val="10"/>
            <c:spPr>
              <a:solidFill>
                <a:srgbClr val="00927B"/>
              </a:solidFill>
              <a:ln>
                <a:noFill/>
              </a:ln>
            </c:spPr>
          </c:marker>
          <c:dLbls>
            <c:dLbl>
              <c:idx val="9"/>
              <c:layout>
                <c:manualLayout>
                  <c:x val="-8.4782982969617959E-3"/>
                  <c:y val="-4.136137143523899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200" b="1">
                    <a:solidFill>
                      <a:srgbClr val="00927B"/>
                    </a:solidFill>
                  </a:defRPr>
                </a:pPr>
                <a:endParaRPr lang="ru-RU"/>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Лист1!$C$1:$L$1</c:f>
              <c:strCache>
                <c:ptCount val="10"/>
                <c:pt idx="0">
                  <c:v>июл.14</c:v>
                </c:pt>
                <c:pt idx="1">
                  <c:v>ноя.14</c:v>
                </c:pt>
                <c:pt idx="2">
                  <c:v>мар.15</c:v>
                </c:pt>
                <c:pt idx="3">
                  <c:v>июн.15</c:v>
                </c:pt>
                <c:pt idx="4">
                  <c:v>сен.15</c:v>
                </c:pt>
                <c:pt idx="5">
                  <c:v>ноя.15</c:v>
                </c:pt>
                <c:pt idx="6">
                  <c:v>мар.16</c:v>
                </c:pt>
                <c:pt idx="7">
                  <c:v>июн.16</c:v>
                </c:pt>
                <c:pt idx="8">
                  <c:v>сен.16</c:v>
                </c:pt>
                <c:pt idx="9">
                  <c:v>дек.16</c:v>
                </c:pt>
              </c:strCache>
            </c:strRef>
          </c:cat>
          <c:val>
            <c:numRef>
              <c:f>Лист1!$C$2:$L$2</c:f>
              <c:numCache>
                <c:formatCode>0</c:formatCode>
                <c:ptCount val="10"/>
                <c:pt idx="0">
                  <c:v>41</c:v>
                </c:pt>
                <c:pt idx="1">
                  <c:v>44</c:v>
                </c:pt>
                <c:pt idx="2">
                  <c:v>38</c:v>
                </c:pt>
                <c:pt idx="3">
                  <c:v>40</c:v>
                </c:pt>
                <c:pt idx="4">
                  <c:v>37</c:v>
                </c:pt>
                <c:pt idx="5">
                  <c:v>32.611832611832611</c:v>
                </c:pt>
                <c:pt idx="6">
                  <c:v>34</c:v>
                </c:pt>
                <c:pt idx="7">
                  <c:v>33.16749585406302</c:v>
                </c:pt>
                <c:pt idx="8">
                  <c:v>31</c:v>
                </c:pt>
                <c:pt idx="9">
                  <c:v>30.487080496163205</c:v>
                </c:pt>
              </c:numCache>
            </c:numRef>
          </c:val>
          <c:smooth val="1"/>
          <c:extLst xmlns:c16r2="http://schemas.microsoft.com/office/drawing/2015/06/chart">
            <c:ext xmlns:c16="http://schemas.microsoft.com/office/drawing/2014/chart" uri="{C3380CC4-5D6E-409C-BE32-E72D297353CC}">
              <c16:uniqueId val="{00000000-E004-43EA-ACBF-2D5E35276EA8}"/>
            </c:ext>
          </c:extLst>
        </c:ser>
        <c:ser>
          <c:idx val="1"/>
          <c:order val="1"/>
          <c:tx>
            <c:strRef>
              <c:f>Лист1!$A$3</c:f>
              <c:strCache>
                <c:ptCount val="1"/>
                <c:pt idx="0">
                  <c:v>На специальном счете дома, распоряжаться которым будет региональный оператор</c:v>
                </c:pt>
              </c:strCache>
            </c:strRef>
          </c:tx>
          <c:spPr>
            <a:ln>
              <a:solidFill>
                <a:srgbClr val="E46C0A"/>
              </a:solidFill>
            </a:ln>
            <a:effectLst>
              <a:outerShdw blurRad="40000" dist="23000" dir="5400000" rotWithShape="0">
                <a:srgbClr val="000000">
                  <a:alpha val="35000"/>
                </a:srgbClr>
              </a:outerShdw>
            </a:effectLst>
          </c:spPr>
          <c:marker>
            <c:symbol val="square"/>
            <c:size val="7"/>
            <c:spPr>
              <a:solidFill>
                <a:srgbClr val="E46C0A"/>
              </a:solidFill>
              <a:ln>
                <a:noFill/>
              </a:ln>
            </c:spPr>
          </c:marker>
          <c:dLbls>
            <c:dLbl>
              <c:idx val="2"/>
              <c:layout>
                <c:manualLayout>
                  <c:x val="-2.2534424420872144E-2"/>
                  <c:y val="-5.472773366852826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0662364858454932E-2"/>
                  <c:y val="1.621167598093397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delete val="1"/>
              <c:extLst>
                <c:ext xmlns:c15="http://schemas.microsoft.com/office/drawing/2012/chart" uri="{CE6537A1-D6FC-4f65-9D91-7224C49458BB}"/>
              </c:extLst>
            </c:dLbl>
            <c:dLbl>
              <c:idx val="5"/>
              <c:layout>
                <c:manualLayout>
                  <c:x val="-2.5323338334346419E-2"/>
                  <c:y val="6.314738500214800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2.2534424420872144E-2"/>
                  <c:y val="5.893755933533821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delete val="1"/>
              <c:extLst>
                <c:ext xmlns:c15="http://schemas.microsoft.com/office/drawing/2012/chart" uri="{CE6537A1-D6FC-4f65-9D91-7224C49458BB}"/>
              </c:extLst>
            </c:dLbl>
            <c:dLbl>
              <c:idx val="8"/>
              <c:layout>
                <c:manualLayout>
                  <c:x val="5.3547147138707108E-3"/>
                  <c:y val="-2.104912833404933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2.2311311307814653E-4"/>
                  <c:y val="-8.4196513336197345E-3"/>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200" b="1">
                    <a:solidFill>
                      <a:srgbClr val="FF7F13"/>
                    </a:solidFill>
                  </a:defRPr>
                </a:pPr>
                <a:endParaRPr lang="ru-RU"/>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Лист1!$C$1:$L$1</c:f>
              <c:strCache>
                <c:ptCount val="10"/>
                <c:pt idx="0">
                  <c:v>июл.14</c:v>
                </c:pt>
                <c:pt idx="1">
                  <c:v>ноя.14</c:v>
                </c:pt>
                <c:pt idx="2">
                  <c:v>мар.15</c:v>
                </c:pt>
                <c:pt idx="3">
                  <c:v>июн.15</c:v>
                </c:pt>
                <c:pt idx="4">
                  <c:v>сен.15</c:v>
                </c:pt>
                <c:pt idx="5">
                  <c:v>ноя.15</c:v>
                </c:pt>
                <c:pt idx="6">
                  <c:v>мар.16</c:v>
                </c:pt>
                <c:pt idx="7">
                  <c:v>июн.16</c:v>
                </c:pt>
                <c:pt idx="8">
                  <c:v>сен.16</c:v>
                </c:pt>
                <c:pt idx="9">
                  <c:v>дек.16</c:v>
                </c:pt>
              </c:strCache>
            </c:strRef>
          </c:cat>
          <c:val>
            <c:numRef>
              <c:f>Лист1!$C$3:$L$3</c:f>
              <c:numCache>
                <c:formatCode>General</c:formatCode>
                <c:ptCount val="10"/>
                <c:pt idx="2" formatCode="0">
                  <c:v>21</c:v>
                </c:pt>
                <c:pt idx="3" formatCode="0">
                  <c:v>13</c:v>
                </c:pt>
                <c:pt idx="4" formatCode="0">
                  <c:v>14</c:v>
                </c:pt>
                <c:pt idx="5" formatCode="0">
                  <c:v>12.554112554112555</c:v>
                </c:pt>
                <c:pt idx="6" formatCode="0">
                  <c:v>9.6456692913385833</c:v>
                </c:pt>
                <c:pt idx="7" formatCode="0">
                  <c:v>11.442786069651742</c:v>
                </c:pt>
                <c:pt idx="8" formatCode="0">
                  <c:v>16</c:v>
                </c:pt>
                <c:pt idx="9" formatCode="0">
                  <c:v>8.2206955833166724</c:v>
                </c:pt>
              </c:numCache>
            </c:numRef>
          </c:val>
          <c:smooth val="1"/>
          <c:extLst xmlns:c16r2="http://schemas.microsoft.com/office/drawing/2015/06/chart">
            <c:ext xmlns:c16="http://schemas.microsoft.com/office/drawing/2014/chart" uri="{C3380CC4-5D6E-409C-BE32-E72D297353CC}">
              <c16:uniqueId val="{0000000C-E004-43EA-ACBF-2D5E35276EA8}"/>
            </c:ext>
          </c:extLst>
        </c:ser>
        <c:ser>
          <c:idx val="2"/>
          <c:order val="2"/>
          <c:tx>
            <c:strRef>
              <c:f>Лист1!$A$4</c:f>
              <c:strCache>
                <c:ptCount val="1"/>
                <c:pt idx="0">
                  <c:v>Перечислять средства региональному оператору </c:v>
                </c:pt>
              </c:strCache>
            </c:strRef>
          </c:tx>
          <c:spPr>
            <a:ln>
              <a:solidFill>
                <a:srgbClr val="00B0F0"/>
              </a:solidFill>
            </a:ln>
            <a:effectLst>
              <a:outerShdw blurRad="40000" dist="23000" dir="5400000" rotWithShape="0">
                <a:srgbClr val="000000">
                  <a:alpha val="35000"/>
                </a:srgbClr>
              </a:outerShdw>
            </a:effectLst>
          </c:spPr>
          <c:marker>
            <c:symbol val="triangle"/>
            <c:size val="10"/>
            <c:spPr>
              <a:solidFill>
                <a:srgbClr val="00B0F0"/>
              </a:solidFill>
              <a:ln>
                <a:noFill/>
              </a:ln>
            </c:spPr>
          </c:marker>
          <c:dLbls>
            <c:dLbl>
              <c:idx val="2"/>
              <c:layout>
                <c:manualLayout>
                  <c:x val="-2.2757537533950087E-2"/>
                  <c:y val="5.510661797854108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9.8727552536989338E-3"/>
                  <c:y val="-6.413728353583035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2.6606238734544686E-2"/>
                  <c:y val="-5.60314455453633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7.418511009841572E-3"/>
                  <c:y val="-2.488006969084631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200" b="1">
                    <a:solidFill>
                      <a:srgbClr val="0099FF"/>
                    </a:solidFill>
                  </a:defRPr>
                </a:pPr>
                <a:endParaRPr lang="ru-RU"/>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Лист1!$C$1:$L$1</c:f>
              <c:strCache>
                <c:ptCount val="10"/>
                <c:pt idx="0">
                  <c:v>июл.14</c:v>
                </c:pt>
                <c:pt idx="1">
                  <c:v>ноя.14</c:v>
                </c:pt>
                <c:pt idx="2">
                  <c:v>мар.15</c:v>
                </c:pt>
                <c:pt idx="3">
                  <c:v>июн.15</c:v>
                </c:pt>
                <c:pt idx="4">
                  <c:v>сен.15</c:v>
                </c:pt>
                <c:pt idx="5">
                  <c:v>ноя.15</c:v>
                </c:pt>
                <c:pt idx="6">
                  <c:v>мар.16</c:v>
                </c:pt>
                <c:pt idx="7">
                  <c:v>июн.16</c:v>
                </c:pt>
                <c:pt idx="8">
                  <c:v>сен.16</c:v>
                </c:pt>
                <c:pt idx="9">
                  <c:v>дек.16</c:v>
                </c:pt>
              </c:strCache>
            </c:strRef>
          </c:cat>
          <c:val>
            <c:numRef>
              <c:f>Лист1!$C$4:$L$4</c:f>
              <c:numCache>
                <c:formatCode>0</c:formatCode>
                <c:ptCount val="10"/>
                <c:pt idx="0">
                  <c:v>21</c:v>
                </c:pt>
                <c:pt idx="1">
                  <c:v>24</c:v>
                </c:pt>
                <c:pt idx="2">
                  <c:v>15</c:v>
                </c:pt>
                <c:pt idx="3">
                  <c:v>17</c:v>
                </c:pt>
                <c:pt idx="4">
                  <c:v>16</c:v>
                </c:pt>
                <c:pt idx="5">
                  <c:v>14.141414141414142</c:v>
                </c:pt>
                <c:pt idx="6">
                  <c:v>18.700787401574804</c:v>
                </c:pt>
                <c:pt idx="7">
                  <c:v>17.993366500829186</c:v>
                </c:pt>
                <c:pt idx="8">
                  <c:v>20</c:v>
                </c:pt>
                <c:pt idx="9">
                  <c:v>25.300046585932598</c:v>
                </c:pt>
              </c:numCache>
            </c:numRef>
          </c:val>
          <c:smooth val="1"/>
          <c:extLst xmlns:c16r2="http://schemas.microsoft.com/office/drawing/2015/06/chart">
            <c:ext xmlns:c16="http://schemas.microsoft.com/office/drawing/2014/chart" uri="{C3380CC4-5D6E-409C-BE32-E72D297353CC}">
              <c16:uniqueId val="{00000019-E004-43EA-ACBF-2D5E35276EA8}"/>
            </c:ext>
          </c:extLst>
        </c:ser>
        <c:ser>
          <c:idx val="3"/>
          <c:order val="3"/>
          <c:tx>
            <c:strRef>
              <c:f>Лист1!$A$5</c:f>
              <c:strCache>
                <c:ptCount val="1"/>
                <c:pt idx="0">
                  <c:v>Я не собственник</c:v>
                </c:pt>
              </c:strCache>
            </c:strRef>
          </c:tx>
          <c:spPr>
            <a:ln>
              <a:solidFill>
                <a:srgbClr val="7030A0"/>
              </a:solidFill>
            </a:ln>
          </c:spPr>
          <c:marker>
            <c:symbol val="circle"/>
            <c:size val="7"/>
            <c:spPr>
              <a:solidFill>
                <a:srgbClr val="7030A0"/>
              </a:solidFill>
              <a:ln>
                <a:solidFill>
                  <a:srgbClr val="7030A0"/>
                </a:solidFill>
              </a:ln>
            </c:spPr>
          </c:marker>
          <c:dLbls>
            <c:dLbl>
              <c:idx val="3"/>
              <c:layout>
                <c:manualLayout>
                  <c:x val="-2.0275404150957983E-2"/>
                  <c:y val="4.767644141778972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2.3120096342701794E-2"/>
                  <c:y val="4.76764414177896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3.4275751996598942E-2"/>
                  <c:y val="-5.600017105232932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6.3866128618560907E-3"/>
                  <c:y val="-4.07298975852174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2.4514553299438982E-2"/>
                  <c:y val="4.346661575097986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2.0275404150958083E-2"/>
                  <c:y val="4.767644141778972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9.1755267753303657E-3"/>
                  <c:y val="1.3683590828811143E-3"/>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200" b="1">
                    <a:solidFill>
                      <a:srgbClr val="7030A0"/>
                    </a:solidFill>
                  </a:defRPr>
                </a:pPr>
                <a:endParaRPr lang="ru-RU"/>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Лист1!$C$1:$L$1</c:f>
              <c:strCache>
                <c:ptCount val="10"/>
                <c:pt idx="0">
                  <c:v>июл.14</c:v>
                </c:pt>
                <c:pt idx="1">
                  <c:v>ноя.14</c:v>
                </c:pt>
                <c:pt idx="2">
                  <c:v>мар.15</c:v>
                </c:pt>
                <c:pt idx="3">
                  <c:v>июн.15</c:v>
                </c:pt>
                <c:pt idx="4">
                  <c:v>сен.15</c:v>
                </c:pt>
                <c:pt idx="5">
                  <c:v>ноя.15</c:v>
                </c:pt>
                <c:pt idx="6">
                  <c:v>мар.16</c:v>
                </c:pt>
                <c:pt idx="7">
                  <c:v>июн.16</c:v>
                </c:pt>
                <c:pt idx="8">
                  <c:v>сен.16</c:v>
                </c:pt>
                <c:pt idx="9">
                  <c:v>дек.16</c:v>
                </c:pt>
              </c:strCache>
            </c:strRef>
          </c:cat>
          <c:val>
            <c:numRef>
              <c:f>Лист1!$C$5:$L$5</c:f>
              <c:numCache>
                <c:formatCode>General</c:formatCode>
                <c:ptCount val="10"/>
                <c:pt idx="3" formatCode="0">
                  <c:v>9</c:v>
                </c:pt>
                <c:pt idx="4" formatCode="0">
                  <c:v>13</c:v>
                </c:pt>
                <c:pt idx="5" formatCode="0">
                  <c:v>17.316017316017316</c:v>
                </c:pt>
                <c:pt idx="6" formatCode="0">
                  <c:v>11.679790026246719</c:v>
                </c:pt>
                <c:pt idx="7" formatCode="0">
                  <c:v>10.530679933665008</c:v>
                </c:pt>
                <c:pt idx="8" formatCode="0">
                  <c:v>9</c:v>
                </c:pt>
                <c:pt idx="9" formatCode="0">
                  <c:v>15.174059925175214</c:v>
                </c:pt>
              </c:numCache>
            </c:numRef>
          </c:val>
          <c:smooth val="1"/>
          <c:extLst xmlns:c16r2="http://schemas.microsoft.com/office/drawing/2015/06/chart">
            <c:ext xmlns:c16="http://schemas.microsoft.com/office/drawing/2014/chart" uri="{C3380CC4-5D6E-409C-BE32-E72D297353CC}">
              <c16:uniqueId val="{00000028-E004-43EA-ACBF-2D5E35276EA8}"/>
            </c:ext>
          </c:extLst>
        </c:ser>
        <c:dLbls>
          <c:dLblPos val="t"/>
          <c:showLegendKey val="0"/>
          <c:showVal val="1"/>
          <c:showCatName val="0"/>
          <c:showSerName val="0"/>
          <c:showPercent val="0"/>
          <c:showBubbleSize val="0"/>
        </c:dLbls>
        <c:marker val="1"/>
        <c:smooth val="0"/>
        <c:axId val="114134400"/>
        <c:axId val="114041984"/>
      </c:lineChart>
      <c:catAx>
        <c:axId val="114134400"/>
        <c:scaling>
          <c:orientation val="minMax"/>
        </c:scaling>
        <c:delete val="0"/>
        <c:axPos val="b"/>
        <c:numFmt formatCode="General" sourceLinked="1"/>
        <c:majorTickMark val="out"/>
        <c:minorTickMark val="none"/>
        <c:tickLblPos val="nextTo"/>
        <c:txPr>
          <a:bodyPr rot="0" vert="horz"/>
          <a:lstStyle/>
          <a:p>
            <a:pPr>
              <a:defRPr sz="1000" b="1" i="0">
                <a:latin typeface="Arial" pitchFamily="34" charset="0"/>
                <a:cs typeface="Arial" pitchFamily="34" charset="0"/>
              </a:defRPr>
            </a:pPr>
            <a:endParaRPr lang="ru-RU"/>
          </a:p>
        </c:txPr>
        <c:crossAx val="114041984"/>
        <c:crosses val="autoZero"/>
        <c:auto val="1"/>
        <c:lblAlgn val="ctr"/>
        <c:lblOffset val="100"/>
        <c:noMultiLvlLbl val="0"/>
      </c:catAx>
      <c:valAx>
        <c:axId val="114041984"/>
        <c:scaling>
          <c:orientation val="minMax"/>
          <c:max val="50"/>
          <c:min val="0"/>
        </c:scaling>
        <c:delete val="1"/>
        <c:axPos val="l"/>
        <c:numFmt formatCode="0" sourceLinked="1"/>
        <c:majorTickMark val="out"/>
        <c:minorTickMark val="none"/>
        <c:tickLblPos val="nextTo"/>
        <c:crossAx val="114134400"/>
        <c:crosses val="autoZero"/>
        <c:crossBetween val="between"/>
        <c:minorUnit val="10"/>
      </c:valAx>
    </c:plotArea>
    <c:legend>
      <c:legendPos val="b"/>
      <c:layout>
        <c:manualLayout>
          <c:xMode val="edge"/>
          <c:yMode val="edge"/>
          <c:x val="0.13685145673538082"/>
          <c:y val="0.75252685138616215"/>
          <c:w val="0.71984810740349048"/>
          <c:h val="0.24351885736712861"/>
        </c:manualLayout>
      </c:layout>
      <c:overlay val="0"/>
      <c:spPr>
        <a:ln>
          <a:solidFill>
            <a:srgbClr val="FFFFFF">
              <a:lumMod val="65000"/>
            </a:srgbClr>
          </a:solidFill>
        </a:ln>
      </c:spPr>
      <c:txPr>
        <a:bodyPr/>
        <a:lstStyle/>
        <a:p>
          <a:pPr>
            <a:defRPr sz="1000" b="0">
              <a:latin typeface="Arial" pitchFamily="34" charset="0"/>
              <a:cs typeface="Arial" pitchFamily="34" charset="0"/>
            </a:defRPr>
          </a:pPr>
          <a:endParaRPr lang="ru-RU"/>
        </a:p>
      </c:txPr>
    </c:legend>
    <c:plotVisOnly val="1"/>
    <c:dispBlanksAs val="gap"/>
    <c:showDLblsOverMax val="0"/>
  </c:chart>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1244531933508308E-2"/>
          <c:y val="0.1320992824159139"/>
          <c:w val="0.91335072178477705"/>
          <c:h val="0.49560127222331424"/>
        </c:manualLayout>
      </c:layout>
      <c:lineChart>
        <c:grouping val="standard"/>
        <c:varyColors val="0"/>
        <c:ser>
          <c:idx val="0"/>
          <c:order val="0"/>
          <c:tx>
            <c:strRef>
              <c:f>Лист1!$A$2</c:f>
              <c:strCache>
                <c:ptCount val="1"/>
                <c:pt idx="0">
                  <c:v>Да, готов(а) участвовать в собрании собственников и определять самостоятельно</c:v>
                </c:pt>
              </c:strCache>
            </c:strRef>
          </c:tx>
          <c:spPr>
            <a:ln w="44450">
              <a:solidFill>
                <a:srgbClr val="00927B"/>
              </a:solidFill>
            </a:ln>
            <a:effectLst>
              <a:outerShdw blurRad="40000" dist="23000" dir="5400000" rotWithShape="0">
                <a:srgbClr val="000000">
                  <a:alpha val="35000"/>
                </a:srgbClr>
              </a:outerShdw>
            </a:effectLst>
          </c:spPr>
          <c:marker>
            <c:symbol val="diamond"/>
            <c:size val="10"/>
            <c:spPr>
              <a:solidFill>
                <a:srgbClr val="00927B"/>
              </a:solidFill>
              <a:ln>
                <a:noFill/>
              </a:ln>
            </c:spPr>
          </c:marker>
          <c:dLbls>
            <c:dLbl>
              <c:idx val="5"/>
              <c:layout>
                <c:manualLayout>
                  <c:x val="-2.3722222222222221E-2"/>
                  <c:y val="4.60141180894430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D327-4649-8F2A-C4CDD1419A0C}"/>
                </c:ext>
                <c:ext xmlns:c15="http://schemas.microsoft.com/office/drawing/2012/chart" uri="{CE6537A1-D6FC-4f65-9D91-7224C49458BB}">
                  <c15:layout/>
                </c:ext>
              </c:extLst>
            </c:dLbl>
            <c:spPr>
              <a:noFill/>
              <a:ln>
                <a:noFill/>
              </a:ln>
              <a:effectLst/>
            </c:spPr>
            <c:txPr>
              <a:bodyPr/>
              <a:lstStyle/>
              <a:p>
                <a:pPr>
                  <a:defRPr sz="1200" b="1">
                    <a:solidFill>
                      <a:srgbClr val="00927B"/>
                    </a:solidFill>
                  </a:defRPr>
                </a:pPr>
                <a:endParaRPr lang="ru-RU"/>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Лист1!$B$1:$K$1</c:f>
              <c:strCache>
                <c:ptCount val="10"/>
                <c:pt idx="0">
                  <c:v>Июль 2014</c:v>
                </c:pt>
                <c:pt idx="1">
                  <c:v>Ноябрь 2014</c:v>
                </c:pt>
                <c:pt idx="2">
                  <c:v>Март 2015</c:v>
                </c:pt>
                <c:pt idx="3">
                  <c:v>Июнь 2015</c:v>
                </c:pt>
                <c:pt idx="4">
                  <c:v>Сентябрь 2015</c:v>
                </c:pt>
                <c:pt idx="5">
                  <c:v>Ноябрь 2015</c:v>
                </c:pt>
                <c:pt idx="6">
                  <c:v>Март 2016</c:v>
                </c:pt>
                <c:pt idx="7">
                  <c:v>Июнь 2016</c:v>
                </c:pt>
                <c:pt idx="8">
                  <c:v>Сентябрь 2016</c:v>
                </c:pt>
                <c:pt idx="9">
                  <c:v>Декабрь 2016</c:v>
                </c:pt>
              </c:strCache>
            </c:strRef>
          </c:cat>
          <c:val>
            <c:numRef>
              <c:f>Лист1!$B$2:$K$2</c:f>
              <c:numCache>
                <c:formatCode>####</c:formatCode>
                <c:ptCount val="10"/>
                <c:pt idx="0" formatCode="###0">
                  <c:v>42.901234567901234</c:v>
                </c:pt>
                <c:pt idx="1">
                  <c:v>44.782939832444782</c:v>
                </c:pt>
                <c:pt idx="2" formatCode="#,##0">
                  <c:v>56.341463414634148</c:v>
                </c:pt>
                <c:pt idx="3" formatCode="0">
                  <c:v>45.938864628820959</c:v>
                </c:pt>
                <c:pt idx="4" formatCode="0">
                  <c:v>47.704557624599225</c:v>
                </c:pt>
                <c:pt idx="5" formatCode="#,##0">
                  <c:v>38</c:v>
                </c:pt>
                <c:pt idx="6" formatCode="0">
                  <c:v>61.548556430446197</c:v>
                </c:pt>
                <c:pt idx="7" formatCode="#,##0">
                  <c:v>44.444444444444443</c:v>
                </c:pt>
                <c:pt idx="8" formatCode="General">
                  <c:v>47</c:v>
                </c:pt>
                <c:pt idx="9" formatCode="#,##0">
                  <c:v>60.504525052816263</c:v>
                </c:pt>
              </c:numCache>
            </c:numRef>
          </c:val>
          <c:smooth val="1"/>
          <c:extLst xmlns:c16r2="http://schemas.microsoft.com/office/drawing/2015/06/chart">
            <c:ext xmlns:c16="http://schemas.microsoft.com/office/drawing/2014/chart" uri="{C3380CC4-5D6E-409C-BE32-E72D297353CC}">
              <c16:uniqueId val="{00000001-D327-4649-8F2A-C4CDD1419A0C}"/>
            </c:ext>
          </c:extLst>
        </c:ser>
        <c:ser>
          <c:idx val="1"/>
          <c:order val="1"/>
          <c:tx>
            <c:strRef>
              <c:f>Лист1!$A$3</c:f>
              <c:strCache>
                <c:ptCount val="1"/>
                <c:pt idx="0">
                  <c:v>Нет, лучше поручить этот вопрос органам власти</c:v>
                </c:pt>
              </c:strCache>
            </c:strRef>
          </c:tx>
          <c:spPr>
            <a:ln>
              <a:solidFill>
                <a:srgbClr val="E46C0A">
                  <a:alpha val="46000"/>
                </a:srgbClr>
              </a:solidFill>
            </a:ln>
            <a:effectLst>
              <a:outerShdw blurRad="40000" dist="23000" dir="5400000" rotWithShape="0">
                <a:srgbClr val="000000">
                  <a:alpha val="35000"/>
                </a:srgbClr>
              </a:outerShdw>
            </a:effectLst>
          </c:spPr>
          <c:marker>
            <c:symbol val="square"/>
            <c:size val="7"/>
            <c:spPr>
              <a:solidFill>
                <a:srgbClr val="E46C0A"/>
              </a:solidFill>
              <a:ln>
                <a:noFill/>
              </a:ln>
            </c:spPr>
          </c:marker>
          <c:dLbls>
            <c:dLbl>
              <c:idx val="0"/>
              <c:layout>
                <c:manualLayout>
                  <c:x val="-2.2444444444444468E-2"/>
                  <c:y val="7.235663273881250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D327-4649-8F2A-C4CDD1419A0C}"/>
                </c:ext>
                <c:ext xmlns:c15="http://schemas.microsoft.com/office/drawing/2012/chart" uri="{CE6537A1-D6FC-4f65-9D91-7224C49458BB}">
                  <c15:layout/>
                </c:ext>
              </c:extLst>
            </c:dLbl>
            <c:dLbl>
              <c:idx val="1"/>
              <c:layout>
                <c:manualLayout>
                  <c:x val="-2.7194444444444445E-2"/>
                  <c:y val="-6.252047493298461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D327-4649-8F2A-C4CDD1419A0C}"/>
                </c:ext>
                <c:ext xmlns:c15="http://schemas.microsoft.com/office/drawing/2012/chart" uri="{CE6537A1-D6FC-4f65-9D91-7224C49458BB}">
                  <c15:layout>
                    <c:manualLayout>
                      <c:w val="3.216666666666667E-2"/>
                      <c:h val="0.10695214776705722"/>
                    </c:manualLayout>
                  </c15:layout>
                </c:ext>
              </c:extLst>
            </c:dLbl>
            <c:dLbl>
              <c:idx val="3"/>
              <c:layout>
                <c:manualLayout>
                  <c:x val="-2.3833333333333352E-2"/>
                  <c:y val="5.472773366852837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D327-4649-8F2A-C4CDD1419A0C}"/>
                </c:ext>
                <c:ext xmlns:c15="http://schemas.microsoft.com/office/drawing/2012/chart" uri="{CE6537A1-D6FC-4f65-9D91-7224C49458BB}">
                  <c15:layout/>
                </c:ext>
              </c:extLst>
            </c:dLbl>
            <c:dLbl>
              <c:idx val="4"/>
              <c:layout>
                <c:manualLayout>
                  <c:x val="-2.2222222222222324E-2"/>
                  <c:y val="4.974518500793354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D327-4649-8F2A-C4CDD1419A0C}"/>
                </c:ext>
                <c:ext xmlns:c15="http://schemas.microsoft.com/office/drawing/2012/chart" uri="{CE6537A1-D6FC-4f65-9D91-7224C49458BB}">
                  <c15:layout/>
                </c:ext>
              </c:extLst>
            </c:dLbl>
            <c:dLbl>
              <c:idx val="5"/>
              <c:layout>
                <c:manualLayout>
                  <c:x val="-2.3611220472440946E-2"/>
                  <c:y val="-8.71733625038813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D327-4649-8F2A-C4CDD1419A0C}"/>
                </c:ext>
                <c:ext xmlns:c15="http://schemas.microsoft.com/office/drawing/2012/chart" uri="{CE6537A1-D6FC-4f65-9D91-7224C49458BB}">
                  <c15:layout/>
                </c:ext>
              </c:extLst>
            </c:dLbl>
            <c:dLbl>
              <c:idx val="7"/>
              <c:layout>
                <c:manualLayout>
                  <c:x val="-1.1111111111111112E-2"/>
                  <c:y val="3.617831636940616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D327-4649-8F2A-C4CDD1419A0C}"/>
                </c:ext>
                <c:ext xmlns:c15="http://schemas.microsoft.com/office/drawing/2012/chart" uri="{CE6537A1-D6FC-4f65-9D91-7224C49458BB}">
                  <c15:layout/>
                </c:ext>
              </c:extLst>
            </c:dLbl>
            <c:dLbl>
              <c:idx val="13"/>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D327-4649-8F2A-C4CDD1419A0C}"/>
                </c:ext>
                <c:ext xmlns:c15="http://schemas.microsoft.com/office/drawing/2012/chart" uri="{CE6537A1-D6FC-4f65-9D91-7224C49458BB}"/>
              </c:extLst>
            </c:dLbl>
            <c:dLbl>
              <c:idx val="14"/>
              <c:layout>
                <c:manualLayout>
                  <c:x val="-2.8888888888888888E-3"/>
                  <c:y val="-1.740424357136202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D327-4649-8F2A-C4CDD1419A0C}"/>
                </c:ext>
                <c:ext xmlns:c15="http://schemas.microsoft.com/office/drawing/2012/chart" uri="{CE6537A1-D6FC-4f65-9D91-7224C49458BB}"/>
              </c:extLst>
            </c:dLbl>
            <c:spPr>
              <a:noFill/>
              <a:ln>
                <a:noFill/>
              </a:ln>
              <a:effectLst/>
            </c:spPr>
            <c:txPr>
              <a:bodyPr/>
              <a:lstStyle/>
              <a:p>
                <a:pPr>
                  <a:defRPr sz="1200" b="1">
                    <a:solidFill>
                      <a:srgbClr val="E46C0A"/>
                    </a:solidFill>
                  </a:defRPr>
                </a:pPr>
                <a:endParaRPr lang="ru-RU"/>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Лист1!$B$1:$K$1</c:f>
              <c:strCache>
                <c:ptCount val="10"/>
                <c:pt idx="0">
                  <c:v>Июль 2014</c:v>
                </c:pt>
                <c:pt idx="1">
                  <c:v>Ноябрь 2014</c:v>
                </c:pt>
                <c:pt idx="2">
                  <c:v>Март 2015</c:v>
                </c:pt>
                <c:pt idx="3">
                  <c:v>Июнь 2015</c:v>
                </c:pt>
                <c:pt idx="4">
                  <c:v>Сентябрь 2015</c:v>
                </c:pt>
                <c:pt idx="5">
                  <c:v>Ноябрь 2015</c:v>
                </c:pt>
                <c:pt idx="6">
                  <c:v>Март 2016</c:v>
                </c:pt>
                <c:pt idx="7">
                  <c:v>Июнь 2016</c:v>
                </c:pt>
                <c:pt idx="8">
                  <c:v>Сентябрь 2016</c:v>
                </c:pt>
                <c:pt idx="9">
                  <c:v>Декабрь 2016</c:v>
                </c:pt>
              </c:strCache>
            </c:strRef>
          </c:cat>
          <c:val>
            <c:numRef>
              <c:f>Лист1!$B$3:$K$3</c:f>
              <c:numCache>
                <c:formatCode>####</c:formatCode>
                <c:ptCount val="10"/>
                <c:pt idx="0" formatCode="###0">
                  <c:v>28.472222222222221</c:v>
                </c:pt>
                <c:pt idx="1">
                  <c:v>27.646610814927648</c:v>
                </c:pt>
                <c:pt idx="2" formatCode="#,##0">
                  <c:v>31.300813008130081</c:v>
                </c:pt>
                <c:pt idx="3" formatCode="0">
                  <c:v>42.79475982532751</c:v>
                </c:pt>
                <c:pt idx="4" formatCode="0">
                  <c:v>39.081987800474735</c:v>
                </c:pt>
                <c:pt idx="5" formatCode="#,##0">
                  <c:v>40.548340548340548</c:v>
                </c:pt>
                <c:pt idx="6" formatCode="0">
                  <c:v>20</c:v>
                </c:pt>
                <c:pt idx="7" formatCode="#,##0">
                  <c:v>36.815920398009951</c:v>
                </c:pt>
                <c:pt idx="8" formatCode="General">
                  <c:v>28</c:v>
                </c:pt>
                <c:pt idx="9" formatCode="#,##0">
                  <c:v>31.278020103874603</c:v>
                </c:pt>
              </c:numCache>
            </c:numRef>
          </c:val>
          <c:smooth val="1"/>
          <c:extLst xmlns:c16r2="http://schemas.microsoft.com/office/drawing/2015/06/chart">
            <c:ext xmlns:c16="http://schemas.microsoft.com/office/drawing/2014/chart" uri="{C3380CC4-5D6E-409C-BE32-E72D297353CC}">
              <c16:uniqueId val="{0000000C-D327-4649-8F2A-C4CDD1419A0C}"/>
            </c:ext>
          </c:extLst>
        </c:ser>
        <c:ser>
          <c:idx val="2"/>
          <c:order val="2"/>
          <c:tx>
            <c:strRef>
              <c:f>Лист1!$A$4</c:f>
              <c:strCache>
                <c:ptCount val="1"/>
                <c:pt idx="0">
                  <c:v>Затрудняюсь ответить</c:v>
                </c:pt>
              </c:strCache>
            </c:strRef>
          </c:tx>
          <c:spPr>
            <a:ln>
              <a:solidFill>
                <a:srgbClr val="FFFFFF">
                  <a:lumMod val="50000"/>
                  <a:alpha val="43000"/>
                </a:srgbClr>
              </a:solidFill>
            </a:ln>
            <a:effectLst>
              <a:outerShdw blurRad="40000" dist="23000" dir="5400000" rotWithShape="0">
                <a:srgbClr val="000000">
                  <a:alpha val="35000"/>
                </a:srgbClr>
              </a:outerShdw>
            </a:effectLst>
          </c:spPr>
          <c:marker>
            <c:symbol val="triangle"/>
            <c:size val="7"/>
            <c:spPr>
              <a:solidFill>
                <a:srgbClr val="FFFFFF">
                  <a:lumMod val="50000"/>
                </a:srgbClr>
              </a:solidFill>
              <a:ln>
                <a:noFill/>
              </a:ln>
            </c:spPr>
          </c:marker>
          <c:dLbls>
            <c:dLbl>
              <c:idx val="0"/>
              <c:layout>
                <c:manualLayout>
                  <c:x val="-2.2333333333333347E-2"/>
                  <c:y val="-4.443131674828153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D327-4649-8F2A-C4CDD1419A0C}"/>
                </c:ext>
                <c:ext xmlns:c15="http://schemas.microsoft.com/office/drawing/2012/chart" uri="{CE6537A1-D6FC-4f65-9D91-7224C49458BB}">
                  <c15:layout/>
                </c:ext>
              </c:extLst>
            </c:dLbl>
            <c:dLbl>
              <c:idx val="1"/>
              <c:layout/>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D327-4649-8F2A-C4CDD1419A0C}"/>
                </c:ext>
                <c:ext xmlns:c15="http://schemas.microsoft.com/office/drawing/2012/chart" uri="{CE6537A1-D6FC-4f65-9D91-7224C49458BB}">
                  <c15:layout/>
                </c:ext>
              </c:extLst>
            </c:dLbl>
            <c:dLbl>
              <c:idx val="2"/>
              <c:layout>
                <c:manualLayout>
                  <c:x val="-4.2777777777778291E-3"/>
                  <c:y val="-4.60141180894430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D327-4649-8F2A-C4CDD1419A0C}"/>
                </c:ext>
                <c:ext xmlns:c15="http://schemas.microsoft.com/office/drawing/2012/chart" uri="{CE6537A1-D6FC-4f65-9D91-7224C49458BB}">
                  <c15:layout/>
                </c:ext>
              </c:extLst>
            </c:dLbl>
            <c:dLbl>
              <c:idx val="3"/>
              <c:layout>
                <c:manualLayout>
                  <c:x val="-1.9555555555555555E-2"/>
                  <c:y val="-5.731966391198698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D327-4649-8F2A-C4CDD1419A0C}"/>
                </c:ext>
                <c:ext xmlns:c15="http://schemas.microsoft.com/office/drawing/2012/chart" uri="{CE6537A1-D6FC-4f65-9D91-7224C49458BB}">
                  <c15:layout>
                    <c:manualLayout>
                      <c:w val="3.0777777777777779E-2"/>
                      <c:h val="7.5296120943826747E-2"/>
                    </c:manualLayout>
                  </c15:layout>
                </c:ext>
              </c:extLst>
            </c:dLbl>
            <c:dLbl>
              <c:idx val="4"/>
              <c:layout>
                <c:manualLayout>
                  <c:x val="-2.5000000000000001E-2"/>
                  <c:y val="-4.974518500793358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1-D327-4649-8F2A-C4CDD1419A0C}"/>
                </c:ext>
                <c:ext xmlns:c15="http://schemas.microsoft.com/office/drawing/2012/chart" uri="{CE6537A1-D6FC-4f65-9D91-7224C49458BB}">
                  <c15:layout/>
                </c:ext>
              </c:extLst>
            </c:dLbl>
            <c:dLbl>
              <c:idx val="5"/>
              <c:layout>
                <c:manualLayout>
                  <c:x val="-2.3611111111111215E-2"/>
                  <c:y val="4.584782602502855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2-D327-4649-8F2A-C4CDD1419A0C}"/>
                </c:ext>
                <c:ext xmlns:c15="http://schemas.microsoft.com/office/drawing/2012/chart" uri="{CE6537A1-D6FC-4f65-9D91-7224C49458BB}">
                  <c15:layout/>
                </c:ext>
              </c:extLst>
            </c:dLbl>
            <c:dLbl>
              <c:idx val="6"/>
              <c:layout>
                <c:manualLayout>
                  <c:x val="-2.2277777777777879E-2"/>
                  <c:y val="5.263446511641148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3-D327-4649-8F2A-C4CDD1419A0C}"/>
                </c:ext>
                <c:ext xmlns:c15="http://schemas.microsoft.com/office/drawing/2012/chart" uri="{CE6537A1-D6FC-4f65-9D91-7224C49458BB}">
                  <c15:layout/>
                </c:ext>
              </c:extLst>
            </c:dLbl>
            <c:dLbl>
              <c:idx val="7"/>
              <c:layout/>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4-D327-4649-8F2A-C4CDD1419A0C}"/>
                </c:ext>
                <c:ext xmlns:c15="http://schemas.microsoft.com/office/drawing/2012/chart" uri="{CE6537A1-D6FC-4f65-9D91-7224C49458BB}">
                  <c15:layout/>
                </c:ext>
              </c:extLst>
            </c:dLbl>
            <c:dLbl>
              <c:idx val="8"/>
              <c:layout/>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5-D327-4649-8F2A-C4CDD1419A0C}"/>
                </c:ext>
                <c:ext xmlns:c15="http://schemas.microsoft.com/office/drawing/2012/chart" uri="{CE6537A1-D6FC-4f65-9D91-7224C49458BB}">
                  <c15:layout/>
                </c:ext>
              </c:extLst>
            </c:dLbl>
            <c:dLbl>
              <c:idx val="9"/>
              <c:layout>
                <c:manualLayout>
                  <c:x val="-1.6722222222222222E-2"/>
                  <c:y val="-5.347589584063317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4.883333333333334E-2"/>
                  <c:y val="3.03973839633720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6-D327-4649-8F2A-C4CDD1419A0C}"/>
                </c:ext>
                <c:ext xmlns:c15="http://schemas.microsoft.com/office/drawing/2012/chart" uri="{CE6537A1-D6FC-4f65-9D91-7224C49458BB}"/>
              </c:extLst>
            </c:dLbl>
            <c:dLbl>
              <c:idx val="12"/>
              <c:layout>
                <c:manualLayout>
                  <c:x val="1.1666666666667717E-3"/>
                  <c:y val="4.758169147536590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7-D327-4649-8F2A-C4CDD1419A0C}"/>
                </c:ext>
                <c:ext xmlns:c15="http://schemas.microsoft.com/office/drawing/2012/chart" uri="{CE6537A1-D6FC-4f65-9D91-7224C49458BB}"/>
              </c:extLst>
            </c:dLbl>
            <c:dLbl>
              <c:idx val="13"/>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8-D327-4649-8F2A-C4CDD1419A0C}"/>
                </c:ext>
                <c:ext xmlns:c15="http://schemas.microsoft.com/office/drawing/2012/chart" uri="{CE6537A1-D6FC-4f65-9D91-7224C49458BB}"/>
              </c:extLst>
            </c:dLbl>
            <c:spPr>
              <a:noFill/>
              <a:ln>
                <a:noFill/>
              </a:ln>
              <a:effectLst/>
            </c:spPr>
            <c:txPr>
              <a:bodyPr/>
              <a:lstStyle/>
              <a:p>
                <a:pPr>
                  <a:defRPr sz="1200" b="1">
                    <a:solidFill>
                      <a:schemeClr val="bg1">
                        <a:lumMod val="50000"/>
                      </a:schemeClr>
                    </a:solidFill>
                  </a:defRPr>
                </a:pPr>
                <a:endParaRPr lang="ru-RU"/>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Лист1!$B$1:$K$1</c:f>
              <c:strCache>
                <c:ptCount val="10"/>
                <c:pt idx="0">
                  <c:v>Июль 2014</c:v>
                </c:pt>
                <c:pt idx="1">
                  <c:v>Ноябрь 2014</c:v>
                </c:pt>
                <c:pt idx="2">
                  <c:v>Март 2015</c:v>
                </c:pt>
                <c:pt idx="3">
                  <c:v>Июнь 2015</c:v>
                </c:pt>
                <c:pt idx="4">
                  <c:v>Сентябрь 2015</c:v>
                </c:pt>
                <c:pt idx="5">
                  <c:v>Ноябрь 2015</c:v>
                </c:pt>
                <c:pt idx="6">
                  <c:v>Март 2016</c:v>
                </c:pt>
                <c:pt idx="7">
                  <c:v>Июнь 2016</c:v>
                </c:pt>
                <c:pt idx="8">
                  <c:v>Сентябрь 2016</c:v>
                </c:pt>
                <c:pt idx="9">
                  <c:v>Декабрь 2016</c:v>
                </c:pt>
              </c:strCache>
            </c:strRef>
          </c:cat>
          <c:val>
            <c:numRef>
              <c:f>Лист1!$B$4:$K$4</c:f>
              <c:numCache>
                <c:formatCode>####</c:formatCode>
                <c:ptCount val="10"/>
                <c:pt idx="0" formatCode="###0">
                  <c:v>28.626543209876544</c:v>
                </c:pt>
                <c:pt idx="1">
                  <c:v>27.57044935262757</c:v>
                </c:pt>
                <c:pt idx="2" formatCode="#,##0">
                  <c:v>12.357723577235772</c:v>
                </c:pt>
                <c:pt idx="3" formatCode="0">
                  <c:v>11.266375545851528</c:v>
                </c:pt>
                <c:pt idx="4" formatCode="0">
                  <c:v>13.213454574927598</c:v>
                </c:pt>
                <c:pt idx="5" formatCode="#,##0">
                  <c:v>20.923520923520922</c:v>
                </c:pt>
                <c:pt idx="6" formatCode="0">
                  <c:v>17.913385826771652</c:v>
                </c:pt>
                <c:pt idx="7" formatCode="#,##0">
                  <c:v>18.739635157545607</c:v>
                </c:pt>
                <c:pt idx="8" formatCode="General">
                  <c:v>25</c:v>
                </c:pt>
                <c:pt idx="9" formatCode="#,##0">
                  <c:v>8.2174548433091417</c:v>
                </c:pt>
              </c:numCache>
            </c:numRef>
          </c:val>
          <c:smooth val="1"/>
          <c:extLst xmlns:c16r2="http://schemas.microsoft.com/office/drawing/2015/06/chart">
            <c:ext xmlns:c16="http://schemas.microsoft.com/office/drawing/2014/chart" uri="{C3380CC4-5D6E-409C-BE32-E72D297353CC}">
              <c16:uniqueId val="{00000019-D327-4649-8F2A-C4CDD1419A0C}"/>
            </c:ext>
          </c:extLst>
        </c:ser>
        <c:dLbls>
          <c:showLegendKey val="0"/>
          <c:showVal val="0"/>
          <c:showCatName val="0"/>
          <c:showSerName val="0"/>
          <c:showPercent val="0"/>
          <c:showBubbleSize val="0"/>
        </c:dLbls>
        <c:marker val="1"/>
        <c:smooth val="0"/>
        <c:axId val="116222976"/>
        <c:axId val="116245248"/>
      </c:lineChart>
      <c:catAx>
        <c:axId val="116222976"/>
        <c:scaling>
          <c:orientation val="minMax"/>
        </c:scaling>
        <c:delete val="0"/>
        <c:axPos val="b"/>
        <c:numFmt formatCode="General" sourceLinked="1"/>
        <c:majorTickMark val="out"/>
        <c:minorTickMark val="none"/>
        <c:tickLblPos val="nextTo"/>
        <c:txPr>
          <a:bodyPr rot="0" vert="horz"/>
          <a:lstStyle/>
          <a:p>
            <a:pPr>
              <a:defRPr sz="1100" b="0" i="0">
                <a:latin typeface="Arial" pitchFamily="34" charset="0"/>
                <a:cs typeface="Arial" pitchFamily="34" charset="0"/>
              </a:defRPr>
            </a:pPr>
            <a:endParaRPr lang="ru-RU"/>
          </a:p>
        </c:txPr>
        <c:crossAx val="116245248"/>
        <c:crosses val="autoZero"/>
        <c:auto val="1"/>
        <c:lblAlgn val="ctr"/>
        <c:lblOffset val="100"/>
        <c:noMultiLvlLbl val="0"/>
      </c:catAx>
      <c:valAx>
        <c:axId val="116245248"/>
        <c:scaling>
          <c:orientation val="minMax"/>
          <c:min val="0"/>
        </c:scaling>
        <c:delete val="1"/>
        <c:axPos val="l"/>
        <c:numFmt formatCode="###0" sourceLinked="1"/>
        <c:majorTickMark val="out"/>
        <c:minorTickMark val="none"/>
        <c:tickLblPos val="nextTo"/>
        <c:crossAx val="116222976"/>
        <c:crosses val="autoZero"/>
        <c:crossBetween val="between"/>
        <c:minorUnit val="10"/>
      </c:valAx>
    </c:plotArea>
    <c:legend>
      <c:legendPos val="b"/>
      <c:layout>
        <c:manualLayout>
          <c:xMode val="edge"/>
          <c:yMode val="edge"/>
          <c:x val="0.1563571741032371"/>
          <c:y val="0.81834140935907418"/>
          <c:w val="0.70482644356955393"/>
          <c:h val="0.13748329957640035"/>
        </c:manualLayout>
      </c:layout>
      <c:overlay val="0"/>
      <c:spPr>
        <a:ln>
          <a:solidFill>
            <a:srgbClr val="000000"/>
          </a:solidFill>
        </a:ln>
      </c:spPr>
      <c:txPr>
        <a:bodyPr/>
        <a:lstStyle/>
        <a:p>
          <a:pPr>
            <a:defRPr sz="1000" b="0">
              <a:latin typeface="Arial" pitchFamily="34" charset="0"/>
              <a:cs typeface="Arial" pitchFamily="34" charset="0"/>
            </a:defRPr>
          </a:pPr>
          <a:endParaRPr lang="ru-RU"/>
        </a:p>
      </c:txPr>
    </c:legend>
    <c:plotVisOnly val="1"/>
    <c:dispBlanksAs val="gap"/>
    <c:showDLblsOverMax val="0"/>
  </c:chart>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2973860045903941E-2"/>
          <c:y val="5.0925925925925923E-2"/>
          <c:w val="0.73259530341145795"/>
          <c:h val="0.75997969685710853"/>
        </c:manualLayout>
      </c:layout>
      <c:barChart>
        <c:barDir val="col"/>
        <c:grouping val="percentStacked"/>
        <c:varyColors val="0"/>
        <c:ser>
          <c:idx val="0"/>
          <c:order val="0"/>
          <c:tx>
            <c:strRef>
              <c:f>Лист1!$A$2</c:f>
              <c:strCache>
                <c:ptCount val="1"/>
                <c:pt idx="0">
                  <c:v>Значительно улучшилось</c:v>
                </c:pt>
              </c:strCache>
            </c:strRef>
          </c:tx>
          <c:spPr>
            <a:solidFill>
              <a:srgbClr val="3AA46F"/>
            </a:solidFill>
            <a:scene3d>
              <a:camera prst="orthographicFront"/>
              <a:lightRig rig="threePt" dir="t"/>
            </a:scene3d>
            <a:sp3d>
              <a:bevelT w="0" h="0"/>
            </a:sp3d>
          </c:spPr>
          <c:invertIfNegative val="0"/>
          <c:dLbls>
            <c:dLbl>
              <c:idx val="5"/>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01F4-492B-964F-521ED142198D}"/>
                </c:ext>
                <c:ext xmlns:c15="http://schemas.microsoft.com/office/drawing/2012/chart" uri="{CE6537A1-D6FC-4f65-9D91-7224C49458BB}">
                  <c15:layout/>
                </c:ext>
              </c:extLst>
            </c:dLbl>
            <c:spPr>
              <a:noFill/>
              <a:ln>
                <a:noFill/>
              </a:ln>
              <a:effectLst/>
            </c:spPr>
            <c:txPr>
              <a:bodyPr/>
              <a:lstStyle/>
              <a:p>
                <a:pPr algn="ctr">
                  <a:defRPr lang="ru-RU" sz="1050" b="1" i="0" u="none" strike="noStrike" kern="1200" baseline="0">
                    <a:solidFill>
                      <a:schemeClr val="bg1"/>
                    </a:solidFill>
                    <a:effectLst>
                      <a:outerShdw blurRad="38100" dist="38100" dir="2700000" algn="tl">
                        <a:srgbClr val="000000">
                          <a:alpha val="43137"/>
                        </a:srgbClr>
                      </a:outerShdw>
                    </a:effectLst>
                    <a:latin typeface="Franklin Gothic Book" pitchFamily="34" charset="0"/>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Лист1!$B$1:$G$1</c:f>
              <c:strCache>
                <c:ptCount val="6"/>
                <c:pt idx="0">
                  <c:v>сен.15</c:v>
                </c:pt>
                <c:pt idx="1">
                  <c:v>ноя.15</c:v>
                </c:pt>
                <c:pt idx="2">
                  <c:v>мар.16</c:v>
                </c:pt>
                <c:pt idx="3">
                  <c:v>июн.16</c:v>
                </c:pt>
                <c:pt idx="4">
                  <c:v>сен.16</c:v>
                </c:pt>
                <c:pt idx="5">
                  <c:v>дек.16</c:v>
                </c:pt>
              </c:strCache>
            </c:strRef>
          </c:cat>
          <c:val>
            <c:numRef>
              <c:f>Лист1!$B$2:$G$2</c:f>
              <c:numCache>
                <c:formatCode>#,##0</c:formatCode>
                <c:ptCount val="6"/>
                <c:pt idx="0">
                  <c:v>4</c:v>
                </c:pt>
                <c:pt idx="1">
                  <c:v>4</c:v>
                </c:pt>
                <c:pt idx="2">
                  <c:v>2</c:v>
                </c:pt>
                <c:pt idx="3">
                  <c:v>4</c:v>
                </c:pt>
                <c:pt idx="4">
                  <c:v>3</c:v>
                </c:pt>
                <c:pt idx="5">
                  <c:v>8</c:v>
                </c:pt>
              </c:numCache>
            </c:numRef>
          </c:val>
          <c:extLst xmlns:c16r2="http://schemas.microsoft.com/office/drawing/2015/06/chart">
            <c:ext xmlns:c16="http://schemas.microsoft.com/office/drawing/2014/chart" uri="{C3380CC4-5D6E-409C-BE32-E72D297353CC}">
              <c16:uniqueId val="{00000001-7B55-4350-81EF-0722B0B16EDA}"/>
            </c:ext>
          </c:extLst>
        </c:ser>
        <c:ser>
          <c:idx val="1"/>
          <c:order val="1"/>
          <c:tx>
            <c:strRef>
              <c:f>Лист1!$A$3</c:f>
              <c:strCache>
                <c:ptCount val="1"/>
                <c:pt idx="0">
                  <c:v>Улучшилось, но незначительно</c:v>
                </c:pt>
              </c:strCache>
            </c:strRef>
          </c:tx>
          <c:spPr>
            <a:solidFill>
              <a:srgbClr val="007A86"/>
            </a:solidFill>
            <a:scene3d>
              <a:camera prst="orthographicFront"/>
              <a:lightRig rig="threePt" dir="t"/>
            </a:scene3d>
            <a:sp3d>
              <a:bevelT w="0" h="0"/>
            </a:sp3d>
          </c:spPr>
          <c:invertIfNegative val="0"/>
          <c:dLbls>
            <c:spPr>
              <a:noFill/>
              <a:ln>
                <a:noFill/>
              </a:ln>
              <a:effectLst/>
            </c:spPr>
            <c:txPr>
              <a:bodyPr/>
              <a:lstStyle/>
              <a:p>
                <a:pPr>
                  <a:defRPr sz="1050" b="1">
                    <a:solidFill>
                      <a:schemeClr val="bg1"/>
                    </a:solidFill>
                    <a:effectLst>
                      <a:outerShdw blurRad="38100" dist="38100" dir="2700000" algn="tl">
                        <a:srgbClr val="000000">
                          <a:alpha val="43137"/>
                        </a:srgbClr>
                      </a:outerShdw>
                    </a:effectLst>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Лист1!$B$1:$G$1</c:f>
              <c:strCache>
                <c:ptCount val="6"/>
                <c:pt idx="0">
                  <c:v>сен.15</c:v>
                </c:pt>
                <c:pt idx="1">
                  <c:v>ноя.15</c:v>
                </c:pt>
                <c:pt idx="2">
                  <c:v>мар.16</c:v>
                </c:pt>
                <c:pt idx="3">
                  <c:v>июн.16</c:v>
                </c:pt>
                <c:pt idx="4">
                  <c:v>сен.16</c:v>
                </c:pt>
                <c:pt idx="5">
                  <c:v>дек.16</c:v>
                </c:pt>
              </c:strCache>
            </c:strRef>
          </c:cat>
          <c:val>
            <c:numRef>
              <c:f>Лист1!$B$3:$G$3</c:f>
              <c:numCache>
                <c:formatCode>#,##0</c:formatCode>
                <c:ptCount val="6"/>
                <c:pt idx="0">
                  <c:v>17</c:v>
                </c:pt>
                <c:pt idx="1">
                  <c:v>15</c:v>
                </c:pt>
                <c:pt idx="2">
                  <c:v>17</c:v>
                </c:pt>
                <c:pt idx="3">
                  <c:v>15</c:v>
                </c:pt>
                <c:pt idx="4">
                  <c:v>15</c:v>
                </c:pt>
                <c:pt idx="5">
                  <c:v>24</c:v>
                </c:pt>
              </c:numCache>
            </c:numRef>
          </c:val>
          <c:extLst xmlns:c16r2="http://schemas.microsoft.com/office/drawing/2015/06/chart">
            <c:ext xmlns:c16="http://schemas.microsoft.com/office/drawing/2014/chart" uri="{C3380CC4-5D6E-409C-BE32-E72D297353CC}">
              <c16:uniqueId val="{00000002-7B55-4350-81EF-0722B0B16EDA}"/>
            </c:ext>
          </c:extLst>
        </c:ser>
        <c:ser>
          <c:idx val="2"/>
          <c:order val="2"/>
          <c:tx>
            <c:strRef>
              <c:f>Лист1!$A$4</c:f>
              <c:strCache>
                <c:ptCount val="1"/>
                <c:pt idx="0">
                  <c:v>Не изменилось</c:v>
                </c:pt>
              </c:strCache>
            </c:strRef>
          </c:tx>
          <c:spPr>
            <a:solidFill>
              <a:srgbClr val="528DC4"/>
            </a:solidFill>
            <a:scene3d>
              <a:camera prst="orthographicFront"/>
              <a:lightRig rig="threePt" dir="t"/>
            </a:scene3d>
            <a:sp3d>
              <a:bevelT w="0" h="0"/>
            </a:sp3d>
          </c:spPr>
          <c:invertIfNegative val="0"/>
          <c:dLbls>
            <c:spPr>
              <a:noFill/>
              <a:ln>
                <a:noFill/>
              </a:ln>
              <a:effectLst/>
            </c:spPr>
            <c:txPr>
              <a:bodyPr/>
              <a:lstStyle/>
              <a:p>
                <a:pPr>
                  <a:defRPr sz="1050" b="1">
                    <a:solidFill>
                      <a:schemeClr val="bg1"/>
                    </a:solidFill>
                    <a:effectLst>
                      <a:outerShdw blurRad="38100" dist="38100" dir="2700000" algn="tl">
                        <a:srgbClr val="000000">
                          <a:alpha val="43137"/>
                        </a:srgbClr>
                      </a:outerShdw>
                    </a:effectLst>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Лист1!$B$1:$G$1</c:f>
              <c:strCache>
                <c:ptCount val="6"/>
                <c:pt idx="0">
                  <c:v>сен.15</c:v>
                </c:pt>
                <c:pt idx="1">
                  <c:v>ноя.15</c:v>
                </c:pt>
                <c:pt idx="2">
                  <c:v>мар.16</c:v>
                </c:pt>
                <c:pt idx="3">
                  <c:v>июн.16</c:v>
                </c:pt>
                <c:pt idx="4">
                  <c:v>сен.16</c:v>
                </c:pt>
                <c:pt idx="5">
                  <c:v>дек.16</c:v>
                </c:pt>
              </c:strCache>
            </c:strRef>
          </c:cat>
          <c:val>
            <c:numRef>
              <c:f>Лист1!$B$4:$G$4</c:f>
              <c:numCache>
                <c:formatCode>#,##0</c:formatCode>
                <c:ptCount val="6"/>
                <c:pt idx="0">
                  <c:v>54</c:v>
                </c:pt>
                <c:pt idx="1">
                  <c:v>56</c:v>
                </c:pt>
                <c:pt idx="2">
                  <c:v>50</c:v>
                </c:pt>
                <c:pt idx="3">
                  <c:v>56</c:v>
                </c:pt>
                <c:pt idx="4">
                  <c:v>64</c:v>
                </c:pt>
                <c:pt idx="5">
                  <c:v>43</c:v>
                </c:pt>
              </c:numCache>
            </c:numRef>
          </c:val>
          <c:extLst xmlns:c16r2="http://schemas.microsoft.com/office/drawing/2015/06/chart">
            <c:ext xmlns:c16="http://schemas.microsoft.com/office/drawing/2014/chart" uri="{C3380CC4-5D6E-409C-BE32-E72D297353CC}">
              <c16:uniqueId val="{00000003-7B55-4350-81EF-0722B0B16EDA}"/>
            </c:ext>
          </c:extLst>
        </c:ser>
        <c:ser>
          <c:idx val="3"/>
          <c:order val="3"/>
          <c:tx>
            <c:strRef>
              <c:f>Лист1!$A$5</c:f>
              <c:strCache>
                <c:ptCount val="1"/>
                <c:pt idx="0">
                  <c:v>Ухудшилось, но незначительно</c:v>
                </c:pt>
              </c:strCache>
            </c:strRef>
          </c:tx>
          <c:spPr>
            <a:solidFill>
              <a:srgbClr val="805DAA"/>
            </a:solidFill>
            <a:scene3d>
              <a:camera prst="orthographicFront"/>
              <a:lightRig rig="threePt" dir="t"/>
            </a:scene3d>
            <a:sp3d>
              <a:bevelT w="0" h="0"/>
            </a:sp3d>
          </c:spPr>
          <c:invertIfNegative val="0"/>
          <c:dLbls>
            <c:spPr>
              <a:noFill/>
              <a:ln>
                <a:noFill/>
              </a:ln>
              <a:effectLst/>
            </c:spPr>
            <c:txPr>
              <a:bodyPr/>
              <a:lstStyle/>
              <a:p>
                <a:pPr>
                  <a:defRPr sz="1050" b="1">
                    <a:solidFill>
                      <a:schemeClr val="bg1"/>
                    </a:solidFill>
                    <a:effectLst>
                      <a:outerShdw blurRad="38100" dist="38100" dir="2700000" algn="tl">
                        <a:srgbClr val="000000">
                          <a:alpha val="43137"/>
                        </a:srgbClr>
                      </a:outerShdw>
                    </a:effectLst>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Лист1!$B$1:$G$1</c:f>
              <c:strCache>
                <c:ptCount val="6"/>
                <c:pt idx="0">
                  <c:v>сен.15</c:v>
                </c:pt>
                <c:pt idx="1">
                  <c:v>ноя.15</c:v>
                </c:pt>
                <c:pt idx="2">
                  <c:v>мар.16</c:v>
                </c:pt>
                <c:pt idx="3">
                  <c:v>июн.16</c:v>
                </c:pt>
                <c:pt idx="4">
                  <c:v>сен.16</c:v>
                </c:pt>
                <c:pt idx="5">
                  <c:v>дек.16</c:v>
                </c:pt>
              </c:strCache>
            </c:strRef>
          </c:cat>
          <c:val>
            <c:numRef>
              <c:f>Лист1!$B$5:$G$5</c:f>
              <c:numCache>
                <c:formatCode>#,##0</c:formatCode>
                <c:ptCount val="6"/>
                <c:pt idx="0">
                  <c:v>9</c:v>
                </c:pt>
                <c:pt idx="1">
                  <c:v>12</c:v>
                </c:pt>
                <c:pt idx="2">
                  <c:v>12</c:v>
                </c:pt>
                <c:pt idx="3">
                  <c:v>12</c:v>
                </c:pt>
                <c:pt idx="4">
                  <c:v>7</c:v>
                </c:pt>
                <c:pt idx="5">
                  <c:v>10</c:v>
                </c:pt>
              </c:numCache>
            </c:numRef>
          </c:val>
          <c:extLst xmlns:c16r2="http://schemas.microsoft.com/office/drawing/2015/06/chart">
            <c:ext xmlns:c16="http://schemas.microsoft.com/office/drawing/2014/chart" uri="{C3380CC4-5D6E-409C-BE32-E72D297353CC}">
              <c16:uniqueId val="{00000004-7B55-4350-81EF-0722B0B16EDA}"/>
            </c:ext>
          </c:extLst>
        </c:ser>
        <c:ser>
          <c:idx val="4"/>
          <c:order val="4"/>
          <c:tx>
            <c:strRef>
              <c:f>Лист1!$A$6</c:f>
              <c:strCache>
                <c:ptCount val="1"/>
                <c:pt idx="0">
                  <c:v>Значительно ухудшилось</c:v>
                </c:pt>
              </c:strCache>
            </c:strRef>
          </c:tx>
          <c:spPr>
            <a:solidFill>
              <a:srgbClr val="C00000"/>
            </a:solidFill>
            <a:scene3d>
              <a:camera prst="orthographicFront"/>
              <a:lightRig rig="threePt" dir="t"/>
            </a:scene3d>
            <a:sp3d>
              <a:bevelT w="0" h="0"/>
            </a:sp3d>
          </c:spPr>
          <c:invertIfNegative val="0"/>
          <c:dLbls>
            <c:spPr>
              <a:noFill/>
              <a:ln>
                <a:noFill/>
              </a:ln>
              <a:effectLst/>
            </c:spPr>
            <c:txPr>
              <a:bodyPr/>
              <a:lstStyle/>
              <a:p>
                <a:pPr>
                  <a:defRPr sz="1050" b="1">
                    <a:solidFill>
                      <a:schemeClr val="bg1"/>
                    </a:solidFill>
                    <a:effectLst>
                      <a:outerShdw blurRad="38100" dist="38100" dir="2700000" algn="tl">
                        <a:srgbClr val="000000">
                          <a:alpha val="43137"/>
                        </a:srgbClr>
                      </a:outerShdw>
                    </a:effectLst>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Лист1!$B$1:$G$1</c:f>
              <c:strCache>
                <c:ptCount val="6"/>
                <c:pt idx="0">
                  <c:v>сен.15</c:v>
                </c:pt>
                <c:pt idx="1">
                  <c:v>ноя.15</c:v>
                </c:pt>
                <c:pt idx="2">
                  <c:v>мар.16</c:v>
                </c:pt>
                <c:pt idx="3">
                  <c:v>июн.16</c:v>
                </c:pt>
                <c:pt idx="4">
                  <c:v>сен.16</c:v>
                </c:pt>
                <c:pt idx="5">
                  <c:v>дек.16</c:v>
                </c:pt>
              </c:strCache>
            </c:strRef>
          </c:cat>
          <c:val>
            <c:numRef>
              <c:f>Лист1!$B$6:$G$6</c:f>
              <c:numCache>
                <c:formatCode>#,##0</c:formatCode>
                <c:ptCount val="6"/>
                <c:pt idx="0">
                  <c:v>8</c:v>
                </c:pt>
                <c:pt idx="1">
                  <c:v>6</c:v>
                </c:pt>
                <c:pt idx="2">
                  <c:v>14</c:v>
                </c:pt>
                <c:pt idx="3">
                  <c:v>6</c:v>
                </c:pt>
                <c:pt idx="4">
                  <c:v>5</c:v>
                </c:pt>
                <c:pt idx="5">
                  <c:v>10</c:v>
                </c:pt>
              </c:numCache>
            </c:numRef>
          </c:val>
          <c:extLst xmlns:c16r2="http://schemas.microsoft.com/office/drawing/2015/06/chart">
            <c:ext xmlns:c16="http://schemas.microsoft.com/office/drawing/2014/chart" uri="{C3380CC4-5D6E-409C-BE32-E72D297353CC}">
              <c16:uniqueId val="{00000005-7B55-4350-81EF-0722B0B16EDA}"/>
            </c:ext>
          </c:extLst>
        </c:ser>
        <c:ser>
          <c:idx val="5"/>
          <c:order val="5"/>
          <c:tx>
            <c:strRef>
              <c:f>Лист1!$A$7</c:f>
              <c:strCache>
                <c:ptCount val="1"/>
                <c:pt idx="0">
                  <c:v>Затрудняюсь ответить</c:v>
                </c:pt>
              </c:strCache>
            </c:strRef>
          </c:tx>
          <c:spPr>
            <a:solidFill>
              <a:srgbClr val="FFFFFF">
                <a:lumMod val="50000"/>
              </a:srgbClr>
            </a:solidFill>
            <a:scene3d>
              <a:camera prst="orthographicFront"/>
              <a:lightRig rig="threePt" dir="t"/>
            </a:scene3d>
            <a:sp3d>
              <a:bevelT w="0" h="0"/>
            </a:sp3d>
          </c:spPr>
          <c:invertIfNegative val="0"/>
          <c:dLbls>
            <c:dLbl>
              <c:idx val="9"/>
              <c:layout>
                <c:manualLayout>
                  <c:x val="5.6914548390875164E-8"/>
                  <c:y val="4.0780991305621054E-3"/>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7B55-4350-81EF-0722B0B16EDA}"/>
                </c:ext>
                <c:ext xmlns:c15="http://schemas.microsoft.com/office/drawing/2012/chart" uri="{CE6537A1-D6FC-4f65-9D91-7224C49458BB}">
                  <c15:layout>
                    <c:manualLayout>
                      <c:w val="1.671147738784988E-2"/>
                      <c:h val="6.7288635654274814E-2"/>
                    </c:manualLayout>
                  </c15:layout>
                </c:ext>
              </c:extLst>
            </c:dLbl>
            <c:spPr>
              <a:noFill/>
              <a:ln>
                <a:noFill/>
              </a:ln>
              <a:effectLst/>
            </c:spPr>
            <c:txPr>
              <a:bodyPr vertOverflow="overflow" horzOverflow="overflow" anchor="ctr" anchorCtr="0">
                <a:noAutofit/>
              </a:bodyPr>
              <a:lstStyle/>
              <a:p>
                <a:pPr>
                  <a:defRPr sz="1050" b="1">
                    <a:solidFill>
                      <a:schemeClr val="bg1"/>
                    </a:solidFill>
                    <a:effectLst>
                      <a:outerShdw blurRad="38100" dist="38100" dir="2700000" algn="tl">
                        <a:srgbClr val="000000">
                          <a:alpha val="43137"/>
                        </a:srgbClr>
                      </a:outerShdw>
                    </a:effectLst>
                  </a:defRPr>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layout/>
                <c15:showLeaderLines val="0"/>
              </c:ext>
            </c:extLst>
          </c:dLbls>
          <c:cat>
            <c:strRef>
              <c:f>Лист1!$B$1:$G$1</c:f>
              <c:strCache>
                <c:ptCount val="6"/>
                <c:pt idx="0">
                  <c:v>сен.15</c:v>
                </c:pt>
                <c:pt idx="1">
                  <c:v>ноя.15</c:v>
                </c:pt>
                <c:pt idx="2">
                  <c:v>мар.16</c:v>
                </c:pt>
                <c:pt idx="3">
                  <c:v>июн.16</c:v>
                </c:pt>
                <c:pt idx="4">
                  <c:v>сен.16</c:v>
                </c:pt>
                <c:pt idx="5">
                  <c:v>дек.16</c:v>
                </c:pt>
              </c:strCache>
            </c:strRef>
          </c:cat>
          <c:val>
            <c:numRef>
              <c:f>Лист1!$B$7:$G$7</c:f>
              <c:numCache>
                <c:formatCode>#,##0</c:formatCode>
                <c:ptCount val="6"/>
                <c:pt idx="0">
                  <c:v>8</c:v>
                </c:pt>
                <c:pt idx="1">
                  <c:v>7</c:v>
                </c:pt>
                <c:pt idx="2">
                  <c:v>5</c:v>
                </c:pt>
                <c:pt idx="3">
                  <c:v>7</c:v>
                </c:pt>
                <c:pt idx="4">
                  <c:v>6</c:v>
                </c:pt>
                <c:pt idx="5">
                  <c:v>5</c:v>
                </c:pt>
              </c:numCache>
            </c:numRef>
          </c:val>
          <c:extLst xmlns:c16r2="http://schemas.microsoft.com/office/drawing/2015/06/chart">
            <c:ext xmlns:c16="http://schemas.microsoft.com/office/drawing/2014/chart" uri="{C3380CC4-5D6E-409C-BE32-E72D297353CC}">
              <c16:uniqueId val="{00000007-7B55-4350-81EF-0722B0B16EDA}"/>
            </c:ext>
          </c:extLst>
        </c:ser>
        <c:dLbls>
          <c:showLegendKey val="0"/>
          <c:showVal val="1"/>
          <c:showCatName val="0"/>
          <c:showSerName val="0"/>
          <c:showPercent val="0"/>
          <c:showBubbleSize val="0"/>
        </c:dLbls>
        <c:gapWidth val="150"/>
        <c:overlap val="100"/>
        <c:axId val="116692480"/>
        <c:axId val="116694016"/>
      </c:barChart>
      <c:catAx>
        <c:axId val="116692480"/>
        <c:scaling>
          <c:orientation val="minMax"/>
        </c:scaling>
        <c:delete val="0"/>
        <c:axPos val="b"/>
        <c:numFmt formatCode="General" sourceLinked="0"/>
        <c:majorTickMark val="out"/>
        <c:minorTickMark val="none"/>
        <c:tickLblPos val="nextTo"/>
        <c:txPr>
          <a:bodyPr/>
          <a:lstStyle/>
          <a:p>
            <a:pPr>
              <a:defRPr sz="1000">
                <a:latin typeface="Arial" panose="020B0604020202020204" pitchFamily="34" charset="0"/>
                <a:cs typeface="Arial" panose="020B0604020202020204" pitchFamily="34" charset="0"/>
              </a:defRPr>
            </a:pPr>
            <a:endParaRPr lang="ru-RU"/>
          </a:p>
        </c:txPr>
        <c:crossAx val="116694016"/>
        <c:crosses val="autoZero"/>
        <c:auto val="1"/>
        <c:lblAlgn val="ctr"/>
        <c:lblOffset val="100"/>
        <c:noMultiLvlLbl val="0"/>
      </c:catAx>
      <c:valAx>
        <c:axId val="116694016"/>
        <c:scaling>
          <c:orientation val="minMax"/>
        </c:scaling>
        <c:delete val="1"/>
        <c:axPos val="l"/>
        <c:numFmt formatCode="0%" sourceLinked="1"/>
        <c:majorTickMark val="out"/>
        <c:minorTickMark val="none"/>
        <c:tickLblPos val="none"/>
        <c:crossAx val="116692480"/>
        <c:crosses val="autoZero"/>
        <c:crossBetween val="between"/>
      </c:valAx>
    </c:plotArea>
    <c:legend>
      <c:legendPos val="r"/>
      <c:layout>
        <c:manualLayout>
          <c:xMode val="edge"/>
          <c:yMode val="edge"/>
          <c:x val="0.76452605397819218"/>
          <c:y val="0.11549828551484076"/>
          <c:w val="0.22710860409449454"/>
          <c:h val="0.6132612007527698"/>
        </c:manualLayout>
      </c:layout>
      <c:overlay val="0"/>
      <c:txPr>
        <a:bodyPr/>
        <a:lstStyle/>
        <a:p>
          <a:pPr>
            <a:defRPr sz="1000">
              <a:latin typeface="Arial" panose="020B0604020202020204" pitchFamily="34" charset="0"/>
              <a:cs typeface="Arial" panose="020B0604020202020204" pitchFamily="34" charset="0"/>
            </a:defRPr>
          </a:pPr>
          <a:endParaRPr lang="ru-RU"/>
        </a:p>
      </c:txPr>
    </c:legend>
    <c:plotVisOnly val="1"/>
    <c:dispBlanksAs val="gap"/>
    <c:showDLblsOverMax val="0"/>
  </c:chart>
  <c:spPr>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553717851177419E-2"/>
          <c:y val="0.16804259463690591"/>
          <c:w val="0.89657133492297969"/>
          <c:h val="0.4557621667485775"/>
        </c:manualLayout>
      </c:layout>
      <c:lineChart>
        <c:grouping val="standard"/>
        <c:varyColors val="0"/>
        <c:ser>
          <c:idx val="0"/>
          <c:order val="0"/>
          <c:tx>
            <c:strRef>
              <c:f>Лист1!$A$2</c:f>
              <c:strCache>
                <c:ptCount val="1"/>
                <c:pt idx="0">
                  <c:v>18-24 года</c:v>
                </c:pt>
              </c:strCache>
            </c:strRef>
          </c:tx>
          <c:spPr>
            <a:ln>
              <a:solidFill>
                <a:srgbClr val="00927B"/>
              </a:solidFill>
            </a:ln>
            <a:effectLst>
              <a:outerShdw blurRad="40000" dist="23000" dir="5400000" rotWithShape="0">
                <a:srgbClr val="000000">
                  <a:alpha val="35000"/>
                </a:srgbClr>
              </a:outerShdw>
            </a:effectLst>
          </c:spPr>
          <c:marker>
            <c:symbol val="diamond"/>
            <c:size val="5"/>
            <c:spPr>
              <a:solidFill>
                <a:srgbClr val="00927B"/>
              </a:solidFill>
              <a:ln>
                <a:noFill/>
              </a:ln>
            </c:spPr>
          </c:marker>
          <c:dLbls>
            <c:dLbl>
              <c:idx val="0"/>
              <c:layout>
                <c:manualLayout>
                  <c:x val="-5.2598550650709425E-2"/>
                  <c:y val="5.608453199527357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4.9841813195221511E-2"/>
                  <c:y val="5.134166981612632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227443864034238E-2"/>
                  <c:y val="8.655910203801161E-3"/>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4.984181319522156E-2"/>
                  <c:y val="5.608453199527357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8"/>
              <c:layout>
                <c:manualLayout>
                  <c:x val="-4.7085075739733695E-2"/>
                  <c:y val="4.659880763697900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b="1">
                    <a:solidFill>
                      <a:srgbClr val="00927B"/>
                    </a:solidFill>
                  </a:defRPr>
                </a:pPr>
                <a:endParaRPr lang="ru-RU"/>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Лист1!$C$1:$U$1</c:f>
              <c:strCache>
                <c:ptCount val="19"/>
                <c:pt idx="0">
                  <c:v>05.2011</c:v>
                </c:pt>
                <c:pt idx="1">
                  <c:v>05.2012</c:v>
                </c:pt>
                <c:pt idx="2">
                  <c:v>06.2012</c:v>
                </c:pt>
                <c:pt idx="3">
                  <c:v>09.2012</c:v>
                </c:pt>
                <c:pt idx="4">
                  <c:v>12.2012</c:v>
                </c:pt>
                <c:pt idx="5">
                  <c:v>04.2013</c:v>
                </c:pt>
                <c:pt idx="6">
                  <c:v>06.2013</c:v>
                </c:pt>
                <c:pt idx="7">
                  <c:v>09.2013</c:v>
                </c:pt>
                <c:pt idx="8">
                  <c:v>12.2013</c:v>
                </c:pt>
                <c:pt idx="9">
                  <c:v>07.2014</c:v>
                </c:pt>
                <c:pt idx="10">
                  <c:v>11.2014</c:v>
                </c:pt>
                <c:pt idx="11">
                  <c:v>03.2015</c:v>
                </c:pt>
                <c:pt idx="12">
                  <c:v>06.2015</c:v>
                </c:pt>
                <c:pt idx="13">
                  <c:v>09.2015</c:v>
                </c:pt>
                <c:pt idx="14">
                  <c:v>11.2015</c:v>
                </c:pt>
                <c:pt idx="15">
                  <c:v>03.2016</c:v>
                </c:pt>
                <c:pt idx="16">
                  <c:v>06.2016</c:v>
                </c:pt>
                <c:pt idx="17">
                  <c:v>09.2016</c:v>
                </c:pt>
                <c:pt idx="18">
                  <c:v>12.2016</c:v>
                </c:pt>
              </c:strCache>
            </c:strRef>
          </c:cat>
          <c:val>
            <c:numRef>
              <c:f>Лист1!$C$2:$U$2</c:f>
              <c:numCache>
                <c:formatCode>#,##0</c:formatCode>
                <c:ptCount val="19"/>
                <c:pt idx="0">
                  <c:v>43</c:v>
                </c:pt>
                <c:pt idx="1">
                  <c:v>42.129629629629626</c:v>
                </c:pt>
                <c:pt idx="2">
                  <c:v>36.073059360730596</c:v>
                </c:pt>
                <c:pt idx="3">
                  <c:v>60</c:v>
                </c:pt>
                <c:pt idx="4">
                  <c:v>68.181818181818187</c:v>
                </c:pt>
                <c:pt idx="5">
                  <c:v>62.100456621004568</c:v>
                </c:pt>
                <c:pt idx="6">
                  <c:v>51.363636363636367</c:v>
                </c:pt>
                <c:pt idx="7">
                  <c:v>55.656108597285069</c:v>
                </c:pt>
                <c:pt idx="8">
                  <c:v>53.456221198156683</c:v>
                </c:pt>
                <c:pt idx="9">
                  <c:v>52</c:v>
                </c:pt>
                <c:pt idx="10">
                  <c:v>63.274336283185839</c:v>
                </c:pt>
                <c:pt idx="11">
                  <c:v>48.780487804878049</c:v>
                </c:pt>
                <c:pt idx="12">
                  <c:v>51.515151515151516</c:v>
                </c:pt>
                <c:pt idx="13">
                  <c:v>55.688622754491021</c:v>
                </c:pt>
                <c:pt idx="14">
                  <c:v>63.114754098360656</c:v>
                </c:pt>
                <c:pt idx="15">
                  <c:v>61.057692307692299</c:v>
                </c:pt>
                <c:pt idx="16">
                  <c:v>59</c:v>
                </c:pt>
                <c:pt idx="17">
                  <c:v>75</c:v>
                </c:pt>
                <c:pt idx="18">
                  <c:v>67.435717218648378</c:v>
                </c:pt>
              </c:numCache>
            </c:numRef>
          </c:val>
          <c:smooth val="1"/>
          <c:extLst xmlns:c16r2="http://schemas.microsoft.com/office/drawing/2015/06/chart">
            <c:ext xmlns:c16="http://schemas.microsoft.com/office/drawing/2014/chart" uri="{C3380CC4-5D6E-409C-BE32-E72D297353CC}">
              <c16:uniqueId val="{00000010-9038-4BD8-9A73-BB429B2E4CA4}"/>
            </c:ext>
          </c:extLst>
        </c:ser>
        <c:ser>
          <c:idx val="1"/>
          <c:order val="1"/>
          <c:tx>
            <c:strRef>
              <c:f>Лист1!$A$3</c:f>
              <c:strCache>
                <c:ptCount val="1"/>
                <c:pt idx="0">
                  <c:v>25-34 года</c:v>
                </c:pt>
              </c:strCache>
            </c:strRef>
          </c:tx>
          <c:spPr>
            <a:ln>
              <a:solidFill>
                <a:srgbClr val="E46C0A"/>
              </a:solidFill>
            </a:ln>
            <a:effectLst>
              <a:outerShdw blurRad="40000" dist="23000" dir="5400000" rotWithShape="0">
                <a:srgbClr val="000000">
                  <a:alpha val="35000"/>
                </a:srgbClr>
              </a:outerShdw>
            </a:effectLst>
          </c:spPr>
          <c:marker>
            <c:symbol val="square"/>
            <c:size val="5"/>
            <c:spPr>
              <a:solidFill>
                <a:srgbClr val="E46C0A"/>
              </a:solidFill>
              <a:ln>
                <a:noFill/>
              </a:ln>
            </c:spPr>
          </c:marker>
          <c:dLbls>
            <c:dLbl>
              <c:idx val="0"/>
              <c:layout>
                <c:manualLayout>
                  <c:x val="-3.8814863373269851E-2"/>
                  <c:y val="-4.18555720041169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4.7085075739733619E-2"/>
                  <c:y val="-4.659843418326423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8814863373269851E-2"/>
                  <c:y val="-4.185557200411699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4.1571600828757868E-2"/>
                  <c:y val="-7.979846943729487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8"/>
              <c:layout>
                <c:manualLayout>
                  <c:x val="-2.2053899643903322E-4"/>
                  <c:y val="5.4121518242347102E-4"/>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b="1">
                    <a:solidFill>
                      <a:srgbClr val="E46C0A"/>
                    </a:solidFill>
                  </a:defRPr>
                </a:pPr>
                <a:endParaRPr lang="ru-RU"/>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Лист1!$C$1:$U$1</c:f>
              <c:strCache>
                <c:ptCount val="19"/>
                <c:pt idx="0">
                  <c:v>05.2011</c:v>
                </c:pt>
                <c:pt idx="1">
                  <c:v>05.2012</c:v>
                </c:pt>
                <c:pt idx="2">
                  <c:v>06.2012</c:v>
                </c:pt>
                <c:pt idx="3">
                  <c:v>09.2012</c:v>
                </c:pt>
                <c:pt idx="4">
                  <c:v>12.2012</c:v>
                </c:pt>
                <c:pt idx="5">
                  <c:v>04.2013</c:v>
                </c:pt>
                <c:pt idx="6">
                  <c:v>06.2013</c:v>
                </c:pt>
                <c:pt idx="7">
                  <c:v>09.2013</c:v>
                </c:pt>
                <c:pt idx="8">
                  <c:v>12.2013</c:v>
                </c:pt>
                <c:pt idx="9">
                  <c:v>07.2014</c:v>
                </c:pt>
                <c:pt idx="10">
                  <c:v>11.2014</c:v>
                </c:pt>
                <c:pt idx="11">
                  <c:v>03.2015</c:v>
                </c:pt>
                <c:pt idx="12">
                  <c:v>06.2015</c:v>
                </c:pt>
                <c:pt idx="13">
                  <c:v>09.2015</c:v>
                </c:pt>
                <c:pt idx="14">
                  <c:v>11.2015</c:v>
                </c:pt>
                <c:pt idx="15">
                  <c:v>03.2016</c:v>
                </c:pt>
                <c:pt idx="16">
                  <c:v>06.2016</c:v>
                </c:pt>
                <c:pt idx="17">
                  <c:v>09.2016</c:v>
                </c:pt>
                <c:pt idx="18">
                  <c:v>12.2016</c:v>
                </c:pt>
              </c:strCache>
            </c:strRef>
          </c:cat>
          <c:val>
            <c:numRef>
              <c:f>Лист1!$C$3:$U$3</c:f>
              <c:numCache>
                <c:formatCode>#,##0</c:formatCode>
                <c:ptCount val="19"/>
                <c:pt idx="0">
                  <c:v>62</c:v>
                </c:pt>
                <c:pt idx="1">
                  <c:v>60.06191950464396</c:v>
                </c:pt>
                <c:pt idx="2">
                  <c:v>56.739811912225704</c:v>
                </c:pt>
                <c:pt idx="3">
                  <c:v>69.6875</c:v>
                </c:pt>
                <c:pt idx="4">
                  <c:v>76.282051282051285</c:v>
                </c:pt>
                <c:pt idx="5">
                  <c:v>72.445820433436538</c:v>
                </c:pt>
                <c:pt idx="6">
                  <c:v>67.492260061919509</c:v>
                </c:pt>
                <c:pt idx="7">
                  <c:v>70.065789473684205</c:v>
                </c:pt>
                <c:pt idx="8">
                  <c:v>66.666666666666671</c:v>
                </c:pt>
                <c:pt idx="9">
                  <c:v>70</c:v>
                </c:pt>
                <c:pt idx="10">
                  <c:v>72.585669781931458</c:v>
                </c:pt>
                <c:pt idx="11">
                  <c:v>67.55952380952381</c:v>
                </c:pt>
                <c:pt idx="12">
                  <c:v>63.663663663663662</c:v>
                </c:pt>
                <c:pt idx="13">
                  <c:v>65.281899109792292</c:v>
                </c:pt>
                <c:pt idx="14">
                  <c:v>76.623376623376629</c:v>
                </c:pt>
                <c:pt idx="15">
                  <c:v>77.901785714285708</c:v>
                </c:pt>
                <c:pt idx="16">
                  <c:v>82</c:v>
                </c:pt>
                <c:pt idx="17">
                  <c:v>82</c:v>
                </c:pt>
                <c:pt idx="18">
                  <c:v>83.351778904194688</c:v>
                </c:pt>
              </c:numCache>
            </c:numRef>
          </c:val>
          <c:smooth val="1"/>
          <c:extLst xmlns:c16r2="http://schemas.microsoft.com/office/drawing/2015/06/chart">
            <c:ext xmlns:c16="http://schemas.microsoft.com/office/drawing/2014/chart" uri="{C3380CC4-5D6E-409C-BE32-E72D297353CC}">
              <c16:uniqueId val="{00000023-9038-4BD8-9A73-BB429B2E4CA4}"/>
            </c:ext>
          </c:extLst>
        </c:ser>
        <c:ser>
          <c:idx val="2"/>
          <c:order val="2"/>
          <c:tx>
            <c:strRef>
              <c:f>Лист1!$A$4</c:f>
              <c:strCache>
                <c:ptCount val="1"/>
                <c:pt idx="0">
                  <c:v>35-44 года</c:v>
                </c:pt>
              </c:strCache>
            </c:strRef>
          </c:tx>
          <c:spPr>
            <a:ln>
              <a:solidFill>
                <a:srgbClr val="FFFFFF">
                  <a:lumMod val="50000"/>
                </a:srgbClr>
              </a:solidFill>
            </a:ln>
            <a:effectLst>
              <a:outerShdw blurRad="40000" dist="23000" dir="5400000" rotWithShape="0">
                <a:srgbClr val="000000">
                  <a:alpha val="35000"/>
                </a:srgbClr>
              </a:outerShdw>
            </a:effectLst>
          </c:spPr>
          <c:marker>
            <c:symbol val="triangle"/>
            <c:size val="5"/>
            <c:spPr>
              <a:solidFill>
                <a:srgbClr val="FFFFFF">
                  <a:lumMod val="50000"/>
                </a:srgbClr>
              </a:solidFill>
              <a:ln>
                <a:noFill/>
              </a:ln>
            </c:spPr>
          </c:marker>
          <c:dLbls>
            <c:dLbl>
              <c:idx val="4"/>
              <c:layout>
                <c:manualLayout>
                  <c:x val="-4.7085075739733598E-2"/>
                  <c:y val="-0.1177413668704728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4-9038-4BD8-9A73-BB429B2E4CA4}"/>
                </c:ext>
                <c:ext xmlns:c15="http://schemas.microsoft.com/office/drawing/2012/chart" uri="{CE6537A1-D6FC-4f65-9D91-7224C49458BB}">
                  <c15:layout/>
                </c:ext>
              </c:extLst>
            </c:dLbl>
            <c:dLbl>
              <c:idx val="5"/>
              <c:layout>
                <c:manualLayout>
                  <c:x val="-4.1571600828757764E-2"/>
                  <c:y val="-0.12248422904962017"/>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5-9038-4BD8-9A73-BB429B2E4CA4}"/>
                </c:ext>
                <c:ext xmlns:c15="http://schemas.microsoft.com/office/drawing/2012/chart" uri="{CE6537A1-D6FC-4f65-9D91-7224C49458BB}">
                  <c15:layout/>
                </c:ext>
              </c:extLst>
            </c:dLbl>
            <c:dLbl>
              <c:idx val="6"/>
              <c:layout>
                <c:manualLayout>
                  <c:x val="-4.7085075739733563E-2"/>
                  <c:y val="-0.14619853994535625"/>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6-9038-4BD8-9A73-BB429B2E4CA4}"/>
                </c:ext>
                <c:ext xmlns:c15="http://schemas.microsoft.com/office/drawing/2012/chart" uri="{CE6537A1-D6FC-4f65-9D91-7224C49458BB}">
                  <c15:layout/>
                </c:ext>
              </c:extLst>
            </c:dLbl>
            <c:dLbl>
              <c:idx val="10"/>
              <c:layout>
                <c:manualLayout>
                  <c:x val="-5.2598550650709425E-2"/>
                  <c:y val="-0.1082556425121783"/>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6"/>
              <c:layout>
                <c:manualLayout>
                  <c:x val="-4.9841813195221511E-2"/>
                  <c:y val="-0.11774136687047281"/>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7"/>
              <c:layout>
                <c:manualLayout>
                  <c:x val="-4.7085075739733695E-2"/>
                  <c:y val="-9.402705597473660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8"/>
              <c:layout>
                <c:manualLayout>
                  <c:x val="-4.0193232101014012E-2"/>
                  <c:y val="-5.368491055716014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b="1">
                    <a:solidFill>
                      <a:schemeClr val="bg1">
                        <a:lumMod val="50000"/>
                      </a:schemeClr>
                    </a:solidFill>
                  </a:defRPr>
                </a:pPr>
                <a:endParaRPr lang="ru-RU"/>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Лист1!$C$1:$U$1</c:f>
              <c:strCache>
                <c:ptCount val="19"/>
                <c:pt idx="0">
                  <c:v>05.2011</c:v>
                </c:pt>
                <c:pt idx="1">
                  <c:v>05.2012</c:v>
                </c:pt>
                <c:pt idx="2">
                  <c:v>06.2012</c:v>
                </c:pt>
                <c:pt idx="3">
                  <c:v>09.2012</c:v>
                </c:pt>
                <c:pt idx="4">
                  <c:v>12.2012</c:v>
                </c:pt>
                <c:pt idx="5">
                  <c:v>04.2013</c:v>
                </c:pt>
                <c:pt idx="6">
                  <c:v>06.2013</c:v>
                </c:pt>
                <c:pt idx="7">
                  <c:v>09.2013</c:v>
                </c:pt>
                <c:pt idx="8">
                  <c:v>12.2013</c:v>
                </c:pt>
                <c:pt idx="9">
                  <c:v>07.2014</c:v>
                </c:pt>
                <c:pt idx="10">
                  <c:v>11.2014</c:v>
                </c:pt>
                <c:pt idx="11">
                  <c:v>03.2015</c:v>
                </c:pt>
                <c:pt idx="12">
                  <c:v>06.2015</c:v>
                </c:pt>
                <c:pt idx="13">
                  <c:v>09.2015</c:v>
                </c:pt>
                <c:pt idx="14">
                  <c:v>11.2015</c:v>
                </c:pt>
                <c:pt idx="15">
                  <c:v>03.2016</c:v>
                </c:pt>
                <c:pt idx="16">
                  <c:v>06.2016</c:v>
                </c:pt>
                <c:pt idx="17">
                  <c:v>09.2016</c:v>
                </c:pt>
                <c:pt idx="18">
                  <c:v>12.2016</c:v>
                </c:pt>
              </c:strCache>
            </c:strRef>
          </c:cat>
          <c:val>
            <c:numRef>
              <c:f>Лист1!$C$4:$U$4</c:f>
              <c:numCache>
                <c:formatCode>#,##0</c:formatCode>
                <c:ptCount val="19"/>
                <c:pt idx="0">
                  <c:v>76</c:v>
                </c:pt>
                <c:pt idx="1">
                  <c:v>66.165413533834581</c:v>
                </c:pt>
                <c:pt idx="2">
                  <c:v>71.161048689138582</c:v>
                </c:pt>
                <c:pt idx="3">
                  <c:v>81.343283582089555</c:v>
                </c:pt>
                <c:pt idx="4">
                  <c:v>80.524344569288388</c:v>
                </c:pt>
                <c:pt idx="5">
                  <c:v>74.906367041198507</c:v>
                </c:pt>
                <c:pt idx="6">
                  <c:v>73.946360153256705</c:v>
                </c:pt>
                <c:pt idx="7">
                  <c:v>80.8</c:v>
                </c:pt>
                <c:pt idx="8">
                  <c:v>72.962962962962962</c:v>
                </c:pt>
                <c:pt idx="9">
                  <c:v>78</c:v>
                </c:pt>
                <c:pt idx="10">
                  <c:v>75.373134328358205</c:v>
                </c:pt>
                <c:pt idx="11">
                  <c:v>75.675675675675677</c:v>
                </c:pt>
                <c:pt idx="12">
                  <c:v>72.542372881355931</c:v>
                </c:pt>
                <c:pt idx="13">
                  <c:v>71.147540983606561</c:v>
                </c:pt>
                <c:pt idx="14">
                  <c:v>82.394366197183103</c:v>
                </c:pt>
                <c:pt idx="15">
                  <c:v>86.24338624338624</c:v>
                </c:pt>
                <c:pt idx="16">
                  <c:v>83</c:v>
                </c:pt>
                <c:pt idx="17">
                  <c:v>86</c:v>
                </c:pt>
                <c:pt idx="18">
                  <c:v>84.014709978215123</c:v>
                </c:pt>
              </c:numCache>
            </c:numRef>
          </c:val>
          <c:smooth val="1"/>
          <c:extLst xmlns:c16r2="http://schemas.microsoft.com/office/drawing/2015/06/chart">
            <c:ext xmlns:c16="http://schemas.microsoft.com/office/drawing/2014/chart" uri="{C3380CC4-5D6E-409C-BE32-E72D297353CC}">
              <c16:uniqueId val="{00000027-9038-4BD8-9A73-BB429B2E4CA4}"/>
            </c:ext>
          </c:extLst>
        </c:ser>
        <c:dLbls>
          <c:showLegendKey val="0"/>
          <c:showVal val="0"/>
          <c:showCatName val="0"/>
          <c:showSerName val="0"/>
          <c:showPercent val="0"/>
          <c:showBubbleSize val="0"/>
        </c:dLbls>
        <c:marker val="1"/>
        <c:smooth val="0"/>
        <c:axId val="108604800"/>
        <c:axId val="108635264"/>
      </c:lineChart>
      <c:catAx>
        <c:axId val="108604800"/>
        <c:scaling>
          <c:orientation val="minMax"/>
        </c:scaling>
        <c:delete val="0"/>
        <c:axPos val="b"/>
        <c:numFmt formatCode="General" sourceLinked="1"/>
        <c:majorTickMark val="out"/>
        <c:minorTickMark val="none"/>
        <c:tickLblPos val="nextTo"/>
        <c:txPr>
          <a:bodyPr rot="-5400000" vert="horz"/>
          <a:lstStyle/>
          <a:p>
            <a:pPr>
              <a:defRPr sz="1000" b="0" i="0">
                <a:latin typeface="Arial" pitchFamily="34" charset="0"/>
                <a:cs typeface="Arial" pitchFamily="34" charset="0"/>
              </a:defRPr>
            </a:pPr>
            <a:endParaRPr lang="ru-RU"/>
          </a:p>
        </c:txPr>
        <c:crossAx val="108635264"/>
        <c:crosses val="autoZero"/>
        <c:auto val="1"/>
        <c:lblAlgn val="ctr"/>
        <c:lblOffset val="30"/>
        <c:noMultiLvlLbl val="0"/>
      </c:catAx>
      <c:valAx>
        <c:axId val="108635264"/>
        <c:scaling>
          <c:orientation val="minMax"/>
          <c:max val="100"/>
          <c:min val="30"/>
        </c:scaling>
        <c:delete val="1"/>
        <c:axPos val="l"/>
        <c:numFmt formatCode="#,##0" sourceLinked="1"/>
        <c:majorTickMark val="out"/>
        <c:minorTickMark val="none"/>
        <c:tickLblPos val="nextTo"/>
        <c:crossAx val="108604800"/>
        <c:crosses val="autoZero"/>
        <c:crossBetween val="between"/>
        <c:minorUnit val="20"/>
      </c:valAx>
    </c:plotArea>
    <c:legend>
      <c:legendPos val="b"/>
      <c:layout>
        <c:manualLayout>
          <c:xMode val="edge"/>
          <c:yMode val="edge"/>
          <c:x val="7.6748439024549073E-2"/>
          <c:y val="0.87222622931815463"/>
          <c:w val="0.84071679515161513"/>
          <c:h val="8.3534500401089576E-2"/>
        </c:manualLayout>
      </c:layout>
      <c:overlay val="0"/>
      <c:spPr>
        <a:ln w="3175">
          <a:solidFill>
            <a:srgbClr val="FFFFFF">
              <a:lumMod val="65000"/>
            </a:srgbClr>
          </a:solidFill>
        </a:ln>
      </c:spPr>
      <c:txPr>
        <a:bodyPr/>
        <a:lstStyle/>
        <a:p>
          <a:pPr>
            <a:defRPr sz="1000" b="1">
              <a:latin typeface="Arial" pitchFamily="34" charset="0"/>
              <a:cs typeface="Arial" pitchFamily="34" charset="0"/>
            </a:defRPr>
          </a:pPr>
          <a:endParaRPr lang="ru-RU"/>
        </a:p>
      </c:txPr>
    </c:legend>
    <c:plotVisOnly val="1"/>
    <c:dispBlanksAs val="gap"/>
    <c:showDLblsOverMax val="0"/>
  </c:chart>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2973860045903941E-2"/>
          <c:y val="5.0925925925925923E-2"/>
          <c:w val="0.73259530341145795"/>
          <c:h val="0.81808333615283113"/>
        </c:manualLayout>
      </c:layout>
      <c:barChart>
        <c:barDir val="col"/>
        <c:grouping val="percentStacked"/>
        <c:varyColors val="0"/>
        <c:ser>
          <c:idx val="0"/>
          <c:order val="0"/>
          <c:tx>
            <c:strRef>
              <c:f>Лист1!$A$2</c:f>
              <c:strCache>
                <c:ptCount val="1"/>
                <c:pt idx="0">
                  <c:v>Значительно улучшилось</c:v>
                </c:pt>
              </c:strCache>
            </c:strRef>
          </c:tx>
          <c:spPr>
            <a:solidFill>
              <a:srgbClr val="3AA46F"/>
            </a:solidFill>
            <a:scene3d>
              <a:camera prst="orthographicFront"/>
              <a:lightRig rig="threePt" dir="t"/>
            </a:scene3d>
            <a:sp3d>
              <a:bevelT w="0" h="0"/>
            </a:sp3d>
          </c:spPr>
          <c:invertIfNegative val="0"/>
          <c:dLbls>
            <c:dLbl>
              <c:idx val="5"/>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01F4-492B-964F-521ED142198D}"/>
                </c:ext>
                <c:ext xmlns:c15="http://schemas.microsoft.com/office/drawing/2012/chart" uri="{CE6537A1-D6FC-4f65-9D91-7224C49458BB}">
                  <c15:layout/>
                </c:ext>
              </c:extLst>
            </c:dLbl>
            <c:spPr>
              <a:noFill/>
              <a:ln>
                <a:noFill/>
              </a:ln>
              <a:effectLst/>
            </c:spPr>
            <c:txPr>
              <a:bodyPr/>
              <a:lstStyle/>
              <a:p>
                <a:pPr algn="ctr">
                  <a:defRPr lang="ru-RU" sz="1050" b="1" i="0" u="none" strike="noStrike" kern="1200" baseline="0">
                    <a:solidFill>
                      <a:schemeClr val="bg1"/>
                    </a:solidFill>
                    <a:effectLst>
                      <a:outerShdw blurRad="38100" dist="38100" dir="2700000" algn="tl">
                        <a:srgbClr val="000000">
                          <a:alpha val="43137"/>
                        </a:srgbClr>
                      </a:outerShdw>
                    </a:effectLst>
                    <a:latin typeface="Franklin Gothic Book" pitchFamily="34" charset="0"/>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Лист1!$B$1:$I$1</c:f>
              <c:strCache>
                <c:ptCount val="8"/>
                <c:pt idx="0">
                  <c:v>В целом по выборке</c:v>
                </c:pt>
                <c:pt idx="1">
                  <c:v>Мужской</c:v>
                </c:pt>
                <c:pt idx="2">
                  <c:v>Женский</c:v>
                </c:pt>
                <c:pt idx="3">
                  <c:v>18-24 года</c:v>
                </c:pt>
                <c:pt idx="4">
                  <c:v>25-34 года</c:v>
                </c:pt>
                <c:pt idx="5">
                  <c:v>35-44 года</c:v>
                </c:pt>
                <c:pt idx="6">
                  <c:v>45-59 лет</c:v>
                </c:pt>
                <c:pt idx="7">
                  <c:v>60 и старше</c:v>
                </c:pt>
              </c:strCache>
            </c:strRef>
          </c:cat>
          <c:val>
            <c:numRef>
              <c:f>Лист1!$B$2:$I$2</c:f>
              <c:numCache>
                <c:formatCode>#,##0</c:formatCode>
                <c:ptCount val="8"/>
                <c:pt idx="0">
                  <c:v>8.2545833466210148</c:v>
                </c:pt>
                <c:pt idx="1">
                  <c:v>8.2760407690922353</c:v>
                </c:pt>
                <c:pt idx="2">
                  <c:v>8.2371211030710114</c:v>
                </c:pt>
                <c:pt idx="3">
                  <c:v>8.453590237503315</c:v>
                </c:pt>
                <c:pt idx="4">
                  <c:v>8.2420857806891661</c:v>
                </c:pt>
                <c:pt idx="5">
                  <c:v>8.5956325481541622</c:v>
                </c:pt>
                <c:pt idx="6">
                  <c:v>7.6019338310073206</c:v>
                </c:pt>
                <c:pt idx="7">
                  <c:v>8.681886053552649</c:v>
                </c:pt>
              </c:numCache>
            </c:numRef>
          </c:val>
          <c:extLst xmlns:c16r2="http://schemas.microsoft.com/office/drawing/2015/06/chart">
            <c:ext xmlns:c16="http://schemas.microsoft.com/office/drawing/2014/chart" uri="{C3380CC4-5D6E-409C-BE32-E72D297353CC}">
              <c16:uniqueId val="{00000001-7B55-4350-81EF-0722B0B16EDA}"/>
            </c:ext>
          </c:extLst>
        </c:ser>
        <c:ser>
          <c:idx val="1"/>
          <c:order val="1"/>
          <c:tx>
            <c:strRef>
              <c:f>Лист1!$A$3</c:f>
              <c:strCache>
                <c:ptCount val="1"/>
                <c:pt idx="0">
                  <c:v>Улучшилось, но не значительно</c:v>
                </c:pt>
              </c:strCache>
            </c:strRef>
          </c:tx>
          <c:spPr>
            <a:solidFill>
              <a:srgbClr val="007A86"/>
            </a:solidFill>
            <a:scene3d>
              <a:camera prst="orthographicFront"/>
              <a:lightRig rig="threePt" dir="t"/>
            </a:scene3d>
            <a:sp3d>
              <a:bevelT w="0" h="0"/>
            </a:sp3d>
          </c:spPr>
          <c:invertIfNegative val="0"/>
          <c:dLbls>
            <c:spPr>
              <a:noFill/>
              <a:ln>
                <a:noFill/>
              </a:ln>
              <a:effectLst/>
            </c:spPr>
            <c:txPr>
              <a:bodyPr/>
              <a:lstStyle/>
              <a:p>
                <a:pPr>
                  <a:defRPr sz="1050" b="1">
                    <a:solidFill>
                      <a:schemeClr val="bg1"/>
                    </a:solidFill>
                    <a:effectLst>
                      <a:outerShdw blurRad="38100" dist="38100" dir="2700000" algn="tl">
                        <a:srgbClr val="000000">
                          <a:alpha val="43137"/>
                        </a:srgbClr>
                      </a:outerShdw>
                    </a:effectLst>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Лист1!$B$1:$I$1</c:f>
              <c:strCache>
                <c:ptCount val="8"/>
                <c:pt idx="0">
                  <c:v>В целом по выборке</c:v>
                </c:pt>
                <c:pt idx="1">
                  <c:v>Мужской</c:v>
                </c:pt>
                <c:pt idx="2">
                  <c:v>Женский</c:v>
                </c:pt>
                <c:pt idx="3">
                  <c:v>18-24 года</c:v>
                </c:pt>
                <c:pt idx="4">
                  <c:v>25-34 года</c:v>
                </c:pt>
                <c:pt idx="5">
                  <c:v>35-44 года</c:v>
                </c:pt>
                <c:pt idx="6">
                  <c:v>45-59 лет</c:v>
                </c:pt>
                <c:pt idx="7">
                  <c:v>60 и старше</c:v>
                </c:pt>
              </c:strCache>
            </c:strRef>
          </c:cat>
          <c:val>
            <c:numRef>
              <c:f>Лист1!$B$3:$I$3</c:f>
              <c:numCache>
                <c:formatCode>#,##0</c:formatCode>
                <c:ptCount val="8"/>
                <c:pt idx="0">
                  <c:v>24.366998911120785</c:v>
                </c:pt>
                <c:pt idx="1">
                  <c:v>23.753224924113589</c:v>
                </c:pt>
                <c:pt idx="2">
                  <c:v>24.866493706461497</c:v>
                </c:pt>
                <c:pt idx="3">
                  <c:v>26.816155042616927</c:v>
                </c:pt>
                <c:pt idx="4">
                  <c:v>25.15552599814923</c:v>
                </c:pt>
                <c:pt idx="5">
                  <c:v>20.21305018964642</c:v>
                </c:pt>
                <c:pt idx="6">
                  <c:v>25.563772550153352</c:v>
                </c:pt>
                <c:pt idx="7">
                  <c:v>24.306082317823254</c:v>
                </c:pt>
              </c:numCache>
            </c:numRef>
          </c:val>
          <c:extLst xmlns:c16r2="http://schemas.microsoft.com/office/drawing/2015/06/chart">
            <c:ext xmlns:c16="http://schemas.microsoft.com/office/drawing/2014/chart" uri="{C3380CC4-5D6E-409C-BE32-E72D297353CC}">
              <c16:uniqueId val="{00000002-7B55-4350-81EF-0722B0B16EDA}"/>
            </c:ext>
          </c:extLst>
        </c:ser>
        <c:ser>
          <c:idx val="2"/>
          <c:order val="2"/>
          <c:tx>
            <c:strRef>
              <c:f>Лист1!$A$4</c:f>
              <c:strCache>
                <c:ptCount val="1"/>
                <c:pt idx="0">
                  <c:v>Не изменилось</c:v>
                </c:pt>
              </c:strCache>
            </c:strRef>
          </c:tx>
          <c:spPr>
            <a:solidFill>
              <a:srgbClr val="528DC4"/>
            </a:solidFill>
            <a:scene3d>
              <a:camera prst="orthographicFront"/>
              <a:lightRig rig="threePt" dir="t"/>
            </a:scene3d>
            <a:sp3d>
              <a:bevelT w="0" h="0"/>
            </a:sp3d>
          </c:spPr>
          <c:invertIfNegative val="0"/>
          <c:dLbls>
            <c:spPr>
              <a:noFill/>
              <a:ln>
                <a:noFill/>
              </a:ln>
              <a:effectLst/>
            </c:spPr>
            <c:txPr>
              <a:bodyPr/>
              <a:lstStyle/>
              <a:p>
                <a:pPr>
                  <a:defRPr sz="1050" b="1">
                    <a:solidFill>
                      <a:schemeClr val="bg1"/>
                    </a:solidFill>
                    <a:effectLst>
                      <a:outerShdw blurRad="38100" dist="38100" dir="2700000" algn="tl">
                        <a:srgbClr val="000000">
                          <a:alpha val="43137"/>
                        </a:srgbClr>
                      </a:outerShdw>
                    </a:effectLst>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Лист1!$B$1:$I$1</c:f>
              <c:strCache>
                <c:ptCount val="8"/>
                <c:pt idx="0">
                  <c:v>В целом по выборке</c:v>
                </c:pt>
                <c:pt idx="1">
                  <c:v>Мужской</c:v>
                </c:pt>
                <c:pt idx="2">
                  <c:v>Женский</c:v>
                </c:pt>
                <c:pt idx="3">
                  <c:v>18-24 года</c:v>
                </c:pt>
                <c:pt idx="4">
                  <c:v>25-34 года</c:v>
                </c:pt>
                <c:pt idx="5">
                  <c:v>35-44 года</c:v>
                </c:pt>
                <c:pt idx="6">
                  <c:v>45-59 лет</c:v>
                </c:pt>
                <c:pt idx="7">
                  <c:v>60 и старше</c:v>
                </c:pt>
              </c:strCache>
            </c:strRef>
          </c:cat>
          <c:val>
            <c:numRef>
              <c:f>Лист1!$B$4:$I$4</c:f>
              <c:numCache>
                <c:formatCode>#,##0</c:formatCode>
                <c:ptCount val="8"/>
                <c:pt idx="0">
                  <c:v>42.516176959061603</c:v>
                </c:pt>
                <c:pt idx="1">
                  <c:v>41.2677044200097</c:v>
                </c:pt>
                <c:pt idx="2">
                  <c:v>43.532195149117172</c:v>
                </c:pt>
                <c:pt idx="3">
                  <c:v>46.254841741878145</c:v>
                </c:pt>
                <c:pt idx="4">
                  <c:v>47.822968876458205</c:v>
                </c:pt>
                <c:pt idx="5">
                  <c:v>46.340885553200735</c:v>
                </c:pt>
                <c:pt idx="6">
                  <c:v>40.511687348035323</c:v>
                </c:pt>
                <c:pt idx="7">
                  <c:v>35.800239285799577</c:v>
                </c:pt>
              </c:numCache>
            </c:numRef>
          </c:val>
          <c:extLst xmlns:c16r2="http://schemas.microsoft.com/office/drawing/2015/06/chart">
            <c:ext xmlns:c16="http://schemas.microsoft.com/office/drawing/2014/chart" uri="{C3380CC4-5D6E-409C-BE32-E72D297353CC}">
              <c16:uniqueId val="{00000003-7B55-4350-81EF-0722B0B16EDA}"/>
            </c:ext>
          </c:extLst>
        </c:ser>
        <c:ser>
          <c:idx val="3"/>
          <c:order val="3"/>
          <c:tx>
            <c:strRef>
              <c:f>Лист1!$A$5</c:f>
              <c:strCache>
                <c:ptCount val="1"/>
                <c:pt idx="0">
                  <c:v>Ухудшилось, но незначительно</c:v>
                </c:pt>
              </c:strCache>
            </c:strRef>
          </c:tx>
          <c:spPr>
            <a:solidFill>
              <a:srgbClr val="805DAA"/>
            </a:solidFill>
            <a:scene3d>
              <a:camera prst="orthographicFront"/>
              <a:lightRig rig="threePt" dir="t"/>
            </a:scene3d>
            <a:sp3d>
              <a:bevelT w="0" h="0"/>
            </a:sp3d>
          </c:spPr>
          <c:invertIfNegative val="0"/>
          <c:dLbls>
            <c:spPr>
              <a:noFill/>
              <a:ln>
                <a:noFill/>
              </a:ln>
              <a:effectLst/>
            </c:spPr>
            <c:txPr>
              <a:bodyPr/>
              <a:lstStyle/>
              <a:p>
                <a:pPr>
                  <a:defRPr sz="1050" b="1">
                    <a:solidFill>
                      <a:schemeClr val="bg1"/>
                    </a:solidFill>
                    <a:effectLst>
                      <a:outerShdw blurRad="38100" dist="38100" dir="2700000" algn="tl">
                        <a:srgbClr val="000000">
                          <a:alpha val="43137"/>
                        </a:srgbClr>
                      </a:outerShdw>
                    </a:effectLst>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Лист1!$B$1:$I$1</c:f>
              <c:strCache>
                <c:ptCount val="8"/>
                <c:pt idx="0">
                  <c:v>В целом по выборке</c:v>
                </c:pt>
                <c:pt idx="1">
                  <c:v>Мужской</c:v>
                </c:pt>
                <c:pt idx="2">
                  <c:v>Женский</c:v>
                </c:pt>
                <c:pt idx="3">
                  <c:v>18-24 года</c:v>
                </c:pt>
                <c:pt idx="4">
                  <c:v>25-34 года</c:v>
                </c:pt>
                <c:pt idx="5">
                  <c:v>35-44 года</c:v>
                </c:pt>
                <c:pt idx="6">
                  <c:v>45-59 лет</c:v>
                </c:pt>
                <c:pt idx="7">
                  <c:v>60 и старше</c:v>
                </c:pt>
              </c:strCache>
            </c:strRef>
          </c:cat>
          <c:val>
            <c:numRef>
              <c:f>Лист1!$B$5:$I$5</c:f>
              <c:numCache>
                <c:formatCode>#,##0</c:formatCode>
                <c:ptCount val="8"/>
                <c:pt idx="0">
                  <c:v>9.8052581276093385</c:v>
                </c:pt>
                <c:pt idx="1">
                  <c:v>10.640233795194037</c:v>
                </c:pt>
                <c:pt idx="2">
                  <c:v>9.1257474135300232</c:v>
                </c:pt>
                <c:pt idx="3">
                  <c:v>12.858109670808791</c:v>
                </c:pt>
                <c:pt idx="4">
                  <c:v>7.4695307029427598</c:v>
                </c:pt>
                <c:pt idx="5">
                  <c:v>11.355081312040587</c:v>
                </c:pt>
                <c:pt idx="6">
                  <c:v>9.0640794433405851</c:v>
                </c:pt>
                <c:pt idx="7">
                  <c:v>10.263172746337094</c:v>
                </c:pt>
              </c:numCache>
            </c:numRef>
          </c:val>
          <c:extLst xmlns:c16r2="http://schemas.microsoft.com/office/drawing/2015/06/chart">
            <c:ext xmlns:c16="http://schemas.microsoft.com/office/drawing/2014/chart" uri="{C3380CC4-5D6E-409C-BE32-E72D297353CC}">
              <c16:uniqueId val="{00000004-7B55-4350-81EF-0722B0B16EDA}"/>
            </c:ext>
          </c:extLst>
        </c:ser>
        <c:ser>
          <c:idx val="4"/>
          <c:order val="4"/>
          <c:tx>
            <c:strRef>
              <c:f>Лист1!$A$6</c:f>
              <c:strCache>
                <c:ptCount val="1"/>
                <c:pt idx="0">
                  <c:v>Значительно ухудшилось</c:v>
                </c:pt>
              </c:strCache>
            </c:strRef>
          </c:tx>
          <c:spPr>
            <a:solidFill>
              <a:srgbClr val="C00000"/>
            </a:solidFill>
            <a:scene3d>
              <a:camera prst="orthographicFront"/>
              <a:lightRig rig="threePt" dir="t"/>
            </a:scene3d>
            <a:sp3d>
              <a:bevelT w="0" h="0"/>
            </a:sp3d>
          </c:spPr>
          <c:invertIfNegative val="0"/>
          <c:dLbls>
            <c:spPr>
              <a:noFill/>
              <a:ln>
                <a:noFill/>
              </a:ln>
              <a:effectLst/>
            </c:spPr>
            <c:txPr>
              <a:bodyPr/>
              <a:lstStyle/>
              <a:p>
                <a:pPr>
                  <a:defRPr sz="1050" b="1">
                    <a:solidFill>
                      <a:schemeClr val="bg1"/>
                    </a:solidFill>
                    <a:effectLst>
                      <a:outerShdw blurRad="38100" dist="38100" dir="2700000" algn="tl">
                        <a:srgbClr val="000000">
                          <a:alpha val="43137"/>
                        </a:srgbClr>
                      </a:outerShdw>
                    </a:effectLst>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Лист1!$B$1:$I$1</c:f>
              <c:strCache>
                <c:ptCount val="8"/>
                <c:pt idx="0">
                  <c:v>В целом по выборке</c:v>
                </c:pt>
                <c:pt idx="1">
                  <c:v>Мужской</c:v>
                </c:pt>
                <c:pt idx="2">
                  <c:v>Женский</c:v>
                </c:pt>
                <c:pt idx="3">
                  <c:v>18-24 года</c:v>
                </c:pt>
                <c:pt idx="4">
                  <c:v>25-34 года</c:v>
                </c:pt>
                <c:pt idx="5">
                  <c:v>35-44 года</c:v>
                </c:pt>
                <c:pt idx="6">
                  <c:v>45-59 лет</c:v>
                </c:pt>
                <c:pt idx="7">
                  <c:v>60 и старше</c:v>
                </c:pt>
              </c:strCache>
            </c:strRef>
          </c:cat>
          <c:val>
            <c:numRef>
              <c:f>Лист1!$B$6:$I$6</c:f>
              <c:numCache>
                <c:formatCode>#,##0</c:formatCode>
                <c:ptCount val="8"/>
                <c:pt idx="0">
                  <c:v>9.7034862291686395</c:v>
                </c:pt>
                <c:pt idx="1">
                  <c:v>10.977184861062774</c:v>
                </c:pt>
                <c:pt idx="2">
                  <c:v>8.6669388176927704</c:v>
                </c:pt>
                <c:pt idx="3">
                  <c:v>2.6761162597680213</c:v>
                </c:pt>
                <c:pt idx="4">
                  <c:v>7.3711248769201489</c:v>
                </c:pt>
                <c:pt idx="5">
                  <c:v>9.572172907196288</c:v>
                </c:pt>
                <c:pt idx="6">
                  <c:v>11.318801327011345</c:v>
                </c:pt>
                <c:pt idx="7">
                  <c:v>12.961943010149049</c:v>
                </c:pt>
              </c:numCache>
            </c:numRef>
          </c:val>
          <c:extLst xmlns:c16r2="http://schemas.microsoft.com/office/drawing/2015/06/chart">
            <c:ext xmlns:c16="http://schemas.microsoft.com/office/drawing/2014/chart" uri="{C3380CC4-5D6E-409C-BE32-E72D297353CC}">
              <c16:uniqueId val="{00000005-7B55-4350-81EF-0722B0B16EDA}"/>
            </c:ext>
          </c:extLst>
        </c:ser>
        <c:ser>
          <c:idx val="5"/>
          <c:order val="5"/>
          <c:tx>
            <c:strRef>
              <c:f>Лист1!$A$7</c:f>
              <c:strCache>
                <c:ptCount val="1"/>
                <c:pt idx="0">
                  <c:v>Затрудняюсь ответить</c:v>
                </c:pt>
              </c:strCache>
            </c:strRef>
          </c:tx>
          <c:spPr>
            <a:solidFill>
              <a:srgbClr val="FFFFFF">
                <a:lumMod val="50000"/>
              </a:srgbClr>
            </a:solidFill>
            <a:scene3d>
              <a:camera prst="orthographicFront"/>
              <a:lightRig rig="threePt" dir="t"/>
            </a:scene3d>
            <a:sp3d>
              <a:bevelT w="0" h="0"/>
            </a:sp3d>
          </c:spPr>
          <c:invertIfNegative val="0"/>
          <c:dLbls>
            <c:dLbl>
              <c:idx val="9"/>
              <c:layout>
                <c:manualLayout>
                  <c:x val="5.6914548390875164E-8"/>
                  <c:y val="4.0780991305621054E-3"/>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7B55-4350-81EF-0722B0B16EDA}"/>
                </c:ext>
                <c:ext xmlns:c15="http://schemas.microsoft.com/office/drawing/2012/chart" uri="{CE6537A1-D6FC-4f65-9D91-7224C49458BB}">
                  <c15:layout>
                    <c:manualLayout>
                      <c:w val="1.671147738784988E-2"/>
                      <c:h val="6.7288635654274814E-2"/>
                    </c:manualLayout>
                  </c15:layout>
                </c:ext>
              </c:extLst>
            </c:dLbl>
            <c:spPr>
              <a:noFill/>
              <a:ln>
                <a:noFill/>
              </a:ln>
              <a:effectLst/>
            </c:spPr>
            <c:txPr>
              <a:bodyPr vertOverflow="overflow" horzOverflow="overflow" anchor="ctr" anchorCtr="0">
                <a:noAutofit/>
              </a:bodyPr>
              <a:lstStyle/>
              <a:p>
                <a:pPr>
                  <a:defRPr sz="1050" b="1">
                    <a:solidFill>
                      <a:schemeClr val="bg1"/>
                    </a:solidFill>
                    <a:effectLst>
                      <a:outerShdw blurRad="38100" dist="38100" dir="2700000" algn="tl">
                        <a:srgbClr val="000000">
                          <a:alpha val="43137"/>
                        </a:srgbClr>
                      </a:outerShdw>
                    </a:effectLst>
                  </a:defRPr>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layout/>
                <c15:showLeaderLines val="0"/>
              </c:ext>
            </c:extLst>
          </c:dLbls>
          <c:cat>
            <c:strRef>
              <c:f>Лист1!$B$1:$I$1</c:f>
              <c:strCache>
                <c:ptCount val="8"/>
                <c:pt idx="0">
                  <c:v>В целом по выборке</c:v>
                </c:pt>
                <c:pt idx="1">
                  <c:v>Мужской</c:v>
                </c:pt>
                <c:pt idx="2">
                  <c:v>Женский</c:v>
                </c:pt>
                <c:pt idx="3">
                  <c:v>18-24 года</c:v>
                </c:pt>
                <c:pt idx="4">
                  <c:v>25-34 года</c:v>
                </c:pt>
                <c:pt idx="5">
                  <c:v>35-44 года</c:v>
                </c:pt>
                <c:pt idx="6">
                  <c:v>45-59 лет</c:v>
                </c:pt>
                <c:pt idx="7">
                  <c:v>60 и старше</c:v>
                </c:pt>
              </c:strCache>
            </c:strRef>
          </c:cat>
          <c:val>
            <c:numRef>
              <c:f>Лист1!$B$7:$I$7</c:f>
              <c:numCache>
                <c:formatCode>#,##0</c:formatCode>
                <c:ptCount val="8"/>
                <c:pt idx="0">
                  <c:v>5.3534964264184053</c:v>
                </c:pt>
                <c:pt idx="1">
                  <c:v>5.0856112305278929</c:v>
                </c:pt>
                <c:pt idx="2">
                  <c:v>5.5715038101274725</c:v>
                </c:pt>
                <c:pt idx="3">
                  <c:v>2.9411870474248283</c:v>
                </c:pt>
                <c:pt idx="4">
                  <c:v>3.938763764840429</c:v>
                </c:pt>
                <c:pt idx="5">
                  <c:v>3.9231774897618124</c:v>
                </c:pt>
                <c:pt idx="6">
                  <c:v>5.9397255004521128</c:v>
                </c:pt>
                <c:pt idx="7">
                  <c:v>7.9866765863384792</c:v>
                </c:pt>
              </c:numCache>
            </c:numRef>
          </c:val>
          <c:extLst xmlns:c16r2="http://schemas.microsoft.com/office/drawing/2015/06/chart">
            <c:ext xmlns:c16="http://schemas.microsoft.com/office/drawing/2014/chart" uri="{C3380CC4-5D6E-409C-BE32-E72D297353CC}">
              <c16:uniqueId val="{00000007-7B55-4350-81EF-0722B0B16EDA}"/>
            </c:ext>
          </c:extLst>
        </c:ser>
        <c:dLbls>
          <c:showLegendKey val="0"/>
          <c:showVal val="1"/>
          <c:showCatName val="0"/>
          <c:showSerName val="0"/>
          <c:showPercent val="0"/>
          <c:showBubbleSize val="0"/>
        </c:dLbls>
        <c:gapWidth val="150"/>
        <c:overlap val="100"/>
        <c:axId val="117180672"/>
        <c:axId val="117202944"/>
      </c:barChart>
      <c:catAx>
        <c:axId val="117180672"/>
        <c:scaling>
          <c:orientation val="minMax"/>
        </c:scaling>
        <c:delete val="0"/>
        <c:axPos val="b"/>
        <c:numFmt formatCode="General" sourceLinked="0"/>
        <c:majorTickMark val="out"/>
        <c:minorTickMark val="none"/>
        <c:tickLblPos val="nextTo"/>
        <c:txPr>
          <a:bodyPr/>
          <a:lstStyle/>
          <a:p>
            <a:pPr>
              <a:defRPr sz="1000">
                <a:latin typeface="Arial" panose="020B0604020202020204" pitchFamily="34" charset="0"/>
                <a:cs typeface="Arial" panose="020B0604020202020204" pitchFamily="34" charset="0"/>
              </a:defRPr>
            </a:pPr>
            <a:endParaRPr lang="ru-RU"/>
          </a:p>
        </c:txPr>
        <c:crossAx val="117202944"/>
        <c:crosses val="autoZero"/>
        <c:auto val="1"/>
        <c:lblAlgn val="ctr"/>
        <c:lblOffset val="100"/>
        <c:noMultiLvlLbl val="0"/>
      </c:catAx>
      <c:valAx>
        <c:axId val="117202944"/>
        <c:scaling>
          <c:orientation val="minMax"/>
        </c:scaling>
        <c:delete val="1"/>
        <c:axPos val="l"/>
        <c:numFmt formatCode="0%" sourceLinked="1"/>
        <c:majorTickMark val="out"/>
        <c:minorTickMark val="none"/>
        <c:tickLblPos val="none"/>
        <c:crossAx val="117180672"/>
        <c:crosses val="autoZero"/>
        <c:crossBetween val="between"/>
      </c:valAx>
    </c:plotArea>
    <c:legend>
      <c:legendPos val="r"/>
      <c:layout/>
      <c:overlay val="0"/>
      <c:txPr>
        <a:bodyPr/>
        <a:lstStyle/>
        <a:p>
          <a:pPr>
            <a:defRPr sz="1000">
              <a:latin typeface="Arial" panose="020B0604020202020204" pitchFamily="34" charset="0"/>
              <a:cs typeface="Arial" panose="020B0604020202020204" pitchFamily="34" charset="0"/>
            </a:defRPr>
          </a:pPr>
          <a:endParaRPr lang="ru-RU"/>
        </a:p>
      </c:txPr>
    </c:legend>
    <c:plotVisOnly val="1"/>
    <c:dispBlanksAs val="gap"/>
    <c:showDLblsOverMax val="0"/>
  </c:chart>
  <c:spPr>
    <a:ln>
      <a:noFill/>
    </a:ln>
  </c:sp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2973860045903941E-2"/>
          <c:y val="5.0925925925925923E-2"/>
          <c:w val="0.73032907991940899"/>
          <c:h val="0.73858330986479537"/>
        </c:manualLayout>
      </c:layout>
      <c:barChart>
        <c:barDir val="col"/>
        <c:grouping val="percentStacked"/>
        <c:varyColors val="0"/>
        <c:ser>
          <c:idx val="0"/>
          <c:order val="0"/>
          <c:tx>
            <c:strRef>
              <c:f>Лист1!$A$2</c:f>
              <c:strCache>
                <c:ptCount val="1"/>
                <c:pt idx="0">
                  <c:v>Значительно улучшилось</c:v>
                </c:pt>
              </c:strCache>
            </c:strRef>
          </c:tx>
          <c:spPr>
            <a:solidFill>
              <a:srgbClr val="3AA46F"/>
            </a:solidFill>
            <a:scene3d>
              <a:camera prst="orthographicFront"/>
              <a:lightRig rig="threePt" dir="t"/>
            </a:scene3d>
            <a:sp3d>
              <a:bevelT w="0" h="0"/>
            </a:sp3d>
          </c:spPr>
          <c:invertIfNegative val="0"/>
          <c:dLbls>
            <c:spPr>
              <a:noFill/>
              <a:ln>
                <a:noFill/>
              </a:ln>
              <a:effectLst/>
            </c:spPr>
            <c:txPr>
              <a:bodyPr/>
              <a:lstStyle/>
              <a:p>
                <a:pPr algn="ctr">
                  <a:defRPr lang="ru-RU" sz="1050" b="1" i="0" u="none" strike="noStrike" kern="1200" baseline="0">
                    <a:solidFill>
                      <a:schemeClr val="bg1"/>
                    </a:solidFill>
                    <a:effectLst>
                      <a:outerShdw blurRad="38100" dist="38100" dir="2700000" algn="tl">
                        <a:srgbClr val="000000">
                          <a:alpha val="43137"/>
                        </a:srgbClr>
                      </a:outerShdw>
                    </a:effectLst>
                    <a:latin typeface="Franklin Gothic Book" pitchFamily="34" charset="0"/>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Лист1!$B$1:$F$1</c:f>
              <c:strCache>
                <c:ptCount val="5"/>
                <c:pt idx="0">
                  <c:v>В целом по выборке</c:v>
                </c:pt>
                <c:pt idx="1">
                  <c:v>Образование начальное или ниже, неполное среднее образование</c:v>
                </c:pt>
                <c:pt idx="2">
                  <c:v>Среднее образование (школа или ПТУ)</c:v>
                </c:pt>
                <c:pt idx="3">
                  <c:v>Среднее специальное образование (техникум)</c:v>
                </c:pt>
                <c:pt idx="4">
                  <c:v>Незаконченное высшее (не менее 3-х курсов ВУЗа), высшее</c:v>
                </c:pt>
              </c:strCache>
            </c:strRef>
          </c:cat>
          <c:val>
            <c:numRef>
              <c:f>Лист1!$B$2:$F$2</c:f>
              <c:numCache>
                <c:formatCode>#,##0</c:formatCode>
                <c:ptCount val="5"/>
                <c:pt idx="0">
                  <c:v>8</c:v>
                </c:pt>
                <c:pt idx="1">
                  <c:v>17.382978421368559</c:v>
                </c:pt>
                <c:pt idx="2">
                  <c:v>8.9236657096718695</c:v>
                </c:pt>
                <c:pt idx="3">
                  <c:v>6.944551547796606</c:v>
                </c:pt>
                <c:pt idx="4">
                  <c:v>8.3444325217147917</c:v>
                </c:pt>
              </c:numCache>
            </c:numRef>
          </c:val>
          <c:extLst xmlns:c16r2="http://schemas.microsoft.com/office/drawing/2015/06/chart">
            <c:ext xmlns:c16="http://schemas.microsoft.com/office/drawing/2014/chart" uri="{C3380CC4-5D6E-409C-BE32-E72D297353CC}">
              <c16:uniqueId val="{00000000-CFF6-4A30-8DDC-98FE77CB9856}"/>
            </c:ext>
          </c:extLst>
        </c:ser>
        <c:ser>
          <c:idx val="1"/>
          <c:order val="1"/>
          <c:tx>
            <c:strRef>
              <c:f>Лист1!$A$3</c:f>
              <c:strCache>
                <c:ptCount val="1"/>
                <c:pt idx="0">
                  <c:v>Улучшилось, но не значительно</c:v>
                </c:pt>
              </c:strCache>
            </c:strRef>
          </c:tx>
          <c:spPr>
            <a:solidFill>
              <a:srgbClr val="007A86"/>
            </a:solidFill>
            <a:scene3d>
              <a:camera prst="orthographicFront"/>
              <a:lightRig rig="threePt" dir="t"/>
            </a:scene3d>
            <a:sp3d>
              <a:bevelT w="0" h="0"/>
            </a:sp3d>
          </c:spPr>
          <c:invertIfNegative val="0"/>
          <c:dLbls>
            <c:spPr>
              <a:noFill/>
              <a:ln>
                <a:noFill/>
              </a:ln>
              <a:effectLst/>
            </c:spPr>
            <c:txPr>
              <a:bodyPr/>
              <a:lstStyle/>
              <a:p>
                <a:pPr>
                  <a:defRPr sz="1050" b="1">
                    <a:solidFill>
                      <a:schemeClr val="bg1"/>
                    </a:solidFill>
                    <a:effectLst>
                      <a:outerShdw blurRad="38100" dist="38100" dir="2700000" algn="tl">
                        <a:srgbClr val="000000">
                          <a:alpha val="43137"/>
                        </a:srgbClr>
                      </a:outerShdw>
                    </a:effectLst>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Лист1!$B$1:$F$1</c:f>
              <c:strCache>
                <c:ptCount val="5"/>
                <c:pt idx="0">
                  <c:v>В целом по выборке</c:v>
                </c:pt>
                <c:pt idx="1">
                  <c:v>Образование начальное или ниже, неполное среднее образование</c:v>
                </c:pt>
                <c:pt idx="2">
                  <c:v>Среднее образование (школа или ПТУ)</c:v>
                </c:pt>
                <c:pt idx="3">
                  <c:v>Среднее специальное образование (техникум)</c:v>
                </c:pt>
                <c:pt idx="4">
                  <c:v>Незаконченное высшее (не менее 3-х курсов ВУЗа), высшее</c:v>
                </c:pt>
              </c:strCache>
            </c:strRef>
          </c:cat>
          <c:val>
            <c:numRef>
              <c:f>Лист1!$B$3:$F$3</c:f>
              <c:numCache>
                <c:formatCode>#,##0</c:formatCode>
                <c:ptCount val="5"/>
                <c:pt idx="0">
                  <c:v>24</c:v>
                </c:pt>
                <c:pt idx="1">
                  <c:v>15.608778442295433</c:v>
                </c:pt>
                <c:pt idx="2">
                  <c:v>23.24209242008158</c:v>
                </c:pt>
                <c:pt idx="3">
                  <c:v>26.209344282779643</c:v>
                </c:pt>
                <c:pt idx="4">
                  <c:v>23.762911624160111</c:v>
                </c:pt>
              </c:numCache>
            </c:numRef>
          </c:val>
          <c:extLst xmlns:c16r2="http://schemas.microsoft.com/office/drawing/2015/06/chart">
            <c:ext xmlns:c16="http://schemas.microsoft.com/office/drawing/2014/chart" uri="{C3380CC4-5D6E-409C-BE32-E72D297353CC}">
              <c16:uniqueId val="{00000001-CFF6-4A30-8DDC-98FE77CB9856}"/>
            </c:ext>
          </c:extLst>
        </c:ser>
        <c:ser>
          <c:idx val="2"/>
          <c:order val="2"/>
          <c:tx>
            <c:strRef>
              <c:f>Лист1!$A$4</c:f>
              <c:strCache>
                <c:ptCount val="1"/>
                <c:pt idx="0">
                  <c:v>Не изменилось</c:v>
                </c:pt>
              </c:strCache>
            </c:strRef>
          </c:tx>
          <c:spPr>
            <a:solidFill>
              <a:srgbClr val="528DC4"/>
            </a:solidFill>
            <a:scene3d>
              <a:camera prst="orthographicFront"/>
              <a:lightRig rig="threePt" dir="t"/>
            </a:scene3d>
            <a:sp3d>
              <a:bevelT w="0" h="0"/>
            </a:sp3d>
          </c:spPr>
          <c:invertIfNegative val="0"/>
          <c:dLbls>
            <c:spPr>
              <a:noFill/>
              <a:ln>
                <a:noFill/>
              </a:ln>
              <a:effectLst/>
            </c:spPr>
            <c:txPr>
              <a:bodyPr/>
              <a:lstStyle/>
              <a:p>
                <a:pPr>
                  <a:defRPr sz="1050" b="1">
                    <a:solidFill>
                      <a:schemeClr val="bg1"/>
                    </a:solidFill>
                    <a:effectLst>
                      <a:outerShdw blurRad="38100" dist="38100" dir="2700000" algn="tl">
                        <a:srgbClr val="000000">
                          <a:alpha val="43137"/>
                        </a:srgbClr>
                      </a:outerShdw>
                    </a:effectLst>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Лист1!$B$1:$F$1</c:f>
              <c:strCache>
                <c:ptCount val="5"/>
                <c:pt idx="0">
                  <c:v>В целом по выборке</c:v>
                </c:pt>
                <c:pt idx="1">
                  <c:v>Образование начальное или ниже, неполное среднее образование</c:v>
                </c:pt>
                <c:pt idx="2">
                  <c:v>Среднее образование (школа или ПТУ)</c:v>
                </c:pt>
                <c:pt idx="3">
                  <c:v>Среднее специальное образование (техникум)</c:v>
                </c:pt>
                <c:pt idx="4">
                  <c:v>Незаконченное высшее (не менее 3-х курсов ВУЗа), высшее</c:v>
                </c:pt>
              </c:strCache>
            </c:strRef>
          </c:cat>
          <c:val>
            <c:numRef>
              <c:f>Лист1!$B$4:$F$4</c:f>
              <c:numCache>
                <c:formatCode>#,##0</c:formatCode>
                <c:ptCount val="5"/>
                <c:pt idx="0">
                  <c:v>43</c:v>
                </c:pt>
                <c:pt idx="1">
                  <c:v>51.194543198347809</c:v>
                </c:pt>
                <c:pt idx="2">
                  <c:v>35.353950541189249</c:v>
                </c:pt>
                <c:pt idx="3">
                  <c:v>42.69939116687852</c:v>
                </c:pt>
                <c:pt idx="4">
                  <c:v>46.233288438966561</c:v>
                </c:pt>
              </c:numCache>
            </c:numRef>
          </c:val>
          <c:extLst xmlns:c16r2="http://schemas.microsoft.com/office/drawing/2015/06/chart">
            <c:ext xmlns:c16="http://schemas.microsoft.com/office/drawing/2014/chart" uri="{C3380CC4-5D6E-409C-BE32-E72D297353CC}">
              <c16:uniqueId val="{00000002-CFF6-4A30-8DDC-98FE77CB9856}"/>
            </c:ext>
          </c:extLst>
        </c:ser>
        <c:ser>
          <c:idx val="3"/>
          <c:order val="3"/>
          <c:tx>
            <c:strRef>
              <c:f>Лист1!$A$5</c:f>
              <c:strCache>
                <c:ptCount val="1"/>
                <c:pt idx="0">
                  <c:v>Ухудшилось, но незначительно</c:v>
                </c:pt>
              </c:strCache>
            </c:strRef>
          </c:tx>
          <c:spPr>
            <a:solidFill>
              <a:srgbClr val="805DAA"/>
            </a:solidFill>
            <a:scene3d>
              <a:camera prst="orthographicFront"/>
              <a:lightRig rig="threePt" dir="t"/>
            </a:scene3d>
            <a:sp3d>
              <a:bevelT w="0" h="0"/>
            </a:sp3d>
          </c:spPr>
          <c:invertIfNegative val="0"/>
          <c:dLbls>
            <c:spPr>
              <a:noFill/>
              <a:ln>
                <a:noFill/>
              </a:ln>
              <a:effectLst/>
            </c:spPr>
            <c:txPr>
              <a:bodyPr/>
              <a:lstStyle/>
              <a:p>
                <a:pPr>
                  <a:defRPr sz="1050" b="1">
                    <a:solidFill>
                      <a:schemeClr val="bg1"/>
                    </a:solidFill>
                    <a:effectLst>
                      <a:outerShdw blurRad="38100" dist="38100" dir="2700000" algn="tl">
                        <a:srgbClr val="000000">
                          <a:alpha val="43137"/>
                        </a:srgbClr>
                      </a:outerShdw>
                    </a:effectLst>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Лист1!$B$1:$F$1</c:f>
              <c:strCache>
                <c:ptCount val="5"/>
                <c:pt idx="0">
                  <c:v>В целом по выборке</c:v>
                </c:pt>
                <c:pt idx="1">
                  <c:v>Образование начальное или ниже, неполное среднее образование</c:v>
                </c:pt>
                <c:pt idx="2">
                  <c:v>Среднее образование (школа или ПТУ)</c:v>
                </c:pt>
                <c:pt idx="3">
                  <c:v>Среднее специальное образование (техникум)</c:v>
                </c:pt>
                <c:pt idx="4">
                  <c:v>Незаконченное высшее (не менее 3-х курсов ВУЗа), высшее</c:v>
                </c:pt>
              </c:strCache>
            </c:strRef>
          </c:cat>
          <c:val>
            <c:numRef>
              <c:f>Лист1!$B$5:$F$5</c:f>
              <c:numCache>
                <c:formatCode>#,##0</c:formatCode>
                <c:ptCount val="5"/>
                <c:pt idx="0">
                  <c:v>10</c:v>
                </c:pt>
                <c:pt idx="1">
                  <c:v>4.2197220247631613</c:v>
                </c:pt>
                <c:pt idx="2">
                  <c:v>13.910155082140395</c:v>
                </c:pt>
                <c:pt idx="3">
                  <c:v>9.7199983450754939</c:v>
                </c:pt>
                <c:pt idx="4">
                  <c:v>7.7373835355442928</c:v>
                </c:pt>
              </c:numCache>
            </c:numRef>
          </c:val>
          <c:extLst xmlns:c16r2="http://schemas.microsoft.com/office/drawing/2015/06/chart">
            <c:ext xmlns:c16="http://schemas.microsoft.com/office/drawing/2014/chart" uri="{C3380CC4-5D6E-409C-BE32-E72D297353CC}">
              <c16:uniqueId val="{00000003-CFF6-4A30-8DDC-98FE77CB9856}"/>
            </c:ext>
          </c:extLst>
        </c:ser>
        <c:ser>
          <c:idx val="4"/>
          <c:order val="4"/>
          <c:tx>
            <c:strRef>
              <c:f>Лист1!$A$6</c:f>
              <c:strCache>
                <c:ptCount val="1"/>
                <c:pt idx="0">
                  <c:v>Значительно ухудшилось</c:v>
                </c:pt>
              </c:strCache>
            </c:strRef>
          </c:tx>
          <c:spPr>
            <a:solidFill>
              <a:srgbClr val="C00000"/>
            </a:solidFill>
            <a:scene3d>
              <a:camera prst="orthographicFront"/>
              <a:lightRig rig="threePt" dir="t"/>
            </a:scene3d>
            <a:sp3d>
              <a:bevelT w="0" h="0"/>
            </a:sp3d>
          </c:spPr>
          <c:invertIfNegative val="0"/>
          <c:dLbls>
            <c:spPr>
              <a:noFill/>
              <a:ln>
                <a:noFill/>
              </a:ln>
              <a:effectLst/>
            </c:spPr>
            <c:txPr>
              <a:bodyPr/>
              <a:lstStyle/>
              <a:p>
                <a:pPr>
                  <a:defRPr sz="1050" b="1">
                    <a:solidFill>
                      <a:schemeClr val="bg1"/>
                    </a:solidFill>
                    <a:effectLst>
                      <a:outerShdw blurRad="38100" dist="38100" dir="2700000" algn="tl">
                        <a:srgbClr val="000000">
                          <a:alpha val="43137"/>
                        </a:srgbClr>
                      </a:outerShdw>
                    </a:effectLst>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Лист1!$B$1:$F$1</c:f>
              <c:strCache>
                <c:ptCount val="5"/>
                <c:pt idx="0">
                  <c:v>В целом по выборке</c:v>
                </c:pt>
                <c:pt idx="1">
                  <c:v>Образование начальное или ниже, неполное среднее образование</c:v>
                </c:pt>
                <c:pt idx="2">
                  <c:v>Среднее образование (школа или ПТУ)</c:v>
                </c:pt>
                <c:pt idx="3">
                  <c:v>Среднее специальное образование (техникум)</c:v>
                </c:pt>
                <c:pt idx="4">
                  <c:v>Незаконченное высшее (не менее 3-х курсов ВУЗа), высшее</c:v>
                </c:pt>
              </c:strCache>
            </c:strRef>
          </c:cat>
          <c:val>
            <c:numRef>
              <c:f>Лист1!$B$6:$F$6</c:f>
              <c:numCache>
                <c:formatCode>#,##0</c:formatCode>
                <c:ptCount val="5"/>
                <c:pt idx="0">
                  <c:v>10</c:v>
                </c:pt>
                <c:pt idx="1">
                  <c:v>7.723873817191004</c:v>
                </c:pt>
                <c:pt idx="2">
                  <c:v>8.6788957270559504</c:v>
                </c:pt>
                <c:pt idx="3">
                  <c:v>10.468044662501811</c:v>
                </c:pt>
                <c:pt idx="4">
                  <c:v>9.6162752958617119</c:v>
                </c:pt>
              </c:numCache>
            </c:numRef>
          </c:val>
          <c:extLst xmlns:c16r2="http://schemas.microsoft.com/office/drawing/2015/06/chart">
            <c:ext xmlns:c16="http://schemas.microsoft.com/office/drawing/2014/chart" uri="{C3380CC4-5D6E-409C-BE32-E72D297353CC}">
              <c16:uniqueId val="{00000004-CFF6-4A30-8DDC-98FE77CB9856}"/>
            </c:ext>
          </c:extLst>
        </c:ser>
        <c:ser>
          <c:idx val="5"/>
          <c:order val="5"/>
          <c:tx>
            <c:strRef>
              <c:f>Лист1!$A$7</c:f>
              <c:strCache>
                <c:ptCount val="1"/>
                <c:pt idx="0">
                  <c:v>Затрудняюсь ответить</c:v>
                </c:pt>
              </c:strCache>
            </c:strRef>
          </c:tx>
          <c:spPr>
            <a:solidFill>
              <a:srgbClr val="FFFFFF">
                <a:lumMod val="50000"/>
              </a:srgbClr>
            </a:solidFill>
            <a:scene3d>
              <a:camera prst="orthographicFront"/>
              <a:lightRig rig="threePt" dir="t"/>
            </a:scene3d>
            <a:sp3d>
              <a:bevelT w="0" h="0"/>
            </a:sp3d>
          </c:spPr>
          <c:invertIfNegative val="0"/>
          <c:dLbls>
            <c:spPr>
              <a:noFill/>
              <a:ln>
                <a:noFill/>
              </a:ln>
              <a:effectLst/>
            </c:spPr>
            <c:txPr>
              <a:bodyPr/>
              <a:lstStyle/>
              <a:p>
                <a:pPr>
                  <a:defRPr sz="1050" b="1">
                    <a:solidFill>
                      <a:schemeClr val="bg1"/>
                    </a:solidFill>
                    <a:effectLst>
                      <a:outerShdw blurRad="38100" dist="38100" dir="2700000" algn="tl">
                        <a:srgbClr val="000000">
                          <a:alpha val="43137"/>
                        </a:srgbClr>
                      </a:outerShdw>
                    </a:effectLst>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Лист1!$B$1:$F$1</c:f>
              <c:strCache>
                <c:ptCount val="5"/>
                <c:pt idx="0">
                  <c:v>В целом по выборке</c:v>
                </c:pt>
                <c:pt idx="1">
                  <c:v>Образование начальное или ниже, неполное среднее образование</c:v>
                </c:pt>
                <c:pt idx="2">
                  <c:v>Среднее образование (школа или ПТУ)</c:v>
                </c:pt>
                <c:pt idx="3">
                  <c:v>Среднее специальное образование (техникум)</c:v>
                </c:pt>
                <c:pt idx="4">
                  <c:v>Незаконченное высшее (не менее 3-х курсов ВУЗа), высшее</c:v>
                </c:pt>
              </c:strCache>
            </c:strRef>
          </c:cat>
          <c:val>
            <c:numRef>
              <c:f>Лист1!$B$7:$F$7</c:f>
              <c:numCache>
                <c:formatCode>#,##0</c:formatCode>
                <c:ptCount val="5"/>
                <c:pt idx="0">
                  <c:v>5</c:v>
                </c:pt>
                <c:pt idx="1">
                  <c:v>3.8701040960340478</c:v>
                </c:pt>
                <c:pt idx="2">
                  <c:v>9.8912405198609648</c:v>
                </c:pt>
                <c:pt idx="3">
                  <c:v>3.9586699949680564</c:v>
                </c:pt>
                <c:pt idx="4">
                  <c:v>4.3057085837526055</c:v>
                </c:pt>
              </c:numCache>
            </c:numRef>
          </c:val>
          <c:extLst xmlns:c16r2="http://schemas.microsoft.com/office/drawing/2015/06/chart">
            <c:ext xmlns:c16="http://schemas.microsoft.com/office/drawing/2014/chart" uri="{C3380CC4-5D6E-409C-BE32-E72D297353CC}">
              <c16:uniqueId val="{00000005-CFF6-4A30-8DDC-98FE77CB9856}"/>
            </c:ext>
          </c:extLst>
        </c:ser>
        <c:dLbls>
          <c:showLegendKey val="0"/>
          <c:showVal val="1"/>
          <c:showCatName val="0"/>
          <c:showSerName val="0"/>
          <c:showPercent val="0"/>
          <c:showBubbleSize val="0"/>
        </c:dLbls>
        <c:gapWidth val="150"/>
        <c:overlap val="100"/>
        <c:axId val="117754880"/>
        <c:axId val="117310208"/>
      </c:barChart>
      <c:catAx>
        <c:axId val="117754880"/>
        <c:scaling>
          <c:orientation val="minMax"/>
        </c:scaling>
        <c:delete val="0"/>
        <c:axPos val="b"/>
        <c:numFmt formatCode="General" sourceLinked="0"/>
        <c:majorTickMark val="out"/>
        <c:minorTickMark val="none"/>
        <c:tickLblPos val="nextTo"/>
        <c:txPr>
          <a:bodyPr/>
          <a:lstStyle/>
          <a:p>
            <a:pPr>
              <a:defRPr sz="800">
                <a:latin typeface="Franklin Gothic Book" pitchFamily="34" charset="0"/>
              </a:defRPr>
            </a:pPr>
            <a:endParaRPr lang="ru-RU"/>
          </a:p>
        </c:txPr>
        <c:crossAx val="117310208"/>
        <c:crosses val="autoZero"/>
        <c:auto val="1"/>
        <c:lblAlgn val="ctr"/>
        <c:lblOffset val="100"/>
        <c:noMultiLvlLbl val="0"/>
      </c:catAx>
      <c:valAx>
        <c:axId val="117310208"/>
        <c:scaling>
          <c:orientation val="minMax"/>
        </c:scaling>
        <c:delete val="1"/>
        <c:axPos val="l"/>
        <c:numFmt formatCode="0%" sourceLinked="1"/>
        <c:majorTickMark val="out"/>
        <c:minorTickMark val="none"/>
        <c:tickLblPos val="none"/>
        <c:crossAx val="117754880"/>
        <c:crosses val="autoZero"/>
        <c:crossBetween val="between"/>
      </c:valAx>
    </c:plotArea>
    <c:legend>
      <c:legendPos val="r"/>
      <c:layout/>
      <c:overlay val="0"/>
      <c:txPr>
        <a:bodyPr/>
        <a:lstStyle/>
        <a:p>
          <a:pPr>
            <a:defRPr sz="1000">
              <a:latin typeface="Arial" panose="020B0604020202020204" pitchFamily="34" charset="0"/>
              <a:cs typeface="Arial" panose="020B0604020202020204" pitchFamily="34" charset="0"/>
            </a:defRPr>
          </a:pPr>
          <a:endParaRPr lang="ru-RU"/>
        </a:p>
      </c:txPr>
    </c:legend>
    <c:plotVisOnly val="1"/>
    <c:dispBlanksAs val="gap"/>
    <c:showDLblsOverMax val="0"/>
  </c:chart>
  <c:spPr>
    <a:ln>
      <a:noFill/>
    </a:ln>
  </c:sp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2973860045903941E-2"/>
          <c:y val="5.0925925925925923E-2"/>
          <c:w val="0.7412690806023835"/>
          <c:h val="0.79724357303165028"/>
        </c:manualLayout>
      </c:layout>
      <c:barChart>
        <c:barDir val="col"/>
        <c:grouping val="percentStacked"/>
        <c:varyColors val="0"/>
        <c:ser>
          <c:idx val="0"/>
          <c:order val="0"/>
          <c:tx>
            <c:strRef>
              <c:f>Лист1!$A$2</c:f>
              <c:strCache>
                <c:ptCount val="1"/>
                <c:pt idx="0">
                  <c:v>Значительно улучшилось</c:v>
                </c:pt>
              </c:strCache>
            </c:strRef>
          </c:tx>
          <c:spPr>
            <a:solidFill>
              <a:srgbClr val="3AA46F"/>
            </a:solidFill>
            <a:scene3d>
              <a:camera prst="orthographicFront"/>
              <a:lightRig rig="threePt" dir="t"/>
            </a:scene3d>
            <a:sp3d>
              <a:bevelT w="0" h="0"/>
            </a:sp3d>
          </c:spPr>
          <c:invertIfNegative val="0"/>
          <c:dLbls>
            <c:dLbl>
              <c:idx val="7"/>
              <c:spPr>
                <a:noFill/>
                <a:ln>
                  <a:noFill/>
                </a:ln>
                <a:effectLst/>
              </c:spPr>
              <c:txPr>
                <a:bodyPr wrap="square" lIns="38100" tIns="19050" rIns="38100" bIns="19050" anchor="ctr" anchorCtr="0">
                  <a:spAutoFit/>
                </a:bodyPr>
                <a:lstStyle/>
                <a:p>
                  <a:pPr algn="ctr">
                    <a:defRPr lang="ru-RU" sz="1050" b="1" i="0" u="none" strike="noStrike" kern="1200" baseline="0">
                      <a:solidFill>
                        <a:schemeClr val="bg1"/>
                      </a:solidFill>
                      <a:effectLst/>
                      <a:latin typeface="+mn-lt"/>
                      <a:ea typeface="+mn-ea"/>
                      <a:cs typeface="+mn-cs"/>
                    </a:defRPr>
                  </a:pPr>
                  <a:endParaRPr lang="ru-RU"/>
                </a:p>
              </c:txPr>
              <c:dLblPos val="ctr"/>
              <c:showLegendKey val="0"/>
              <c:showVal val="1"/>
              <c:showCatName val="0"/>
              <c:showSerName val="0"/>
              <c:showPercent val="0"/>
              <c:showBubbleSize val="0"/>
            </c:dLbl>
            <c:spPr>
              <a:noFill/>
              <a:ln>
                <a:noFill/>
              </a:ln>
              <a:effectLst/>
            </c:spPr>
            <c:txPr>
              <a:bodyPr wrap="square" lIns="38100" tIns="19050" rIns="38100" bIns="19050" anchor="ctr" anchorCtr="0">
                <a:spAutoFit/>
              </a:bodyPr>
              <a:lstStyle/>
              <a:p>
                <a:pPr algn="ctr">
                  <a:defRPr lang="ru-RU" sz="105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Лист1!$B$1:$H$1</c:f>
              <c:strCache>
                <c:ptCount val="7"/>
                <c:pt idx="0">
                  <c:v>В целом по выборке</c:v>
                </c:pt>
                <c:pt idx="1">
                  <c:v>Москва и Санкт-Петербург</c:v>
                </c:pt>
                <c:pt idx="2">
                  <c:v>города-миллионники</c:v>
                </c:pt>
                <c:pt idx="3">
                  <c:v>более 500 тыс.</c:v>
                </c:pt>
                <c:pt idx="4">
                  <c:v>100 - 500 тыс.</c:v>
                </c:pt>
                <c:pt idx="5">
                  <c:v>менее 100 тыс.</c:v>
                </c:pt>
                <c:pt idx="6">
                  <c:v>сёла</c:v>
                </c:pt>
              </c:strCache>
            </c:strRef>
          </c:cat>
          <c:val>
            <c:numRef>
              <c:f>Лист1!$B$2:$H$2</c:f>
              <c:numCache>
                <c:formatCode>#,##0</c:formatCode>
                <c:ptCount val="7"/>
                <c:pt idx="0">
                  <c:v>8.2545833466210148</c:v>
                </c:pt>
                <c:pt idx="1">
                  <c:v>7.862485168909715</c:v>
                </c:pt>
                <c:pt idx="2">
                  <c:v>13.090378484081018</c:v>
                </c:pt>
                <c:pt idx="3">
                  <c:v>11.023047278886223</c:v>
                </c:pt>
                <c:pt idx="4">
                  <c:v>7.5309691530613296</c:v>
                </c:pt>
                <c:pt idx="5">
                  <c:v>5.2779609935457303</c:v>
                </c:pt>
                <c:pt idx="6">
                  <c:v>8.7882549189603782</c:v>
                </c:pt>
              </c:numCache>
            </c:numRef>
          </c:val>
          <c:extLst xmlns:c16r2="http://schemas.microsoft.com/office/drawing/2015/06/chart">
            <c:ext xmlns:c16="http://schemas.microsoft.com/office/drawing/2014/chart" uri="{C3380CC4-5D6E-409C-BE32-E72D297353CC}">
              <c16:uniqueId val="{00000001-1D52-4267-93F9-F07AD5AE74A4}"/>
            </c:ext>
          </c:extLst>
        </c:ser>
        <c:ser>
          <c:idx val="1"/>
          <c:order val="1"/>
          <c:tx>
            <c:strRef>
              <c:f>Лист1!$A$3</c:f>
              <c:strCache>
                <c:ptCount val="1"/>
                <c:pt idx="0">
                  <c:v>Улучшилось, но не значительно</c:v>
                </c:pt>
              </c:strCache>
            </c:strRef>
          </c:tx>
          <c:spPr>
            <a:solidFill>
              <a:srgbClr val="007A86"/>
            </a:solidFill>
            <a:scene3d>
              <a:camera prst="orthographicFront"/>
              <a:lightRig rig="threePt" dir="t"/>
            </a:scene3d>
            <a:sp3d>
              <a:bevelT w="0" h="0"/>
            </a:sp3d>
          </c:spPr>
          <c:invertIfNegative val="0"/>
          <c:dLbls>
            <c:spPr>
              <a:noFill/>
              <a:ln>
                <a:noFill/>
              </a:ln>
              <a:effectLst/>
            </c:spPr>
            <c:txPr>
              <a:bodyPr wrap="square" lIns="38100" tIns="19050" rIns="38100" bIns="19050" anchor="ctr">
                <a:spAutoFit/>
              </a:bodyPr>
              <a:lstStyle/>
              <a:p>
                <a:pPr>
                  <a:defRPr sz="1050" b="1">
                    <a:solidFill>
                      <a:schemeClr val="bg1"/>
                    </a:solidFill>
                    <a:effectLst>
                      <a:outerShdw blurRad="38100" dist="38100" dir="2700000" algn="tl">
                        <a:srgbClr val="000000">
                          <a:alpha val="43137"/>
                        </a:srgbClr>
                      </a:outerShdw>
                    </a:effectLst>
                  </a:defRPr>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Лист1!$B$1:$H$1</c:f>
              <c:strCache>
                <c:ptCount val="7"/>
                <c:pt idx="0">
                  <c:v>В целом по выборке</c:v>
                </c:pt>
                <c:pt idx="1">
                  <c:v>Москва и Санкт-Петербург</c:v>
                </c:pt>
                <c:pt idx="2">
                  <c:v>города-миллионники</c:v>
                </c:pt>
                <c:pt idx="3">
                  <c:v>более 500 тыс.</c:v>
                </c:pt>
                <c:pt idx="4">
                  <c:v>100 - 500 тыс.</c:v>
                </c:pt>
                <c:pt idx="5">
                  <c:v>менее 100 тыс.</c:v>
                </c:pt>
                <c:pt idx="6">
                  <c:v>сёла</c:v>
                </c:pt>
              </c:strCache>
            </c:strRef>
          </c:cat>
          <c:val>
            <c:numRef>
              <c:f>Лист1!$B$3:$H$3</c:f>
              <c:numCache>
                <c:formatCode>#,##0</c:formatCode>
                <c:ptCount val="7"/>
                <c:pt idx="0">
                  <c:v>24.366998911120785</c:v>
                </c:pt>
                <c:pt idx="1">
                  <c:v>30.110796562818983</c:v>
                </c:pt>
                <c:pt idx="2">
                  <c:v>22.017636637783323</c:v>
                </c:pt>
                <c:pt idx="3">
                  <c:v>21.536011064833946</c:v>
                </c:pt>
                <c:pt idx="4">
                  <c:v>27.198387141610038</c:v>
                </c:pt>
                <c:pt idx="5">
                  <c:v>20.124688556259063</c:v>
                </c:pt>
                <c:pt idx="6">
                  <c:v>25.356778066767003</c:v>
                </c:pt>
              </c:numCache>
            </c:numRef>
          </c:val>
          <c:extLst xmlns:c16r2="http://schemas.microsoft.com/office/drawing/2015/06/chart">
            <c:ext xmlns:c16="http://schemas.microsoft.com/office/drawing/2014/chart" uri="{C3380CC4-5D6E-409C-BE32-E72D297353CC}">
              <c16:uniqueId val="{00000002-1D52-4267-93F9-F07AD5AE74A4}"/>
            </c:ext>
          </c:extLst>
        </c:ser>
        <c:ser>
          <c:idx val="2"/>
          <c:order val="2"/>
          <c:tx>
            <c:strRef>
              <c:f>Лист1!$A$4</c:f>
              <c:strCache>
                <c:ptCount val="1"/>
                <c:pt idx="0">
                  <c:v>Не изменилось</c:v>
                </c:pt>
              </c:strCache>
            </c:strRef>
          </c:tx>
          <c:spPr>
            <a:solidFill>
              <a:srgbClr val="528DC4"/>
            </a:solidFill>
            <a:scene3d>
              <a:camera prst="orthographicFront"/>
              <a:lightRig rig="threePt" dir="t"/>
            </a:scene3d>
            <a:sp3d>
              <a:bevelT w="0" h="0"/>
            </a:sp3d>
          </c:spPr>
          <c:invertIfNegative val="0"/>
          <c:dLbls>
            <c:spPr>
              <a:noFill/>
              <a:ln>
                <a:noFill/>
              </a:ln>
              <a:effectLst/>
            </c:spPr>
            <c:txPr>
              <a:bodyPr wrap="square" lIns="38100" tIns="19050" rIns="38100" bIns="19050" anchor="ctr">
                <a:spAutoFit/>
              </a:bodyPr>
              <a:lstStyle/>
              <a:p>
                <a:pPr>
                  <a:defRPr sz="1050" b="1">
                    <a:solidFill>
                      <a:schemeClr val="bg1"/>
                    </a:solidFill>
                    <a:effectLst>
                      <a:outerShdw blurRad="38100" dist="38100" dir="2700000" algn="tl">
                        <a:srgbClr val="000000">
                          <a:alpha val="43137"/>
                        </a:srgbClr>
                      </a:outerShdw>
                    </a:effectLst>
                  </a:defRPr>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Лист1!$B$1:$H$1</c:f>
              <c:strCache>
                <c:ptCount val="7"/>
                <c:pt idx="0">
                  <c:v>В целом по выборке</c:v>
                </c:pt>
                <c:pt idx="1">
                  <c:v>Москва и Санкт-Петербург</c:v>
                </c:pt>
                <c:pt idx="2">
                  <c:v>города-миллионники</c:v>
                </c:pt>
                <c:pt idx="3">
                  <c:v>более 500 тыс.</c:v>
                </c:pt>
                <c:pt idx="4">
                  <c:v>100 - 500 тыс.</c:v>
                </c:pt>
                <c:pt idx="5">
                  <c:v>менее 100 тыс.</c:v>
                </c:pt>
                <c:pt idx="6">
                  <c:v>сёла</c:v>
                </c:pt>
              </c:strCache>
            </c:strRef>
          </c:cat>
          <c:val>
            <c:numRef>
              <c:f>Лист1!$B$4:$H$4</c:f>
              <c:numCache>
                <c:formatCode>#,##0</c:formatCode>
                <c:ptCount val="7"/>
                <c:pt idx="0">
                  <c:v>42.516176959061603</c:v>
                </c:pt>
                <c:pt idx="1">
                  <c:v>44.340247374013124</c:v>
                </c:pt>
                <c:pt idx="2">
                  <c:v>48.407120222785124</c:v>
                </c:pt>
                <c:pt idx="3">
                  <c:v>43.780444862654228</c:v>
                </c:pt>
                <c:pt idx="4">
                  <c:v>39.932925433190356</c:v>
                </c:pt>
                <c:pt idx="5">
                  <c:v>42.694112675074621</c:v>
                </c:pt>
                <c:pt idx="6">
                  <c:v>40.654844821403643</c:v>
                </c:pt>
              </c:numCache>
            </c:numRef>
          </c:val>
          <c:extLst xmlns:c16r2="http://schemas.microsoft.com/office/drawing/2015/06/chart">
            <c:ext xmlns:c16="http://schemas.microsoft.com/office/drawing/2014/chart" uri="{C3380CC4-5D6E-409C-BE32-E72D297353CC}">
              <c16:uniqueId val="{00000003-1D52-4267-93F9-F07AD5AE74A4}"/>
            </c:ext>
          </c:extLst>
        </c:ser>
        <c:ser>
          <c:idx val="3"/>
          <c:order val="3"/>
          <c:tx>
            <c:strRef>
              <c:f>Лист1!$A$5</c:f>
              <c:strCache>
                <c:ptCount val="1"/>
                <c:pt idx="0">
                  <c:v>Ухудшилось, но незначительно</c:v>
                </c:pt>
              </c:strCache>
            </c:strRef>
          </c:tx>
          <c:spPr>
            <a:solidFill>
              <a:srgbClr val="805DAA"/>
            </a:solidFill>
            <a:scene3d>
              <a:camera prst="orthographicFront"/>
              <a:lightRig rig="threePt" dir="t"/>
            </a:scene3d>
            <a:sp3d>
              <a:bevelT w="0" h="0"/>
            </a:sp3d>
          </c:spPr>
          <c:invertIfNegative val="0"/>
          <c:dLbls>
            <c:spPr>
              <a:noFill/>
              <a:ln>
                <a:noFill/>
              </a:ln>
              <a:effectLst/>
            </c:spPr>
            <c:txPr>
              <a:bodyPr wrap="square" lIns="38100" tIns="19050" rIns="38100" bIns="19050" anchor="ctr" anchorCtr="0">
                <a:spAutoFit/>
              </a:bodyPr>
              <a:lstStyle/>
              <a:p>
                <a:pPr algn="ctr">
                  <a:defRPr lang="ru-RU" sz="105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Лист1!$B$1:$H$1</c:f>
              <c:strCache>
                <c:ptCount val="7"/>
                <c:pt idx="0">
                  <c:v>В целом по выборке</c:v>
                </c:pt>
                <c:pt idx="1">
                  <c:v>Москва и Санкт-Петербург</c:v>
                </c:pt>
                <c:pt idx="2">
                  <c:v>города-миллионники</c:v>
                </c:pt>
                <c:pt idx="3">
                  <c:v>более 500 тыс.</c:v>
                </c:pt>
                <c:pt idx="4">
                  <c:v>100 - 500 тыс.</c:v>
                </c:pt>
                <c:pt idx="5">
                  <c:v>менее 100 тыс.</c:v>
                </c:pt>
                <c:pt idx="6">
                  <c:v>сёла</c:v>
                </c:pt>
              </c:strCache>
            </c:strRef>
          </c:cat>
          <c:val>
            <c:numRef>
              <c:f>Лист1!$B$5:$H$5</c:f>
              <c:numCache>
                <c:formatCode>#,##0</c:formatCode>
                <c:ptCount val="7"/>
                <c:pt idx="0">
                  <c:v>9.8052581276093385</c:v>
                </c:pt>
                <c:pt idx="1">
                  <c:v>11.324953632261881</c:v>
                </c:pt>
                <c:pt idx="2">
                  <c:v>6.2760414901324086</c:v>
                </c:pt>
                <c:pt idx="3">
                  <c:v>10.906339432827375</c:v>
                </c:pt>
                <c:pt idx="4">
                  <c:v>9.2161122094967354</c:v>
                </c:pt>
                <c:pt idx="5">
                  <c:v>10.488418697422675</c:v>
                </c:pt>
                <c:pt idx="6">
                  <c:v>9.9830898657842297</c:v>
                </c:pt>
              </c:numCache>
            </c:numRef>
          </c:val>
          <c:extLst xmlns:c16r2="http://schemas.microsoft.com/office/drawing/2015/06/chart">
            <c:ext xmlns:c16="http://schemas.microsoft.com/office/drawing/2014/chart" uri="{C3380CC4-5D6E-409C-BE32-E72D297353CC}">
              <c16:uniqueId val="{00000004-1D52-4267-93F9-F07AD5AE74A4}"/>
            </c:ext>
          </c:extLst>
        </c:ser>
        <c:ser>
          <c:idx val="4"/>
          <c:order val="4"/>
          <c:tx>
            <c:strRef>
              <c:f>Лист1!$A$6</c:f>
              <c:strCache>
                <c:ptCount val="1"/>
                <c:pt idx="0">
                  <c:v>Значительно ухудшилось</c:v>
                </c:pt>
              </c:strCache>
            </c:strRef>
          </c:tx>
          <c:spPr>
            <a:solidFill>
              <a:srgbClr val="C00000"/>
            </a:solidFill>
            <a:scene3d>
              <a:camera prst="orthographicFront"/>
              <a:lightRig rig="threePt" dir="t"/>
            </a:scene3d>
            <a:sp3d>
              <a:bevelT w="0" h="0"/>
            </a:sp3d>
          </c:spPr>
          <c:invertIfNegative val="0"/>
          <c:dLbls>
            <c:spPr>
              <a:noFill/>
              <a:ln>
                <a:noFill/>
              </a:ln>
              <a:effectLst/>
            </c:spPr>
            <c:txPr>
              <a:bodyPr wrap="square" lIns="38100" tIns="19050" rIns="38100" bIns="19050" anchor="ctr" anchorCtr="0">
                <a:spAutoFit/>
              </a:bodyPr>
              <a:lstStyle/>
              <a:p>
                <a:pPr algn="ctr">
                  <a:defRPr lang="ru-RU" sz="105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Лист1!$B$1:$H$1</c:f>
              <c:strCache>
                <c:ptCount val="7"/>
                <c:pt idx="0">
                  <c:v>В целом по выборке</c:v>
                </c:pt>
                <c:pt idx="1">
                  <c:v>Москва и Санкт-Петербург</c:v>
                </c:pt>
                <c:pt idx="2">
                  <c:v>города-миллионники</c:v>
                </c:pt>
                <c:pt idx="3">
                  <c:v>более 500 тыс.</c:v>
                </c:pt>
                <c:pt idx="4">
                  <c:v>100 - 500 тыс.</c:v>
                </c:pt>
                <c:pt idx="5">
                  <c:v>менее 100 тыс.</c:v>
                </c:pt>
                <c:pt idx="6">
                  <c:v>сёла</c:v>
                </c:pt>
              </c:strCache>
            </c:strRef>
          </c:cat>
          <c:val>
            <c:numRef>
              <c:f>Лист1!$B$6:$H$6</c:f>
              <c:numCache>
                <c:formatCode>#,##0</c:formatCode>
                <c:ptCount val="7"/>
                <c:pt idx="0">
                  <c:v>9.7034862291686395</c:v>
                </c:pt>
                <c:pt idx="1">
                  <c:v>4.6683828414448207</c:v>
                </c:pt>
                <c:pt idx="2">
                  <c:v>5.4265096096186962</c:v>
                </c:pt>
                <c:pt idx="3">
                  <c:v>4.4890221572319806</c:v>
                </c:pt>
                <c:pt idx="4">
                  <c:v>11.0828762720862</c:v>
                </c:pt>
                <c:pt idx="5">
                  <c:v>15.649377636089058</c:v>
                </c:pt>
                <c:pt idx="6">
                  <c:v>9.0767212466761098</c:v>
                </c:pt>
              </c:numCache>
            </c:numRef>
          </c:val>
          <c:extLst xmlns:c16r2="http://schemas.microsoft.com/office/drawing/2015/06/chart">
            <c:ext xmlns:c16="http://schemas.microsoft.com/office/drawing/2014/chart" uri="{C3380CC4-5D6E-409C-BE32-E72D297353CC}">
              <c16:uniqueId val="{00000005-1D52-4267-93F9-F07AD5AE74A4}"/>
            </c:ext>
          </c:extLst>
        </c:ser>
        <c:ser>
          <c:idx val="5"/>
          <c:order val="5"/>
          <c:tx>
            <c:strRef>
              <c:f>Лист1!$A$7</c:f>
              <c:strCache>
                <c:ptCount val="1"/>
                <c:pt idx="0">
                  <c:v>Затрудняюсь ответить</c:v>
                </c:pt>
              </c:strCache>
            </c:strRef>
          </c:tx>
          <c:spPr>
            <a:solidFill>
              <a:srgbClr val="FFFFFF">
                <a:lumMod val="50000"/>
              </a:srgbClr>
            </a:solidFill>
            <a:scene3d>
              <a:camera prst="orthographicFront"/>
              <a:lightRig rig="threePt" dir="t"/>
            </a:scene3d>
            <a:sp3d>
              <a:bevelT w="0" h="0"/>
            </a:sp3d>
          </c:spPr>
          <c:invertIfNegative val="0"/>
          <c:dLbls>
            <c:dLbl>
              <c:idx val="0"/>
              <c:layout>
                <c:manualLayout>
                  <c:x val="0"/>
                  <c:y val="8.8765936805642494E-3"/>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1D52-4267-93F9-F07AD5AE74A4}"/>
                </c:ext>
                <c:ext xmlns:c15="http://schemas.microsoft.com/office/drawing/2012/chart" uri="{CE6537A1-D6FC-4f65-9D91-7224C49458BB}">
                  <c15:layout/>
                </c:ext>
              </c:extLst>
            </c:dLbl>
            <c:dLbl>
              <c:idx val="3"/>
              <c:spPr>
                <a:noFill/>
                <a:ln>
                  <a:noFill/>
                </a:ln>
                <a:effectLst/>
              </c:spPr>
              <c:txPr>
                <a:bodyPr wrap="square" lIns="38100" tIns="19050" rIns="38100" bIns="19050" anchor="ctr" anchorCtr="0">
                  <a:spAutoFit/>
                </a:bodyPr>
                <a:lstStyle/>
                <a:p>
                  <a:pPr algn="ctr">
                    <a:defRPr lang="ru-RU" sz="1050" b="1" i="0" u="none" strike="noStrike" kern="1200" baseline="0">
                      <a:solidFill>
                        <a:schemeClr val="bg1"/>
                      </a:solidFill>
                      <a:effectLst/>
                      <a:latin typeface="+mn-lt"/>
                      <a:ea typeface="+mn-ea"/>
                      <a:cs typeface="+mn-cs"/>
                    </a:defRPr>
                  </a:pPr>
                  <a:endParaRPr lang="ru-RU"/>
                </a:p>
              </c:txPr>
              <c:dLblPos val="ctr"/>
              <c:showLegendKey val="0"/>
              <c:showVal val="1"/>
              <c:showCatName val="0"/>
              <c:showSerName val="0"/>
              <c:showPercent val="0"/>
              <c:showBubbleSize val="0"/>
            </c:dLbl>
            <c:dLbl>
              <c:idx val="5"/>
              <c:spPr>
                <a:noFill/>
                <a:ln>
                  <a:noFill/>
                </a:ln>
                <a:effectLst/>
              </c:spPr>
              <c:txPr>
                <a:bodyPr wrap="square" lIns="38100" tIns="19050" rIns="38100" bIns="19050" anchor="ctr" anchorCtr="0">
                  <a:spAutoFit/>
                </a:bodyPr>
                <a:lstStyle/>
                <a:p>
                  <a:pPr algn="ctr">
                    <a:defRPr lang="ru-RU" sz="1050" b="1" i="0" u="none" strike="noStrike" kern="1200" baseline="0">
                      <a:solidFill>
                        <a:schemeClr val="bg1"/>
                      </a:solidFill>
                      <a:effectLst/>
                      <a:latin typeface="+mn-lt"/>
                      <a:ea typeface="+mn-ea"/>
                      <a:cs typeface="+mn-cs"/>
                    </a:defRPr>
                  </a:pPr>
                  <a:endParaRPr lang="ru-RU"/>
                </a:p>
              </c:txPr>
              <c:dLblPos val="ctr"/>
              <c:showLegendKey val="0"/>
              <c:showVal val="1"/>
              <c:showCatName val="0"/>
              <c:showSerName val="0"/>
              <c:showPercent val="0"/>
              <c:showBubbleSize val="0"/>
            </c:dLbl>
            <c:spPr>
              <a:noFill/>
              <a:ln>
                <a:noFill/>
              </a:ln>
              <a:effectLst/>
            </c:spPr>
            <c:txPr>
              <a:bodyPr wrap="square" lIns="38100" tIns="19050" rIns="38100" bIns="19050" anchor="ctr" anchorCtr="0">
                <a:spAutoFit/>
              </a:bodyPr>
              <a:lstStyle/>
              <a:p>
                <a:pPr algn="ctr">
                  <a:defRPr lang="ru-RU" sz="105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Лист1!$B$1:$H$1</c:f>
              <c:strCache>
                <c:ptCount val="7"/>
                <c:pt idx="0">
                  <c:v>В целом по выборке</c:v>
                </c:pt>
                <c:pt idx="1">
                  <c:v>Москва и Санкт-Петербург</c:v>
                </c:pt>
                <c:pt idx="2">
                  <c:v>города-миллионники</c:v>
                </c:pt>
                <c:pt idx="3">
                  <c:v>более 500 тыс.</c:v>
                </c:pt>
                <c:pt idx="4">
                  <c:v>100 - 500 тыс.</c:v>
                </c:pt>
                <c:pt idx="5">
                  <c:v>менее 100 тыс.</c:v>
                </c:pt>
                <c:pt idx="6">
                  <c:v>сёла</c:v>
                </c:pt>
              </c:strCache>
            </c:strRef>
          </c:cat>
          <c:val>
            <c:numRef>
              <c:f>Лист1!$B$7:$H$7</c:f>
              <c:numCache>
                <c:formatCode>#,##0</c:formatCode>
                <c:ptCount val="7"/>
                <c:pt idx="0">
                  <c:v>5.3534964264184053</c:v>
                </c:pt>
                <c:pt idx="1">
                  <c:v>1.6931344205514958</c:v>
                </c:pt>
                <c:pt idx="2">
                  <c:v>4.7823135555994245</c:v>
                </c:pt>
                <c:pt idx="3">
                  <c:v>8.2651352035662224</c:v>
                </c:pt>
                <c:pt idx="4">
                  <c:v>5.0387297905552639</c:v>
                </c:pt>
                <c:pt idx="5">
                  <c:v>5.7654414416089335</c:v>
                </c:pt>
                <c:pt idx="6">
                  <c:v>6.140311080408674</c:v>
                </c:pt>
              </c:numCache>
            </c:numRef>
          </c:val>
          <c:extLst xmlns:c16r2="http://schemas.microsoft.com/office/drawing/2015/06/chart">
            <c:ext xmlns:c16="http://schemas.microsoft.com/office/drawing/2014/chart" uri="{C3380CC4-5D6E-409C-BE32-E72D297353CC}">
              <c16:uniqueId val="{00000009-1D52-4267-93F9-F07AD5AE74A4}"/>
            </c:ext>
          </c:extLst>
        </c:ser>
        <c:dLbls>
          <c:dLblPos val="ctr"/>
          <c:showLegendKey val="0"/>
          <c:showVal val="1"/>
          <c:showCatName val="0"/>
          <c:showSerName val="0"/>
          <c:showPercent val="0"/>
          <c:showBubbleSize val="0"/>
        </c:dLbls>
        <c:gapWidth val="150"/>
        <c:overlap val="100"/>
        <c:axId val="117584640"/>
        <c:axId val="117586176"/>
      </c:barChart>
      <c:catAx>
        <c:axId val="117584640"/>
        <c:scaling>
          <c:orientation val="minMax"/>
        </c:scaling>
        <c:delete val="0"/>
        <c:axPos val="b"/>
        <c:numFmt formatCode="General" sourceLinked="0"/>
        <c:majorTickMark val="out"/>
        <c:minorTickMark val="none"/>
        <c:tickLblPos val="nextTo"/>
        <c:txPr>
          <a:bodyPr/>
          <a:lstStyle/>
          <a:p>
            <a:pPr>
              <a:defRPr sz="800">
                <a:latin typeface="Franklin Gothic Book" pitchFamily="34" charset="0"/>
              </a:defRPr>
            </a:pPr>
            <a:endParaRPr lang="ru-RU"/>
          </a:p>
        </c:txPr>
        <c:crossAx val="117586176"/>
        <c:crosses val="autoZero"/>
        <c:auto val="1"/>
        <c:lblAlgn val="ctr"/>
        <c:lblOffset val="100"/>
        <c:noMultiLvlLbl val="0"/>
      </c:catAx>
      <c:valAx>
        <c:axId val="117586176"/>
        <c:scaling>
          <c:orientation val="minMax"/>
        </c:scaling>
        <c:delete val="1"/>
        <c:axPos val="l"/>
        <c:numFmt formatCode="0%" sourceLinked="1"/>
        <c:majorTickMark val="out"/>
        <c:minorTickMark val="none"/>
        <c:tickLblPos val="none"/>
        <c:crossAx val="117584640"/>
        <c:crosses val="autoZero"/>
        <c:crossBetween val="between"/>
      </c:valAx>
    </c:plotArea>
    <c:legend>
      <c:legendPos val="r"/>
      <c:layout/>
      <c:overlay val="0"/>
      <c:txPr>
        <a:bodyPr/>
        <a:lstStyle/>
        <a:p>
          <a:pPr>
            <a:defRPr sz="1000">
              <a:latin typeface="Arial" panose="020B0604020202020204" pitchFamily="34" charset="0"/>
              <a:cs typeface="Arial" panose="020B0604020202020204" pitchFamily="34" charset="0"/>
            </a:defRPr>
          </a:pPr>
          <a:endParaRPr lang="ru-RU"/>
        </a:p>
      </c:txPr>
    </c:legend>
    <c:plotVisOnly val="1"/>
    <c:dispBlanksAs val="gap"/>
    <c:showDLblsOverMax val="0"/>
  </c:chart>
  <c:spPr>
    <a:ln>
      <a:noFill/>
    </a:ln>
  </c:sp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2973860045903941E-2"/>
          <c:y val="4.1265685194137584E-2"/>
          <c:w val="0.7412690806023835"/>
          <c:h val="0.79484576098522064"/>
        </c:manualLayout>
      </c:layout>
      <c:barChart>
        <c:barDir val="col"/>
        <c:grouping val="percentStacked"/>
        <c:varyColors val="0"/>
        <c:ser>
          <c:idx val="0"/>
          <c:order val="0"/>
          <c:tx>
            <c:strRef>
              <c:f>Лист1!$A$2</c:f>
              <c:strCache>
                <c:ptCount val="1"/>
                <c:pt idx="0">
                  <c:v>Значительно улучшилось</c:v>
                </c:pt>
              </c:strCache>
            </c:strRef>
          </c:tx>
          <c:spPr>
            <a:solidFill>
              <a:srgbClr val="3AA46F"/>
            </a:solidFill>
            <a:scene3d>
              <a:camera prst="orthographicFront"/>
              <a:lightRig rig="threePt" dir="t"/>
            </a:scene3d>
            <a:sp3d>
              <a:bevelT w="0" h="0"/>
            </a:sp3d>
          </c:spPr>
          <c:invertIfNegative val="0"/>
          <c:dLbls>
            <c:spPr>
              <a:noFill/>
              <a:ln>
                <a:noFill/>
              </a:ln>
              <a:effectLst/>
            </c:spPr>
            <c:txPr>
              <a:bodyPr wrap="square" lIns="38100" tIns="19050" rIns="38100" bIns="19050" anchor="ctr">
                <a:spAutoFit/>
              </a:bodyPr>
              <a:lstStyle/>
              <a:p>
                <a:pPr>
                  <a:defRPr b="1">
                    <a:solidFill>
                      <a:schemeClr val="bg1"/>
                    </a:solidFill>
                    <a:effectLst>
                      <a:outerShdw blurRad="38100" dist="38100" dir="2700000" algn="tl">
                        <a:srgbClr val="000000">
                          <a:alpha val="43137"/>
                        </a:srgbClr>
                      </a:outerShdw>
                    </a:effectLst>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Лист1!$B$1:$J$1</c:f>
              <c:strCache>
                <c:ptCount val="9"/>
                <c:pt idx="0">
                  <c:v>В целом по выборке</c:v>
                </c:pt>
                <c:pt idx="1">
                  <c:v>ЦФО</c:v>
                </c:pt>
                <c:pt idx="2">
                  <c:v>СЗФО</c:v>
                </c:pt>
                <c:pt idx="3">
                  <c:v>ЮФО</c:v>
                </c:pt>
                <c:pt idx="4">
                  <c:v>СКФО</c:v>
                </c:pt>
                <c:pt idx="5">
                  <c:v>ПФО</c:v>
                </c:pt>
                <c:pt idx="6">
                  <c:v>УФО</c:v>
                </c:pt>
                <c:pt idx="7">
                  <c:v>СФО</c:v>
                </c:pt>
                <c:pt idx="8">
                  <c:v>ДФО</c:v>
                </c:pt>
              </c:strCache>
            </c:strRef>
          </c:cat>
          <c:val>
            <c:numRef>
              <c:f>Лист1!$B$2:$J$2</c:f>
              <c:numCache>
                <c:formatCode>#,##0</c:formatCode>
                <c:ptCount val="9"/>
                <c:pt idx="0">
                  <c:v>8.2545833466210148</c:v>
                </c:pt>
                <c:pt idx="1">
                  <c:v>6.6021421332000969</c:v>
                </c:pt>
                <c:pt idx="2">
                  <c:v>5.5455732443849062</c:v>
                </c:pt>
                <c:pt idx="3">
                  <c:v>12.7482215833853</c:v>
                </c:pt>
                <c:pt idx="4">
                  <c:v>13.399843791686161</c:v>
                </c:pt>
                <c:pt idx="5">
                  <c:v>7.1520359318186317</c:v>
                </c:pt>
                <c:pt idx="6">
                  <c:v>7.4977023929013686</c:v>
                </c:pt>
                <c:pt idx="7">
                  <c:v>8.501673182000351</c:v>
                </c:pt>
                <c:pt idx="8">
                  <c:v>12.665401127070201</c:v>
                </c:pt>
              </c:numCache>
            </c:numRef>
          </c:val>
          <c:extLst xmlns:c16r2="http://schemas.microsoft.com/office/drawing/2015/06/chart">
            <c:ext xmlns:c16="http://schemas.microsoft.com/office/drawing/2014/chart" uri="{C3380CC4-5D6E-409C-BE32-E72D297353CC}">
              <c16:uniqueId val="{00000002-B970-4414-9D82-D89653E5BA09}"/>
            </c:ext>
          </c:extLst>
        </c:ser>
        <c:ser>
          <c:idx val="1"/>
          <c:order val="1"/>
          <c:tx>
            <c:strRef>
              <c:f>Лист1!$A$3</c:f>
              <c:strCache>
                <c:ptCount val="1"/>
                <c:pt idx="0">
                  <c:v>Улучшилось, но не значительно</c:v>
                </c:pt>
              </c:strCache>
            </c:strRef>
          </c:tx>
          <c:spPr>
            <a:solidFill>
              <a:srgbClr val="007A86"/>
            </a:solidFill>
            <a:scene3d>
              <a:camera prst="orthographicFront"/>
              <a:lightRig rig="threePt" dir="t"/>
            </a:scene3d>
            <a:sp3d>
              <a:bevelT w="0" h="0"/>
            </a:sp3d>
          </c:spPr>
          <c:invertIfNegative val="0"/>
          <c:dLbls>
            <c:spPr>
              <a:noFill/>
              <a:ln>
                <a:noFill/>
              </a:ln>
              <a:effectLst/>
            </c:spPr>
            <c:txPr>
              <a:bodyPr wrap="square" lIns="38100" tIns="19050" rIns="38100" bIns="19050" anchor="ctr">
                <a:spAutoFit/>
              </a:bodyPr>
              <a:lstStyle/>
              <a:p>
                <a:pPr>
                  <a:defRPr b="1">
                    <a:solidFill>
                      <a:schemeClr val="bg1"/>
                    </a:solidFill>
                    <a:effectLst>
                      <a:outerShdw blurRad="38100" dist="38100" dir="2700000" algn="tl">
                        <a:srgbClr val="000000">
                          <a:alpha val="43137"/>
                        </a:srgbClr>
                      </a:outerShdw>
                    </a:effectLst>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Лист1!$B$1:$J$1</c:f>
              <c:strCache>
                <c:ptCount val="9"/>
                <c:pt idx="0">
                  <c:v>В целом по выборке</c:v>
                </c:pt>
                <c:pt idx="1">
                  <c:v>ЦФО</c:v>
                </c:pt>
                <c:pt idx="2">
                  <c:v>СЗФО</c:v>
                </c:pt>
                <c:pt idx="3">
                  <c:v>ЮФО</c:v>
                </c:pt>
                <c:pt idx="4">
                  <c:v>СКФО</c:v>
                </c:pt>
                <c:pt idx="5">
                  <c:v>ПФО</c:v>
                </c:pt>
                <c:pt idx="6">
                  <c:v>УФО</c:v>
                </c:pt>
                <c:pt idx="7">
                  <c:v>СФО</c:v>
                </c:pt>
                <c:pt idx="8">
                  <c:v>ДФО</c:v>
                </c:pt>
              </c:strCache>
            </c:strRef>
          </c:cat>
          <c:val>
            <c:numRef>
              <c:f>Лист1!$B$3:$J$3</c:f>
              <c:numCache>
                <c:formatCode>#,##0</c:formatCode>
                <c:ptCount val="9"/>
                <c:pt idx="0">
                  <c:v>24.366998911120785</c:v>
                </c:pt>
                <c:pt idx="1">
                  <c:v>27.351807238071469</c:v>
                </c:pt>
                <c:pt idx="2">
                  <c:v>20.189822879237994</c:v>
                </c:pt>
                <c:pt idx="3">
                  <c:v>21.806766647363403</c:v>
                </c:pt>
                <c:pt idx="4">
                  <c:v>16.087974634846415</c:v>
                </c:pt>
                <c:pt idx="5">
                  <c:v>28.781688789583374</c:v>
                </c:pt>
                <c:pt idx="6">
                  <c:v>21.816948266293092</c:v>
                </c:pt>
                <c:pt idx="7">
                  <c:v>17.175206830642566</c:v>
                </c:pt>
                <c:pt idx="8">
                  <c:v>32.550069465092768</c:v>
                </c:pt>
              </c:numCache>
            </c:numRef>
          </c:val>
          <c:extLst xmlns:c16r2="http://schemas.microsoft.com/office/drawing/2015/06/chart">
            <c:ext xmlns:c16="http://schemas.microsoft.com/office/drawing/2014/chart" uri="{C3380CC4-5D6E-409C-BE32-E72D297353CC}">
              <c16:uniqueId val="{00000005-B970-4414-9D82-D89653E5BA09}"/>
            </c:ext>
          </c:extLst>
        </c:ser>
        <c:ser>
          <c:idx val="2"/>
          <c:order val="2"/>
          <c:tx>
            <c:strRef>
              <c:f>Лист1!$A$4</c:f>
              <c:strCache>
                <c:ptCount val="1"/>
                <c:pt idx="0">
                  <c:v>Не изменилось</c:v>
                </c:pt>
              </c:strCache>
            </c:strRef>
          </c:tx>
          <c:spPr>
            <a:solidFill>
              <a:srgbClr val="528DC4"/>
            </a:solidFill>
            <a:scene3d>
              <a:camera prst="orthographicFront"/>
              <a:lightRig rig="threePt" dir="t"/>
            </a:scene3d>
            <a:sp3d>
              <a:bevelT w="0" h="0"/>
            </a:sp3d>
          </c:spPr>
          <c:invertIfNegative val="0"/>
          <c:dLbls>
            <c:spPr>
              <a:noFill/>
              <a:ln>
                <a:noFill/>
              </a:ln>
              <a:effectLst/>
            </c:spPr>
            <c:txPr>
              <a:bodyPr wrap="square" lIns="38100" tIns="19050" rIns="38100" bIns="19050" anchor="ctr">
                <a:spAutoFit/>
              </a:bodyPr>
              <a:lstStyle/>
              <a:p>
                <a:pPr>
                  <a:defRPr sz="1050" b="1">
                    <a:solidFill>
                      <a:schemeClr val="bg1"/>
                    </a:solidFill>
                    <a:effectLst>
                      <a:outerShdw blurRad="38100" dist="38100" dir="2700000" algn="tl">
                        <a:srgbClr val="000000">
                          <a:alpha val="43137"/>
                        </a:srgbClr>
                      </a:outerShdw>
                    </a:effectLst>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Лист1!$B$1:$J$1</c:f>
              <c:strCache>
                <c:ptCount val="9"/>
                <c:pt idx="0">
                  <c:v>В целом по выборке</c:v>
                </c:pt>
                <c:pt idx="1">
                  <c:v>ЦФО</c:v>
                </c:pt>
                <c:pt idx="2">
                  <c:v>СЗФО</c:v>
                </c:pt>
                <c:pt idx="3">
                  <c:v>ЮФО</c:v>
                </c:pt>
                <c:pt idx="4">
                  <c:v>СКФО</c:v>
                </c:pt>
                <c:pt idx="5">
                  <c:v>ПФО</c:v>
                </c:pt>
                <c:pt idx="6">
                  <c:v>УФО</c:v>
                </c:pt>
                <c:pt idx="7">
                  <c:v>СФО</c:v>
                </c:pt>
                <c:pt idx="8">
                  <c:v>ДФО</c:v>
                </c:pt>
              </c:strCache>
            </c:strRef>
          </c:cat>
          <c:val>
            <c:numRef>
              <c:f>Лист1!$B$4:$J$4</c:f>
              <c:numCache>
                <c:formatCode>#,##0</c:formatCode>
                <c:ptCount val="9"/>
                <c:pt idx="0">
                  <c:v>42.516176959061603</c:v>
                </c:pt>
                <c:pt idx="1">
                  <c:v>41.837527822490046</c:v>
                </c:pt>
                <c:pt idx="2">
                  <c:v>47.483443170152647</c:v>
                </c:pt>
                <c:pt idx="3">
                  <c:v>43.024577427266507</c:v>
                </c:pt>
                <c:pt idx="4">
                  <c:v>45.636618671504102</c:v>
                </c:pt>
                <c:pt idx="5">
                  <c:v>41.764301016473887</c:v>
                </c:pt>
                <c:pt idx="6">
                  <c:v>44.984087515839754</c:v>
                </c:pt>
                <c:pt idx="7">
                  <c:v>46.363100462567367</c:v>
                </c:pt>
                <c:pt idx="8">
                  <c:v>21.844982707544624</c:v>
                </c:pt>
              </c:numCache>
            </c:numRef>
          </c:val>
          <c:extLst xmlns:c16r2="http://schemas.microsoft.com/office/drawing/2015/06/chart">
            <c:ext xmlns:c16="http://schemas.microsoft.com/office/drawing/2014/chart" uri="{C3380CC4-5D6E-409C-BE32-E72D297353CC}">
              <c16:uniqueId val="{00000006-B970-4414-9D82-D89653E5BA09}"/>
            </c:ext>
          </c:extLst>
        </c:ser>
        <c:ser>
          <c:idx val="3"/>
          <c:order val="3"/>
          <c:tx>
            <c:strRef>
              <c:f>Лист1!$A$5</c:f>
              <c:strCache>
                <c:ptCount val="1"/>
                <c:pt idx="0">
                  <c:v>Ухудшилось, но незначительно</c:v>
                </c:pt>
              </c:strCache>
            </c:strRef>
          </c:tx>
          <c:spPr>
            <a:solidFill>
              <a:srgbClr val="805DAA"/>
            </a:solidFill>
            <a:scene3d>
              <a:camera prst="orthographicFront"/>
              <a:lightRig rig="threePt" dir="t"/>
            </a:scene3d>
            <a:sp3d>
              <a:bevelT w="0" h="0"/>
            </a:sp3d>
          </c:spPr>
          <c:invertIfNegative val="0"/>
          <c:dLbls>
            <c:spPr>
              <a:noFill/>
              <a:ln>
                <a:noFill/>
              </a:ln>
              <a:effectLst/>
            </c:spPr>
            <c:txPr>
              <a:bodyPr wrap="square" lIns="38100" tIns="19050" rIns="38100" bIns="19050" anchor="ctr">
                <a:spAutoFit/>
              </a:bodyPr>
              <a:lstStyle/>
              <a:p>
                <a:pPr>
                  <a:defRPr b="1">
                    <a:solidFill>
                      <a:schemeClr val="bg1"/>
                    </a:solidFill>
                    <a:effectLst>
                      <a:outerShdw blurRad="38100" dist="38100" dir="2700000" algn="tl">
                        <a:srgbClr val="000000">
                          <a:alpha val="43137"/>
                        </a:srgbClr>
                      </a:outerShdw>
                    </a:effectLst>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Лист1!$B$1:$J$1</c:f>
              <c:strCache>
                <c:ptCount val="9"/>
                <c:pt idx="0">
                  <c:v>В целом по выборке</c:v>
                </c:pt>
                <c:pt idx="1">
                  <c:v>ЦФО</c:v>
                </c:pt>
                <c:pt idx="2">
                  <c:v>СЗФО</c:v>
                </c:pt>
                <c:pt idx="3">
                  <c:v>ЮФО</c:v>
                </c:pt>
                <c:pt idx="4">
                  <c:v>СКФО</c:v>
                </c:pt>
                <c:pt idx="5">
                  <c:v>ПФО</c:v>
                </c:pt>
                <c:pt idx="6">
                  <c:v>УФО</c:v>
                </c:pt>
                <c:pt idx="7">
                  <c:v>СФО</c:v>
                </c:pt>
                <c:pt idx="8">
                  <c:v>ДФО</c:v>
                </c:pt>
              </c:strCache>
            </c:strRef>
          </c:cat>
          <c:val>
            <c:numRef>
              <c:f>Лист1!$B$5:$J$5</c:f>
              <c:numCache>
                <c:formatCode>#,##0</c:formatCode>
                <c:ptCount val="9"/>
                <c:pt idx="0">
                  <c:v>9.8052581276093385</c:v>
                </c:pt>
                <c:pt idx="1">
                  <c:v>10.075560002952891</c:v>
                </c:pt>
                <c:pt idx="2">
                  <c:v>11.357853177727733</c:v>
                </c:pt>
                <c:pt idx="3">
                  <c:v>13.106249815520229</c:v>
                </c:pt>
                <c:pt idx="4">
                  <c:v>15.839381823710214</c:v>
                </c:pt>
                <c:pt idx="5">
                  <c:v>9.1735137913797526</c:v>
                </c:pt>
                <c:pt idx="6">
                  <c:v>4.3608431786649211</c:v>
                </c:pt>
                <c:pt idx="7">
                  <c:v>7.7517224893670891</c:v>
                </c:pt>
                <c:pt idx="8">
                  <c:v>8.8883449757432142</c:v>
                </c:pt>
              </c:numCache>
            </c:numRef>
          </c:val>
          <c:extLst xmlns:c16r2="http://schemas.microsoft.com/office/drawing/2015/06/chart">
            <c:ext xmlns:c16="http://schemas.microsoft.com/office/drawing/2014/chart" uri="{C3380CC4-5D6E-409C-BE32-E72D297353CC}">
              <c16:uniqueId val="{00000007-B970-4414-9D82-D89653E5BA09}"/>
            </c:ext>
          </c:extLst>
        </c:ser>
        <c:ser>
          <c:idx val="4"/>
          <c:order val="4"/>
          <c:tx>
            <c:strRef>
              <c:f>Лист1!$A$6</c:f>
              <c:strCache>
                <c:ptCount val="1"/>
                <c:pt idx="0">
                  <c:v>Значительно ухудшилось</c:v>
                </c:pt>
              </c:strCache>
            </c:strRef>
          </c:tx>
          <c:spPr>
            <a:solidFill>
              <a:srgbClr val="C00000"/>
            </a:solidFill>
            <a:scene3d>
              <a:camera prst="orthographicFront"/>
              <a:lightRig rig="threePt" dir="t"/>
            </a:scene3d>
            <a:sp3d>
              <a:bevelT w="0" h="0"/>
            </a:sp3d>
          </c:spPr>
          <c:invertIfNegative val="0"/>
          <c:dLbls>
            <c:spPr>
              <a:noFill/>
              <a:ln>
                <a:noFill/>
              </a:ln>
              <a:effectLst/>
            </c:spPr>
            <c:txPr>
              <a:bodyPr wrap="square" lIns="38100" tIns="19050" rIns="38100" bIns="19050" anchor="ctr">
                <a:spAutoFit/>
              </a:bodyPr>
              <a:lstStyle/>
              <a:p>
                <a:pPr>
                  <a:defRPr b="1">
                    <a:solidFill>
                      <a:schemeClr val="bg1"/>
                    </a:solidFill>
                    <a:effectLst>
                      <a:outerShdw blurRad="38100" dist="38100" dir="2700000" algn="tl">
                        <a:srgbClr val="000000">
                          <a:alpha val="43137"/>
                        </a:srgbClr>
                      </a:outerShdw>
                    </a:effectLst>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Лист1!$B$1:$J$1</c:f>
              <c:strCache>
                <c:ptCount val="9"/>
                <c:pt idx="0">
                  <c:v>В целом по выборке</c:v>
                </c:pt>
                <c:pt idx="1">
                  <c:v>ЦФО</c:v>
                </c:pt>
                <c:pt idx="2">
                  <c:v>СЗФО</c:v>
                </c:pt>
                <c:pt idx="3">
                  <c:v>ЮФО</c:v>
                </c:pt>
                <c:pt idx="4">
                  <c:v>СКФО</c:v>
                </c:pt>
                <c:pt idx="5">
                  <c:v>ПФО</c:v>
                </c:pt>
                <c:pt idx="6">
                  <c:v>УФО</c:v>
                </c:pt>
                <c:pt idx="7">
                  <c:v>СФО</c:v>
                </c:pt>
                <c:pt idx="8">
                  <c:v>ДФО</c:v>
                </c:pt>
              </c:strCache>
            </c:strRef>
          </c:cat>
          <c:val>
            <c:numRef>
              <c:f>Лист1!$B$6:$J$6</c:f>
              <c:numCache>
                <c:formatCode>#,##0</c:formatCode>
                <c:ptCount val="9"/>
                <c:pt idx="0">
                  <c:v>9.7034862291686395</c:v>
                </c:pt>
                <c:pt idx="1">
                  <c:v>9.4974171236744205</c:v>
                </c:pt>
                <c:pt idx="2">
                  <c:v>10.487131252402403</c:v>
                </c:pt>
                <c:pt idx="3">
                  <c:v>5.2117202698958929</c:v>
                </c:pt>
                <c:pt idx="4">
                  <c:v>5.3595316326324749</c:v>
                </c:pt>
                <c:pt idx="5">
                  <c:v>7.7014355208477969</c:v>
                </c:pt>
                <c:pt idx="6">
                  <c:v>16.147007526865369</c:v>
                </c:pt>
                <c:pt idx="7">
                  <c:v>11.30547364298196</c:v>
                </c:pt>
                <c:pt idx="8">
                  <c:v>18.519553989374362</c:v>
                </c:pt>
              </c:numCache>
            </c:numRef>
          </c:val>
          <c:extLst xmlns:c16r2="http://schemas.microsoft.com/office/drawing/2015/06/chart">
            <c:ext xmlns:c16="http://schemas.microsoft.com/office/drawing/2014/chart" uri="{C3380CC4-5D6E-409C-BE32-E72D297353CC}">
              <c16:uniqueId val="{00000008-B970-4414-9D82-D89653E5BA09}"/>
            </c:ext>
          </c:extLst>
        </c:ser>
        <c:ser>
          <c:idx val="5"/>
          <c:order val="5"/>
          <c:tx>
            <c:strRef>
              <c:f>Лист1!$A$7</c:f>
              <c:strCache>
                <c:ptCount val="1"/>
                <c:pt idx="0">
                  <c:v>Затрудняюсь ответить</c:v>
                </c:pt>
              </c:strCache>
            </c:strRef>
          </c:tx>
          <c:spPr>
            <a:solidFill>
              <a:srgbClr val="FFFFFF">
                <a:lumMod val="50000"/>
              </a:srgbClr>
            </a:solidFill>
            <a:scene3d>
              <a:camera prst="orthographicFront"/>
              <a:lightRig rig="threePt" dir="t"/>
            </a:scene3d>
            <a:sp3d>
              <a:bevelT w="0" h="0"/>
            </a:sp3d>
          </c:spPr>
          <c:invertIfNegative val="0"/>
          <c:dLbls>
            <c:spPr>
              <a:noFill/>
              <a:ln>
                <a:noFill/>
              </a:ln>
              <a:effectLst/>
            </c:spPr>
            <c:txPr>
              <a:bodyPr wrap="square" lIns="38100" tIns="19050" rIns="38100" bIns="19050" anchor="ctr">
                <a:spAutoFit/>
              </a:bodyPr>
              <a:lstStyle/>
              <a:p>
                <a:pPr>
                  <a:defRPr b="1">
                    <a:solidFill>
                      <a:schemeClr val="bg1"/>
                    </a:solidFill>
                    <a:effectLst>
                      <a:outerShdw blurRad="38100" dist="38100" dir="2700000" algn="tl">
                        <a:srgbClr val="000000">
                          <a:alpha val="43137"/>
                        </a:srgbClr>
                      </a:outerShdw>
                    </a:effectLst>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Лист1!$B$1:$J$1</c:f>
              <c:strCache>
                <c:ptCount val="9"/>
                <c:pt idx="0">
                  <c:v>В целом по выборке</c:v>
                </c:pt>
                <c:pt idx="1">
                  <c:v>ЦФО</c:v>
                </c:pt>
                <c:pt idx="2">
                  <c:v>СЗФО</c:v>
                </c:pt>
                <c:pt idx="3">
                  <c:v>ЮФО</c:v>
                </c:pt>
                <c:pt idx="4">
                  <c:v>СКФО</c:v>
                </c:pt>
                <c:pt idx="5">
                  <c:v>ПФО</c:v>
                </c:pt>
                <c:pt idx="6">
                  <c:v>УФО</c:v>
                </c:pt>
                <c:pt idx="7">
                  <c:v>СФО</c:v>
                </c:pt>
                <c:pt idx="8">
                  <c:v>ДФО</c:v>
                </c:pt>
              </c:strCache>
            </c:strRef>
          </c:cat>
          <c:val>
            <c:numRef>
              <c:f>Лист1!$B$7:$J$7</c:f>
              <c:numCache>
                <c:formatCode>#,##0</c:formatCode>
                <c:ptCount val="9"/>
                <c:pt idx="0">
                  <c:v>5.3534964264184053</c:v>
                </c:pt>
                <c:pt idx="1">
                  <c:v>4.635545679611087</c:v>
                </c:pt>
                <c:pt idx="2">
                  <c:v>4.9361762760943133</c:v>
                </c:pt>
                <c:pt idx="3">
                  <c:v>4.1024642565687124</c:v>
                </c:pt>
                <c:pt idx="4">
                  <c:v>3.676649445620642</c:v>
                </c:pt>
                <c:pt idx="5">
                  <c:v>5.4270249498966159</c:v>
                </c:pt>
                <c:pt idx="6">
                  <c:v>5.1934111194354591</c:v>
                </c:pt>
                <c:pt idx="7">
                  <c:v>8.9028233924407392</c:v>
                </c:pt>
                <c:pt idx="8">
                  <c:v>5.5316477351748539</c:v>
                </c:pt>
              </c:numCache>
            </c:numRef>
          </c:val>
          <c:extLst xmlns:c16r2="http://schemas.microsoft.com/office/drawing/2015/06/chart">
            <c:ext xmlns:c16="http://schemas.microsoft.com/office/drawing/2014/chart" uri="{C3380CC4-5D6E-409C-BE32-E72D297353CC}">
              <c16:uniqueId val="{0000000B-B970-4414-9D82-D89653E5BA09}"/>
            </c:ext>
          </c:extLst>
        </c:ser>
        <c:dLbls>
          <c:showLegendKey val="0"/>
          <c:showVal val="0"/>
          <c:showCatName val="0"/>
          <c:showSerName val="0"/>
          <c:showPercent val="0"/>
          <c:showBubbleSize val="0"/>
        </c:dLbls>
        <c:gapWidth val="150"/>
        <c:overlap val="100"/>
        <c:axId val="116860032"/>
        <c:axId val="116861568"/>
      </c:barChart>
      <c:catAx>
        <c:axId val="116860032"/>
        <c:scaling>
          <c:orientation val="minMax"/>
        </c:scaling>
        <c:delete val="0"/>
        <c:axPos val="b"/>
        <c:numFmt formatCode="General" sourceLinked="0"/>
        <c:majorTickMark val="out"/>
        <c:minorTickMark val="none"/>
        <c:tickLblPos val="nextTo"/>
        <c:txPr>
          <a:bodyPr/>
          <a:lstStyle/>
          <a:p>
            <a:pPr>
              <a:defRPr sz="900">
                <a:latin typeface="Franklin Gothic Book" pitchFamily="34" charset="0"/>
              </a:defRPr>
            </a:pPr>
            <a:endParaRPr lang="ru-RU"/>
          </a:p>
        </c:txPr>
        <c:crossAx val="116861568"/>
        <c:crosses val="autoZero"/>
        <c:auto val="1"/>
        <c:lblAlgn val="ctr"/>
        <c:lblOffset val="100"/>
        <c:noMultiLvlLbl val="0"/>
      </c:catAx>
      <c:valAx>
        <c:axId val="116861568"/>
        <c:scaling>
          <c:orientation val="minMax"/>
        </c:scaling>
        <c:delete val="1"/>
        <c:axPos val="l"/>
        <c:numFmt formatCode="0%" sourceLinked="1"/>
        <c:majorTickMark val="out"/>
        <c:minorTickMark val="none"/>
        <c:tickLblPos val="none"/>
        <c:crossAx val="116860032"/>
        <c:crosses val="autoZero"/>
        <c:crossBetween val="between"/>
      </c:valAx>
    </c:plotArea>
    <c:legend>
      <c:legendPos val="r"/>
      <c:layout/>
      <c:overlay val="0"/>
      <c:txPr>
        <a:bodyPr/>
        <a:lstStyle/>
        <a:p>
          <a:pPr>
            <a:defRPr sz="1000">
              <a:latin typeface="Arial" panose="020B0604020202020204" pitchFamily="34" charset="0"/>
              <a:cs typeface="Arial" panose="020B0604020202020204" pitchFamily="34" charset="0"/>
            </a:defRPr>
          </a:pPr>
          <a:endParaRPr lang="ru-RU"/>
        </a:p>
      </c:txPr>
    </c:legend>
    <c:plotVisOnly val="1"/>
    <c:dispBlanksAs val="gap"/>
    <c:showDLblsOverMax val="0"/>
  </c:chart>
  <c:spPr>
    <a:ln>
      <a:noFill/>
    </a:ln>
  </c:sp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2973860045903941E-2"/>
          <c:y val="5.0925925925925923E-2"/>
          <c:w val="0.73259530341145795"/>
          <c:h val="0.81448210329228188"/>
        </c:manualLayout>
      </c:layout>
      <c:barChart>
        <c:barDir val="col"/>
        <c:grouping val="percentStacked"/>
        <c:varyColors val="0"/>
        <c:ser>
          <c:idx val="0"/>
          <c:order val="0"/>
          <c:tx>
            <c:strRef>
              <c:f>Лист1!$A$2</c:f>
              <c:strCache>
                <c:ptCount val="1"/>
                <c:pt idx="0">
                  <c:v>Значительно улучшилось</c:v>
                </c:pt>
              </c:strCache>
            </c:strRef>
          </c:tx>
          <c:spPr>
            <a:solidFill>
              <a:srgbClr val="3AA46F"/>
            </a:solidFill>
            <a:scene3d>
              <a:camera prst="orthographicFront"/>
              <a:lightRig rig="threePt" dir="t"/>
            </a:scene3d>
            <a:sp3d>
              <a:bevelT w="0" h="0"/>
            </a:sp3d>
          </c:spPr>
          <c:invertIfNegative val="0"/>
          <c:dLbls>
            <c:spPr>
              <a:noFill/>
              <a:ln>
                <a:noFill/>
              </a:ln>
              <a:effectLst/>
            </c:spPr>
            <c:txPr>
              <a:bodyPr/>
              <a:lstStyle/>
              <a:p>
                <a:pPr>
                  <a:defRPr sz="1050" b="1">
                    <a:solidFill>
                      <a:schemeClr val="bg1"/>
                    </a:solidFill>
                    <a:effectLst>
                      <a:outerShdw blurRad="38100" dist="38100" dir="2700000" algn="tl">
                        <a:srgbClr val="000000">
                          <a:alpha val="43137"/>
                        </a:srgbClr>
                      </a:outerShdw>
                    </a:effectLst>
                    <a:latin typeface="+mn-lt"/>
                    <a:cs typeface="Arial" panose="020B0604020202020204" pitchFamily="34" charset="0"/>
                  </a:defRPr>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Лист1!$B$1:$G$1</c:f>
              <c:strCache>
                <c:ptCount val="6"/>
                <c:pt idx="0">
                  <c:v>В целом по выборке</c:v>
                </c:pt>
                <c:pt idx="1">
                  <c:v>1</c:v>
                </c:pt>
                <c:pt idx="2">
                  <c:v>2</c:v>
                </c:pt>
                <c:pt idx="3">
                  <c:v>3</c:v>
                </c:pt>
                <c:pt idx="4">
                  <c:v>4</c:v>
                </c:pt>
                <c:pt idx="5">
                  <c:v>5</c:v>
                </c:pt>
              </c:strCache>
            </c:strRef>
          </c:cat>
          <c:val>
            <c:numRef>
              <c:f>Лист1!$B$2:$G$2</c:f>
              <c:numCache>
                <c:formatCode>#,##0</c:formatCode>
                <c:ptCount val="6"/>
                <c:pt idx="0">
                  <c:v>8.2545833466210148</c:v>
                </c:pt>
                <c:pt idx="1">
                  <c:v>5.5180406578359502</c:v>
                </c:pt>
                <c:pt idx="2">
                  <c:v>9.4257143172024467</c:v>
                </c:pt>
                <c:pt idx="3">
                  <c:v>6.4259549670812097</c:v>
                </c:pt>
                <c:pt idx="4">
                  <c:v>8.2359037136285504</c:v>
                </c:pt>
                <c:pt idx="5">
                  <c:v>10.893450096605955</c:v>
                </c:pt>
              </c:numCache>
            </c:numRef>
          </c:val>
          <c:extLst xmlns:c16r2="http://schemas.microsoft.com/office/drawing/2015/06/chart">
            <c:ext xmlns:c16="http://schemas.microsoft.com/office/drawing/2014/chart" uri="{C3380CC4-5D6E-409C-BE32-E72D297353CC}">
              <c16:uniqueId val="{00000000-101E-46EF-89BE-287913D5F448}"/>
            </c:ext>
          </c:extLst>
        </c:ser>
        <c:ser>
          <c:idx val="1"/>
          <c:order val="1"/>
          <c:tx>
            <c:strRef>
              <c:f>Лист1!$A$3</c:f>
              <c:strCache>
                <c:ptCount val="1"/>
                <c:pt idx="0">
                  <c:v>Улучшилось, но не значительно</c:v>
                </c:pt>
              </c:strCache>
            </c:strRef>
          </c:tx>
          <c:spPr>
            <a:solidFill>
              <a:srgbClr val="007A86"/>
            </a:solidFill>
            <a:scene3d>
              <a:camera prst="orthographicFront"/>
              <a:lightRig rig="threePt" dir="t"/>
            </a:scene3d>
            <a:sp3d>
              <a:bevelT w="0" h="0"/>
            </a:sp3d>
          </c:spPr>
          <c:invertIfNegative val="0"/>
          <c:dLbls>
            <c:spPr>
              <a:noFill/>
              <a:ln>
                <a:noFill/>
              </a:ln>
              <a:effectLst/>
            </c:spPr>
            <c:txPr>
              <a:bodyPr/>
              <a:lstStyle/>
              <a:p>
                <a:pPr>
                  <a:defRPr sz="1050" b="1">
                    <a:solidFill>
                      <a:schemeClr val="bg1"/>
                    </a:solidFill>
                    <a:effectLst>
                      <a:outerShdw blurRad="38100" dist="38100" dir="2700000" algn="tl">
                        <a:srgbClr val="000000">
                          <a:alpha val="43137"/>
                        </a:srgbClr>
                      </a:outerShdw>
                    </a:effectLst>
                    <a:latin typeface="+mn-lt"/>
                    <a:cs typeface="Arial" panose="020B0604020202020204" pitchFamily="34" charset="0"/>
                  </a:defRPr>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Лист1!$B$1:$G$1</c:f>
              <c:strCache>
                <c:ptCount val="6"/>
                <c:pt idx="0">
                  <c:v>В целом по выборке</c:v>
                </c:pt>
                <c:pt idx="1">
                  <c:v>1</c:v>
                </c:pt>
                <c:pt idx="2">
                  <c:v>2</c:v>
                </c:pt>
                <c:pt idx="3">
                  <c:v>3</c:v>
                </c:pt>
                <c:pt idx="4">
                  <c:v>4</c:v>
                </c:pt>
                <c:pt idx="5">
                  <c:v>5</c:v>
                </c:pt>
              </c:strCache>
            </c:strRef>
          </c:cat>
          <c:val>
            <c:numRef>
              <c:f>Лист1!$B$3:$G$3</c:f>
              <c:numCache>
                <c:formatCode>#,##0</c:formatCode>
                <c:ptCount val="6"/>
                <c:pt idx="0">
                  <c:v>24.366998911120785</c:v>
                </c:pt>
                <c:pt idx="1">
                  <c:v>21.87355541850512</c:v>
                </c:pt>
                <c:pt idx="2">
                  <c:v>21.024550475945205</c:v>
                </c:pt>
                <c:pt idx="3">
                  <c:v>28.986679234499277</c:v>
                </c:pt>
                <c:pt idx="4">
                  <c:v>26.729028843981727</c:v>
                </c:pt>
                <c:pt idx="5">
                  <c:v>26.233691185121469</c:v>
                </c:pt>
              </c:numCache>
            </c:numRef>
          </c:val>
          <c:extLst xmlns:c16r2="http://schemas.microsoft.com/office/drawing/2015/06/chart">
            <c:ext xmlns:c16="http://schemas.microsoft.com/office/drawing/2014/chart" uri="{C3380CC4-5D6E-409C-BE32-E72D297353CC}">
              <c16:uniqueId val="{00000001-101E-46EF-89BE-287913D5F448}"/>
            </c:ext>
          </c:extLst>
        </c:ser>
        <c:ser>
          <c:idx val="2"/>
          <c:order val="2"/>
          <c:tx>
            <c:strRef>
              <c:f>Лист1!$A$4</c:f>
              <c:strCache>
                <c:ptCount val="1"/>
                <c:pt idx="0">
                  <c:v>Не изменилось</c:v>
                </c:pt>
              </c:strCache>
            </c:strRef>
          </c:tx>
          <c:spPr>
            <a:solidFill>
              <a:srgbClr val="528DC4"/>
            </a:solidFill>
            <a:scene3d>
              <a:camera prst="orthographicFront"/>
              <a:lightRig rig="threePt" dir="t"/>
            </a:scene3d>
            <a:sp3d>
              <a:bevelT w="0" h="0"/>
            </a:sp3d>
          </c:spPr>
          <c:invertIfNegative val="0"/>
          <c:dLbls>
            <c:spPr>
              <a:noFill/>
              <a:ln>
                <a:noFill/>
              </a:ln>
              <a:effectLst/>
            </c:spPr>
            <c:txPr>
              <a:bodyPr/>
              <a:lstStyle/>
              <a:p>
                <a:pPr>
                  <a:defRPr sz="1050" b="1">
                    <a:solidFill>
                      <a:schemeClr val="bg1"/>
                    </a:solidFill>
                    <a:effectLst>
                      <a:outerShdw blurRad="38100" dist="38100" dir="2700000" algn="tl">
                        <a:srgbClr val="000000">
                          <a:alpha val="43137"/>
                        </a:srgbClr>
                      </a:outerShdw>
                    </a:effectLst>
                    <a:latin typeface="+mn-lt"/>
                    <a:cs typeface="Arial" panose="020B0604020202020204" pitchFamily="34" charset="0"/>
                  </a:defRPr>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Лист1!$B$1:$G$1</c:f>
              <c:strCache>
                <c:ptCount val="6"/>
                <c:pt idx="0">
                  <c:v>В целом по выборке</c:v>
                </c:pt>
                <c:pt idx="1">
                  <c:v>1</c:v>
                </c:pt>
                <c:pt idx="2">
                  <c:v>2</c:v>
                </c:pt>
                <c:pt idx="3">
                  <c:v>3</c:v>
                </c:pt>
                <c:pt idx="4">
                  <c:v>4</c:v>
                </c:pt>
                <c:pt idx="5">
                  <c:v>5</c:v>
                </c:pt>
              </c:strCache>
            </c:strRef>
          </c:cat>
          <c:val>
            <c:numRef>
              <c:f>Лист1!$B$4:$G$4</c:f>
              <c:numCache>
                <c:formatCode>#,##0</c:formatCode>
                <c:ptCount val="6"/>
                <c:pt idx="0">
                  <c:v>42.516176959061603</c:v>
                </c:pt>
                <c:pt idx="1">
                  <c:v>42.820035291703249</c:v>
                </c:pt>
                <c:pt idx="2">
                  <c:v>38.708757189244913</c:v>
                </c:pt>
                <c:pt idx="3">
                  <c:v>42.896942556026545</c:v>
                </c:pt>
                <c:pt idx="4">
                  <c:v>43.336493142538927</c:v>
                </c:pt>
                <c:pt idx="5">
                  <c:v>42.759173717848597</c:v>
                </c:pt>
              </c:numCache>
            </c:numRef>
          </c:val>
          <c:extLst xmlns:c16r2="http://schemas.microsoft.com/office/drawing/2015/06/chart">
            <c:ext xmlns:c16="http://schemas.microsoft.com/office/drawing/2014/chart" uri="{C3380CC4-5D6E-409C-BE32-E72D297353CC}">
              <c16:uniqueId val="{00000002-101E-46EF-89BE-287913D5F448}"/>
            </c:ext>
          </c:extLst>
        </c:ser>
        <c:ser>
          <c:idx val="3"/>
          <c:order val="3"/>
          <c:tx>
            <c:strRef>
              <c:f>Лист1!$A$5</c:f>
              <c:strCache>
                <c:ptCount val="1"/>
                <c:pt idx="0">
                  <c:v>Ухудшилось, но незначительно</c:v>
                </c:pt>
              </c:strCache>
            </c:strRef>
          </c:tx>
          <c:spPr>
            <a:solidFill>
              <a:srgbClr val="805DAA"/>
            </a:solidFill>
            <a:scene3d>
              <a:camera prst="orthographicFront"/>
              <a:lightRig rig="threePt" dir="t"/>
            </a:scene3d>
            <a:sp3d>
              <a:bevelT w="0" h="0"/>
            </a:sp3d>
          </c:spPr>
          <c:invertIfNegative val="0"/>
          <c:dLbls>
            <c:spPr>
              <a:noFill/>
              <a:ln>
                <a:noFill/>
              </a:ln>
              <a:effectLst/>
            </c:spPr>
            <c:txPr>
              <a:bodyPr/>
              <a:lstStyle/>
              <a:p>
                <a:pPr>
                  <a:defRPr sz="1050" b="1">
                    <a:solidFill>
                      <a:schemeClr val="bg1"/>
                    </a:solidFill>
                    <a:effectLst>
                      <a:outerShdw blurRad="38100" dist="38100" dir="2700000" algn="tl">
                        <a:srgbClr val="000000">
                          <a:alpha val="43137"/>
                        </a:srgbClr>
                      </a:outerShdw>
                    </a:effectLst>
                    <a:latin typeface="+mn-lt"/>
                    <a:cs typeface="Arial" panose="020B0604020202020204" pitchFamily="34" charset="0"/>
                  </a:defRPr>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Лист1!$B$1:$G$1</c:f>
              <c:strCache>
                <c:ptCount val="6"/>
                <c:pt idx="0">
                  <c:v>В целом по выборке</c:v>
                </c:pt>
                <c:pt idx="1">
                  <c:v>1</c:v>
                </c:pt>
                <c:pt idx="2">
                  <c:v>2</c:v>
                </c:pt>
                <c:pt idx="3">
                  <c:v>3</c:v>
                </c:pt>
                <c:pt idx="4">
                  <c:v>4</c:v>
                </c:pt>
                <c:pt idx="5">
                  <c:v>5</c:v>
                </c:pt>
              </c:strCache>
            </c:strRef>
          </c:cat>
          <c:val>
            <c:numRef>
              <c:f>Лист1!$B$5:$G$5</c:f>
              <c:numCache>
                <c:formatCode>#,##0</c:formatCode>
                <c:ptCount val="6"/>
                <c:pt idx="0">
                  <c:v>9.8052581276093385</c:v>
                </c:pt>
                <c:pt idx="1">
                  <c:v>11.143164221245611</c:v>
                </c:pt>
                <c:pt idx="2">
                  <c:v>11.49494310808846</c:v>
                </c:pt>
                <c:pt idx="3">
                  <c:v>7.4817077354527415</c:v>
                </c:pt>
                <c:pt idx="4">
                  <c:v>9.6517091197721445</c:v>
                </c:pt>
                <c:pt idx="5">
                  <c:v>10.745514064703006</c:v>
                </c:pt>
              </c:numCache>
            </c:numRef>
          </c:val>
          <c:extLst xmlns:c16r2="http://schemas.microsoft.com/office/drawing/2015/06/chart">
            <c:ext xmlns:c16="http://schemas.microsoft.com/office/drawing/2014/chart" uri="{C3380CC4-5D6E-409C-BE32-E72D297353CC}">
              <c16:uniqueId val="{00000003-101E-46EF-89BE-287913D5F448}"/>
            </c:ext>
          </c:extLst>
        </c:ser>
        <c:ser>
          <c:idx val="4"/>
          <c:order val="4"/>
          <c:tx>
            <c:strRef>
              <c:f>Лист1!$A$6</c:f>
              <c:strCache>
                <c:ptCount val="1"/>
                <c:pt idx="0">
                  <c:v>Значительно ухудшилось</c:v>
                </c:pt>
              </c:strCache>
            </c:strRef>
          </c:tx>
          <c:spPr>
            <a:solidFill>
              <a:srgbClr val="C00000"/>
            </a:solidFill>
            <a:scene3d>
              <a:camera prst="orthographicFront"/>
              <a:lightRig rig="threePt" dir="t"/>
            </a:scene3d>
            <a:sp3d>
              <a:bevelT w="0" h="0"/>
            </a:sp3d>
          </c:spPr>
          <c:invertIfNegative val="0"/>
          <c:dLbls>
            <c:dLbl>
              <c:idx val="0"/>
              <c:layout>
                <c:manualLayout>
                  <c:x val="-4.3368885954627725E-3"/>
                  <c:y val="-4.9600791737992216E-3"/>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456D-4FAF-85A3-5137828FFF6D}"/>
                </c:ext>
                <c:ext xmlns:c15="http://schemas.microsoft.com/office/drawing/2012/chart" uri="{CE6537A1-D6FC-4f65-9D91-7224C49458BB}">
                  <c15:layout/>
                </c:ext>
              </c:extLst>
            </c:dLbl>
            <c:dLbl>
              <c:idx val="2"/>
              <c:layout>
                <c:manualLayout>
                  <c:x val="-5.3005803839198106E-17"/>
                  <c:y val="4.9600791737992216E-3"/>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456D-4FAF-85A3-5137828FFF6D}"/>
                </c:ext>
                <c:ext xmlns:c15="http://schemas.microsoft.com/office/drawing/2012/chart" uri="{CE6537A1-D6FC-4f65-9D91-7224C49458BB}">
                  <c15:layout/>
                </c:ext>
              </c:extLst>
            </c:dLbl>
            <c:dLbl>
              <c:idx val="3"/>
              <c:layout>
                <c:manualLayout>
                  <c:x val="-1.445629531820924E-3"/>
                  <c:y val="4.9600791737992216E-3"/>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456D-4FAF-85A3-5137828FFF6D}"/>
                </c:ext>
                <c:ext xmlns:c15="http://schemas.microsoft.com/office/drawing/2012/chart" uri="{CE6537A1-D6FC-4f65-9D91-7224C49458BB}">
                  <c15:layout/>
                </c:ext>
              </c:extLst>
            </c:dLbl>
            <c:dLbl>
              <c:idx val="4"/>
              <c:layout>
                <c:manualLayout>
                  <c:x val="-2.8912590636418481E-3"/>
                  <c:y val="0"/>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456D-4FAF-85A3-5137828FFF6D}"/>
                </c:ext>
                <c:ext xmlns:c15="http://schemas.microsoft.com/office/drawing/2012/chart" uri="{CE6537A1-D6FC-4f65-9D91-7224C49458BB}">
                  <c15:layout/>
                </c:ext>
              </c:extLst>
            </c:dLbl>
            <c:dLbl>
              <c:idx val="5"/>
              <c:layout>
                <c:manualLayout>
                  <c:x val="7.2281476591046206E-3"/>
                  <c:y val="9.9201583475984432E-3"/>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456D-4FAF-85A3-5137828FFF6D}"/>
                </c:ext>
                <c:ext xmlns:c15="http://schemas.microsoft.com/office/drawing/2012/chart" uri="{CE6537A1-D6FC-4f65-9D91-7224C49458BB}">
                  <c15:layout/>
                </c:ext>
              </c:extLst>
            </c:dLbl>
            <c:dLbl>
              <c:idx val="6"/>
              <c:layout>
                <c:manualLayout>
                  <c:x val="5.7825181272838019E-3"/>
                  <c:y val="1.4880237521397654E-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456D-4FAF-85A3-5137828FFF6D}"/>
                </c:ext>
                <c:ext xmlns:c15="http://schemas.microsoft.com/office/drawing/2012/chart" uri="{CE6537A1-D6FC-4f65-9D91-7224C49458BB}">
                  <c15:layout/>
                </c:ext>
              </c:extLst>
            </c:dLbl>
            <c:spPr>
              <a:noFill/>
              <a:ln>
                <a:noFill/>
              </a:ln>
              <a:effectLst/>
            </c:spPr>
            <c:txPr>
              <a:bodyPr anchorCtr="0"/>
              <a:lstStyle/>
              <a:p>
                <a:pPr algn="ctr">
                  <a:defRPr sz="1050" b="1">
                    <a:solidFill>
                      <a:schemeClr val="bg1"/>
                    </a:solidFill>
                    <a:effectLst>
                      <a:outerShdw blurRad="38100" dist="38100" dir="2700000" algn="tl">
                        <a:srgbClr val="000000">
                          <a:alpha val="43137"/>
                        </a:srgbClr>
                      </a:outerShdw>
                    </a:effectLst>
                    <a:latin typeface="+mn-lt"/>
                    <a:cs typeface="Arial" panose="020B0604020202020204" pitchFamily="34" charset="0"/>
                  </a:defRPr>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Лист1!$B$1:$G$1</c:f>
              <c:strCache>
                <c:ptCount val="6"/>
                <c:pt idx="0">
                  <c:v>В целом по выборке</c:v>
                </c:pt>
                <c:pt idx="1">
                  <c:v>1</c:v>
                </c:pt>
                <c:pt idx="2">
                  <c:v>2</c:v>
                </c:pt>
                <c:pt idx="3">
                  <c:v>3</c:v>
                </c:pt>
                <c:pt idx="4">
                  <c:v>4</c:v>
                </c:pt>
                <c:pt idx="5">
                  <c:v>5</c:v>
                </c:pt>
              </c:strCache>
            </c:strRef>
          </c:cat>
          <c:val>
            <c:numRef>
              <c:f>Лист1!$B$6:$G$6</c:f>
              <c:numCache>
                <c:formatCode>#,##0</c:formatCode>
                <c:ptCount val="6"/>
                <c:pt idx="0">
                  <c:v>9.7034862291686395</c:v>
                </c:pt>
                <c:pt idx="1">
                  <c:v>12.869701882367506</c:v>
                </c:pt>
                <c:pt idx="2">
                  <c:v>13.700689341557633</c:v>
                </c:pt>
                <c:pt idx="3">
                  <c:v>11.609897577814092</c:v>
                </c:pt>
                <c:pt idx="4">
                  <c:v>7.8051760676212938</c:v>
                </c:pt>
                <c:pt idx="5">
                  <c:v>4.8949411839088421</c:v>
                </c:pt>
              </c:numCache>
            </c:numRef>
          </c:val>
          <c:extLst xmlns:c16r2="http://schemas.microsoft.com/office/drawing/2015/06/chart">
            <c:ext xmlns:c16="http://schemas.microsoft.com/office/drawing/2014/chart" uri="{C3380CC4-5D6E-409C-BE32-E72D297353CC}">
              <c16:uniqueId val="{00000004-101E-46EF-89BE-287913D5F448}"/>
            </c:ext>
          </c:extLst>
        </c:ser>
        <c:ser>
          <c:idx val="5"/>
          <c:order val="5"/>
          <c:tx>
            <c:strRef>
              <c:f>Лист1!$A$7</c:f>
              <c:strCache>
                <c:ptCount val="1"/>
                <c:pt idx="0">
                  <c:v>Затрудняюсь ответить</c:v>
                </c:pt>
              </c:strCache>
            </c:strRef>
          </c:tx>
          <c:spPr>
            <a:solidFill>
              <a:srgbClr val="FFFFFF">
                <a:lumMod val="50000"/>
              </a:srgbClr>
            </a:solidFill>
            <a:scene3d>
              <a:camera prst="orthographicFront"/>
              <a:lightRig rig="threePt" dir="t"/>
            </a:scene3d>
            <a:sp3d>
              <a:bevelT w="0" h="0"/>
            </a:sp3d>
          </c:spPr>
          <c:invertIfNegative val="0"/>
          <c:dLbls>
            <c:dLbl>
              <c:idx val="3"/>
              <c:layout>
                <c:manualLayout>
                  <c:x val="-5.7825181272836961E-3"/>
                  <c:y val="1.4880237521397664E-2"/>
                </c:manualLayout>
              </c:layout>
              <c:spPr>
                <a:noFill/>
                <a:ln>
                  <a:noFill/>
                </a:ln>
                <a:effectLst/>
              </c:spPr>
              <c:txPr>
                <a:bodyPr/>
                <a:lstStyle/>
                <a:p>
                  <a:pPr>
                    <a:defRPr sz="1050" b="1">
                      <a:solidFill>
                        <a:schemeClr val="bg1"/>
                      </a:solidFill>
                      <a:effectLst/>
                      <a:latin typeface="+mn-lt"/>
                      <a:cs typeface="Arial" panose="020B0604020202020204" pitchFamily="34" charset="0"/>
                    </a:defRPr>
                  </a:pPr>
                  <a:endParaRPr lang="ru-RU"/>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456D-4FAF-85A3-5137828FFF6D}"/>
                </c:ext>
                <c:ext xmlns:c15="http://schemas.microsoft.com/office/drawing/2012/chart" uri="{CE6537A1-D6FC-4f65-9D91-7224C49458BB}">
                  <c15:layout/>
                </c:ext>
              </c:extLst>
            </c:dLbl>
            <c:spPr>
              <a:noFill/>
              <a:ln>
                <a:noFill/>
              </a:ln>
              <a:effectLst/>
            </c:spPr>
            <c:txPr>
              <a:bodyPr/>
              <a:lstStyle/>
              <a:p>
                <a:pPr>
                  <a:defRPr sz="1050" b="1">
                    <a:solidFill>
                      <a:schemeClr val="bg1"/>
                    </a:solidFill>
                    <a:effectLst>
                      <a:outerShdw blurRad="38100" dist="38100" dir="2700000" algn="tl">
                        <a:srgbClr val="000000">
                          <a:alpha val="43137"/>
                        </a:srgbClr>
                      </a:outerShdw>
                    </a:effectLst>
                    <a:latin typeface="+mn-lt"/>
                    <a:cs typeface="Arial" panose="020B0604020202020204" pitchFamily="34" charset="0"/>
                  </a:defRPr>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Лист1!$B$1:$G$1</c:f>
              <c:strCache>
                <c:ptCount val="6"/>
                <c:pt idx="0">
                  <c:v>В целом по выборке</c:v>
                </c:pt>
                <c:pt idx="1">
                  <c:v>1</c:v>
                </c:pt>
                <c:pt idx="2">
                  <c:v>2</c:v>
                </c:pt>
                <c:pt idx="3">
                  <c:v>3</c:v>
                </c:pt>
                <c:pt idx="4">
                  <c:v>4</c:v>
                </c:pt>
                <c:pt idx="5">
                  <c:v>5</c:v>
                </c:pt>
              </c:strCache>
            </c:strRef>
          </c:cat>
          <c:val>
            <c:numRef>
              <c:f>Лист1!$B$7:$G$7</c:f>
              <c:numCache>
                <c:formatCode>#,##0</c:formatCode>
                <c:ptCount val="6"/>
                <c:pt idx="0">
                  <c:v>5.3534964264184053</c:v>
                </c:pt>
                <c:pt idx="1">
                  <c:v>5.7755025283426278</c:v>
                </c:pt>
                <c:pt idx="2">
                  <c:v>5.6453455679612885</c:v>
                </c:pt>
                <c:pt idx="3">
                  <c:v>2.5988179291261715</c:v>
                </c:pt>
                <c:pt idx="4">
                  <c:v>4.241689112457256</c:v>
                </c:pt>
                <c:pt idx="5">
                  <c:v>4.4732297518121342</c:v>
                </c:pt>
              </c:numCache>
            </c:numRef>
          </c:val>
          <c:extLst xmlns:c16r2="http://schemas.microsoft.com/office/drawing/2015/06/chart">
            <c:ext xmlns:c16="http://schemas.microsoft.com/office/drawing/2014/chart" uri="{C3380CC4-5D6E-409C-BE32-E72D297353CC}">
              <c16:uniqueId val="{00000006-101E-46EF-89BE-287913D5F448}"/>
            </c:ext>
          </c:extLst>
        </c:ser>
        <c:dLbls>
          <c:dLblPos val="ctr"/>
          <c:showLegendKey val="0"/>
          <c:showVal val="1"/>
          <c:showCatName val="0"/>
          <c:showSerName val="0"/>
          <c:showPercent val="0"/>
          <c:showBubbleSize val="0"/>
        </c:dLbls>
        <c:gapWidth val="150"/>
        <c:overlap val="100"/>
        <c:axId val="117023104"/>
        <c:axId val="117024640"/>
      </c:barChart>
      <c:catAx>
        <c:axId val="117023104"/>
        <c:scaling>
          <c:orientation val="minMax"/>
        </c:scaling>
        <c:delete val="0"/>
        <c:axPos val="b"/>
        <c:numFmt formatCode="General" sourceLinked="0"/>
        <c:majorTickMark val="out"/>
        <c:minorTickMark val="none"/>
        <c:tickLblPos val="nextTo"/>
        <c:txPr>
          <a:bodyPr/>
          <a:lstStyle/>
          <a:p>
            <a:pPr>
              <a:defRPr sz="900">
                <a:latin typeface="Franklin Gothic Book" pitchFamily="34" charset="0"/>
              </a:defRPr>
            </a:pPr>
            <a:endParaRPr lang="ru-RU"/>
          </a:p>
        </c:txPr>
        <c:crossAx val="117024640"/>
        <c:crosses val="autoZero"/>
        <c:auto val="1"/>
        <c:lblAlgn val="ctr"/>
        <c:lblOffset val="100"/>
        <c:noMultiLvlLbl val="0"/>
      </c:catAx>
      <c:valAx>
        <c:axId val="117024640"/>
        <c:scaling>
          <c:orientation val="minMax"/>
        </c:scaling>
        <c:delete val="1"/>
        <c:axPos val="l"/>
        <c:numFmt formatCode="0%" sourceLinked="1"/>
        <c:majorTickMark val="out"/>
        <c:minorTickMark val="none"/>
        <c:tickLblPos val="none"/>
        <c:crossAx val="117023104"/>
        <c:crosses val="autoZero"/>
        <c:crossBetween val="between"/>
      </c:valAx>
    </c:plotArea>
    <c:legend>
      <c:legendPos val="r"/>
      <c:layout/>
      <c:overlay val="0"/>
      <c:txPr>
        <a:bodyPr/>
        <a:lstStyle/>
        <a:p>
          <a:pPr>
            <a:defRPr sz="1000">
              <a:latin typeface="Arial" panose="020B0604020202020204" pitchFamily="34" charset="0"/>
              <a:cs typeface="Arial" panose="020B0604020202020204" pitchFamily="34" charset="0"/>
            </a:defRPr>
          </a:pPr>
          <a:endParaRPr lang="ru-RU"/>
        </a:p>
      </c:txPr>
    </c:legend>
    <c:plotVisOnly val="1"/>
    <c:dispBlanksAs val="gap"/>
    <c:showDLblsOverMax val="0"/>
  </c:chart>
  <c:spPr>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3951348004416306E-4"/>
          <c:y val="6.1589537189470515E-2"/>
          <c:w val="0.99966048651995587"/>
          <c:h val="0.54436046555892847"/>
        </c:manualLayout>
      </c:layout>
      <c:lineChart>
        <c:grouping val="standard"/>
        <c:varyColors val="0"/>
        <c:ser>
          <c:idx val="0"/>
          <c:order val="0"/>
          <c:tx>
            <c:strRef>
              <c:f>Лист1!$A$2</c:f>
              <c:strCache>
                <c:ptCount val="1"/>
                <c:pt idx="0">
                  <c:v>45-59 лет</c:v>
                </c:pt>
              </c:strCache>
            </c:strRef>
          </c:tx>
          <c:spPr>
            <a:ln>
              <a:solidFill>
                <a:srgbClr val="00927B"/>
              </a:solidFill>
            </a:ln>
            <a:effectLst>
              <a:outerShdw blurRad="40000" dist="23000" dir="5400000" rotWithShape="0">
                <a:srgbClr val="000000">
                  <a:alpha val="35000"/>
                </a:srgbClr>
              </a:outerShdw>
            </a:effectLst>
          </c:spPr>
          <c:marker>
            <c:symbol val="diamond"/>
            <c:size val="5"/>
            <c:spPr>
              <a:solidFill>
                <a:srgbClr val="00927B"/>
              </a:solidFill>
              <a:ln>
                <a:noFill/>
              </a:ln>
            </c:spPr>
          </c:marker>
          <c:dLbls>
            <c:spPr>
              <a:noFill/>
              <a:ln>
                <a:noFill/>
              </a:ln>
              <a:effectLst/>
            </c:spPr>
            <c:txPr>
              <a:bodyPr/>
              <a:lstStyle/>
              <a:p>
                <a:pPr>
                  <a:defRPr sz="1200" b="1">
                    <a:solidFill>
                      <a:srgbClr val="00927B"/>
                    </a:solidFill>
                  </a:defRPr>
                </a:pPr>
                <a:endParaRPr lang="ru-RU"/>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Лист1!$B$1:$U$1</c:f>
              <c:strCache>
                <c:ptCount val="20"/>
                <c:pt idx="0">
                  <c:v>11.2010</c:v>
                </c:pt>
                <c:pt idx="1">
                  <c:v>05.2011</c:v>
                </c:pt>
                <c:pt idx="2">
                  <c:v>05.2012</c:v>
                </c:pt>
                <c:pt idx="3">
                  <c:v>06.2012</c:v>
                </c:pt>
                <c:pt idx="4">
                  <c:v>09.2012</c:v>
                </c:pt>
                <c:pt idx="5">
                  <c:v>12.2012</c:v>
                </c:pt>
                <c:pt idx="6">
                  <c:v>04.2013</c:v>
                </c:pt>
                <c:pt idx="7">
                  <c:v>06.2013</c:v>
                </c:pt>
                <c:pt idx="8">
                  <c:v>09.2013</c:v>
                </c:pt>
                <c:pt idx="9">
                  <c:v>12.2013</c:v>
                </c:pt>
                <c:pt idx="10">
                  <c:v>07.2014</c:v>
                </c:pt>
                <c:pt idx="11">
                  <c:v>11.2014</c:v>
                </c:pt>
                <c:pt idx="12">
                  <c:v>03.2015</c:v>
                </c:pt>
                <c:pt idx="13">
                  <c:v>06.2015</c:v>
                </c:pt>
                <c:pt idx="14">
                  <c:v>09.2015</c:v>
                </c:pt>
                <c:pt idx="15">
                  <c:v>11.2015</c:v>
                </c:pt>
                <c:pt idx="16">
                  <c:v>03.2016</c:v>
                </c:pt>
                <c:pt idx="17">
                  <c:v>06.2016</c:v>
                </c:pt>
                <c:pt idx="18">
                  <c:v>09.2016</c:v>
                </c:pt>
                <c:pt idx="19">
                  <c:v>12.2016</c:v>
                </c:pt>
              </c:strCache>
            </c:strRef>
          </c:cat>
          <c:val>
            <c:numRef>
              <c:f>Лист1!$B$2:$U$2</c:f>
              <c:numCache>
                <c:formatCode>#,##0</c:formatCode>
                <c:ptCount val="20"/>
                <c:pt idx="0" formatCode="General">
                  <c:v>70</c:v>
                </c:pt>
                <c:pt idx="1">
                  <c:v>73</c:v>
                </c:pt>
                <c:pt idx="2">
                  <c:v>67.381974248927037</c:v>
                </c:pt>
                <c:pt idx="3">
                  <c:v>72.327044025157235</c:v>
                </c:pt>
                <c:pt idx="4">
                  <c:v>77.35849056603773</c:v>
                </c:pt>
                <c:pt idx="5">
                  <c:v>79.91360691144709</c:v>
                </c:pt>
                <c:pt idx="6">
                  <c:v>79.735682819383257</c:v>
                </c:pt>
                <c:pt idx="7">
                  <c:v>75.496688741721854</c:v>
                </c:pt>
                <c:pt idx="8">
                  <c:v>79.498861047835987</c:v>
                </c:pt>
                <c:pt idx="9">
                  <c:v>76.873661670235549</c:v>
                </c:pt>
                <c:pt idx="10" formatCode="0">
                  <c:v>79</c:v>
                </c:pt>
                <c:pt idx="11" formatCode="0">
                  <c:v>80.477223427331893</c:v>
                </c:pt>
                <c:pt idx="12">
                  <c:v>75.37473233404711</c:v>
                </c:pt>
                <c:pt idx="13" formatCode="General">
                  <c:v>79</c:v>
                </c:pt>
                <c:pt idx="14" formatCode="General">
                  <c:v>70</c:v>
                </c:pt>
                <c:pt idx="15" formatCode="General">
                  <c:v>78</c:v>
                </c:pt>
                <c:pt idx="16" formatCode="0">
                  <c:v>88.921713441654362</c:v>
                </c:pt>
                <c:pt idx="17" formatCode="General">
                  <c:v>85</c:v>
                </c:pt>
                <c:pt idx="18" formatCode="General">
                  <c:v>85</c:v>
                </c:pt>
                <c:pt idx="19">
                  <c:v>83.24780389088221</c:v>
                </c:pt>
              </c:numCache>
            </c:numRef>
          </c:val>
          <c:smooth val="1"/>
          <c:extLst xmlns:c16r2="http://schemas.microsoft.com/office/drawing/2015/06/chart">
            <c:ext xmlns:c16="http://schemas.microsoft.com/office/drawing/2014/chart" uri="{C3380CC4-5D6E-409C-BE32-E72D297353CC}">
              <c16:uniqueId val="{00000003-3505-4521-89BF-E753703E5383}"/>
            </c:ext>
          </c:extLst>
        </c:ser>
        <c:ser>
          <c:idx val="1"/>
          <c:order val="1"/>
          <c:tx>
            <c:strRef>
              <c:f>Лист1!$A$3</c:f>
              <c:strCache>
                <c:ptCount val="1"/>
                <c:pt idx="0">
                  <c:v>60 и старше</c:v>
                </c:pt>
              </c:strCache>
            </c:strRef>
          </c:tx>
          <c:spPr>
            <a:ln>
              <a:solidFill>
                <a:srgbClr val="E46C0A"/>
              </a:solidFill>
            </a:ln>
            <a:effectLst>
              <a:outerShdw blurRad="40000" dist="23000" dir="5400000" rotWithShape="0">
                <a:srgbClr val="000000">
                  <a:alpha val="35000"/>
                </a:srgbClr>
              </a:outerShdw>
            </a:effectLst>
          </c:spPr>
          <c:marker>
            <c:symbol val="square"/>
            <c:size val="5"/>
            <c:spPr>
              <a:solidFill>
                <a:srgbClr val="E46C0A"/>
              </a:solidFill>
              <a:ln>
                <a:noFill/>
              </a:ln>
            </c:spPr>
          </c:marker>
          <c:dLbls>
            <c:spPr>
              <a:noFill/>
              <a:ln>
                <a:noFill/>
              </a:ln>
              <a:effectLst/>
            </c:spPr>
            <c:txPr>
              <a:bodyPr/>
              <a:lstStyle/>
              <a:p>
                <a:pPr>
                  <a:defRPr sz="1200" b="1">
                    <a:solidFill>
                      <a:srgbClr val="E46C0A"/>
                    </a:solidFill>
                  </a:defRPr>
                </a:pPr>
                <a:endParaRPr lang="ru-RU"/>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Лист1!$B$1:$U$1</c:f>
              <c:strCache>
                <c:ptCount val="20"/>
                <c:pt idx="0">
                  <c:v>11.2010</c:v>
                </c:pt>
                <c:pt idx="1">
                  <c:v>05.2011</c:v>
                </c:pt>
                <c:pt idx="2">
                  <c:v>05.2012</c:v>
                </c:pt>
                <c:pt idx="3">
                  <c:v>06.2012</c:v>
                </c:pt>
                <c:pt idx="4">
                  <c:v>09.2012</c:v>
                </c:pt>
                <c:pt idx="5">
                  <c:v>12.2012</c:v>
                </c:pt>
                <c:pt idx="6">
                  <c:v>04.2013</c:v>
                </c:pt>
                <c:pt idx="7">
                  <c:v>06.2013</c:v>
                </c:pt>
                <c:pt idx="8">
                  <c:v>09.2013</c:v>
                </c:pt>
                <c:pt idx="9">
                  <c:v>12.2013</c:v>
                </c:pt>
                <c:pt idx="10">
                  <c:v>07.2014</c:v>
                </c:pt>
                <c:pt idx="11">
                  <c:v>11.2014</c:v>
                </c:pt>
                <c:pt idx="12">
                  <c:v>03.2015</c:v>
                </c:pt>
                <c:pt idx="13">
                  <c:v>06.2015</c:v>
                </c:pt>
                <c:pt idx="14">
                  <c:v>09.2015</c:v>
                </c:pt>
                <c:pt idx="15">
                  <c:v>11.2015</c:v>
                </c:pt>
                <c:pt idx="16">
                  <c:v>03.2016</c:v>
                </c:pt>
                <c:pt idx="17">
                  <c:v>06.2016</c:v>
                </c:pt>
                <c:pt idx="18">
                  <c:v>09.2016</c:v>
                </c:pt>
                <c:pt idx="19">
                  <c:v>12.2016</c:v>
                </c:pt>
              </c:strCache>
            </c:strRef>
          </c:cat>
          <c:val>
            <c:numRef>
              <c:f>Лист1!$B$3:$U$3</c:f>
              <c:numCache>
                <c:formatCode>#,##0</c:formatCode>
                <c:ptCount val="20"/>
                <c:pt idx="0" formatCode="General">
                  <c:v>59</c:v>
                </c:pt>
                <c:pt idx="1">
                  <c:v>68</c:v>
                </c:pt>
                <c:pt idx="2">
                  <c:v>64.968152866242036</c:v>
                </c:pt>
                <c:pt idx="3">
                  <c:v>70.68403908794788</c:v>
                </c:pt>
                <c:pt idx="4">
                  <c:v>75.873015873015873</c:v>
                </c:pt>
                <c:pt idx="5">
                  <c:v>81.962025316455694</c:v>
                </c:pt>
                <c:pt idx="6">
                  <c:v>81.899109792284861</c:v>
                </c:pt>
                <c:pt idx="7">
                  <c:v>73.312883435582819</c:v>
                </c:pt>
                <c:pt idx="8">
                  <c:v>77.887788778877891</c:v>
                </c:pt>
                <c:pt idx="9">
                  <c:v>74.294670846394979</c:v>
                </c:pt>
                <c:pt idx="10" formatCode="0">
                  <c:v>80</c:v>
                </c:pt>
                <c:pt idx="11" formatCode="0">
                  <c:v>75.718849840255587</c:v>
                </c:pt>
                <c:pt idx="12">
                  <c:v>81.602373887240361</c:v>
                </c:pt>
                <c:pt idx="13" formatCode="General">
                  <c:v>77</c:v>
                </c:pt>
                <c:pt idx="14" formatCode="General">
                  <c:v>74</c:v>
                </c:pt>
                <c:pt idx="15" formatCode="General">
                  <c:v>81</c:v>
                </c:pt>
                <c:pt idx="16" formatCode="0">
                  <c:v>87.725631768953065</c:v>
                </c:pt>
                <c:pt idx="17" formatCode="General">
                  <c:v>84</c:v>
                </c:pt>
                <c:pt idx="18" formatCode="General">
                  <c:v>86</c:v>
                </c:pt>
                <c:pt idx="19" formatCode="General">
                  <c:v>84</c:v>
                </c:pt>
              </c:numCache>
            </c:numRef>
          </c:val>
          <c:smooth val="1"/>
          <c:extLst xmlns:c16r2="http://schemas.microsoft.com/office/drawing/2015/06/chart">
            <c:ext xmlns:c16="http://schemas.microsoft.com/office/drawing/2014/chart" uri="{C3380CC4-5D6E-409C-BE32-E72D297353CC}">
              <c16:uniqueId val="{00000007-3505-4521-89BF-E753703E5383}"/>
            </c:ext>
          </c:extLst>
        </c:ser>
        <c:dLbls>
          <c:showLegendKey val="0"/>
          <c:showVal val="0"/>
          <c:showCatName val="0"/>
          <c:showSerName val="0"/>
          <c:showPercent val="0"/>
          <c:showBubbleSize val="0"/>
        </c:dLbls>
        <c:marker val="1"/>
        <c:smooth val="0"/>
        <c:axId val="108687360"/>
        <c:axId val="108688896"/>
      </c:lineChart>
      <c:catAx>
        <c:axId val="108687360"/>
        <c:scaling>
          <c:orientation val="minMax"/>
        </c:scaling>
        <c:delete val="0"/>
        <c:axPos val="b"/>
        <c:numFmt formatCode="General" sourceLinked="1"/>
        <c:majorTickMark val="out"/>
        <c:minorTickMark val="none"/>
        <c:tickLblPos val="nextTo"/>
        <c:txPr>
          <a:bodyPr rot="-5400000" vert="horz"/>
          <a:lstStyle/>
          <a:p>
            <a:pPr>
              <a:defRPr sz="1000" b="0" i="0">
                <a:latin typeface="Arial" pitchFamily="34" charset="0"/>
                <a:cs typeface="Arial" pitchFamily="34" charset="0"/>
              </a:defRPr>
            </a:pPr>
            <a:endParaRPr lang="ru-RU"/>
          </a:p>
        </c:txPr>
        <c:crossAx val="108688896"/>
        <c:crosses val="autoZero"/>
        <c:auto val="1"/>
        <c:lblAlgn val="ctr"/>
        <c:lblOffset val="100"/>
        <c:noMultiLvlLbl val="0"/>
      </c:catAx>
      <c:valAx>
        <c:axId val="108688896"/>
        <c:scaling>
          <c:orientation val="minMax"/>
          <c:max val="100"/>
          <c:min val="30"/>
        </c:scaling>
        <c:delete val="1"/>
        <c:axPos val="l"/>
        <c:numFmt formatCode="General" sourceLinked="1"/>
        <c:majorTickMark val="out"/>
        <c:minorTickMark val="none"/>
        <c:tickLblPos val="nextTo"/>
        <c:crossAx val="108687360"/>
        <c:crosses val="autoZero"/>
        <c:crossBetween val="between"/>
        <c:minorUnit val="20"/>
      </c:valAx>
    </c:plotArea>
    <c:legend>
      <c:legendPos val="b"/>
      <c:layout>
        <c:manualLayout>
          <c:xMode val="edge"/>
          <c:yMode val="edge"/>
          <c:x val="0.2189978127734033"/>
          <c:y val="0.86533081142891133"/>
          <c:w val="0.63313342082239721"/>
          <c:h val="8.2540525039037665E-2"/>
        </c:manualLayout>
      </c:layout>
      <c:overlay val="0"/>
      <c:spPr>
        <a:ln w="3175">
          <a:solidFill>
            <a:srgbClr val="FFFFFF">
              <a:lumMod val="65000"/>
            </a:srgbClr>
          </a:solidFill>
        </a:ln>
      </c:spPr>
      <c:txPr>
        <a:bodyPr/>
        <a:lstStyle/>
        <a:p>
          <a:pPr>
            <a:defRPr sz="1050" b="1">
              <a:latin typeface="Arial" pitchFamily="34" charset="0"/>
              <a:cs typeface="Arial" pitchFamily="34" charset="0"/>
            </a:defRPr>
          </a:pPr>
          <a:endParaRPr lang="ru-RU"/>
        </a:p>
      </c:txPr>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658118734586665"/>
          <c:y val="0.25463248790655635"/>
          <c:w val="0.8548407254416196"/>
          <c:h val="0.3758378720401373"/>
        </c:manualLayout>
      </c:layout>
      <c:lineChart>
        <c:grouping val="standard"/>
        <c:varyColors val="0"/>
        <c:ser>
          <c:idx val="0"/>
          <c:order val="0"/>
          <c:tx>
            <c:strRef>
              <c:f>Лист1!$A$2</c:f>
              <c:strCache>
                <c:ptCount val="1"/>
                <c:pt idx="0">
                  <c:v>Среднее специальное (техникум)</c:v>
                </c:pt>
              </c:strCache>
            </c:strRef>
          </c:tx>
          <c:spPr>
            <a:ln>
              <a:solidFill>
                <a:srgbClr val="00927B"/>
              </a:solidFill>
            </a:ln>
            <a:effectLst>
              <a:outerShdw blurRad="40000" dist="23000" dir="5400000" rotWithShape="0">
                <a:srgbClr val="000000">
                  <a:alpha val="35000"/>
                </a:srgbClr>
              </a:outerShdw>
            </a:effectLst>
          </c:spPr>
          <c:marker>
            <c:symbol val="diamond"/>
            <c:size val="5"/>
            <c:spPr>
              <a:solidFill>
                <a:srgbClr val="00927B"/>
              </a:solidFill>
              <a:ln>
                <a:noFill/>
              </a:ln>
            </c:spPr>
          </c:marker>
          <c:dLbls>
            <c:dLbl>
              <c:idx val="18"/>
              <c:layout>
                <c:manualLayout>
                  <c:x val="-4.7065266399267246E-2"/>
                  <c:y val="9.690305875104786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6547-4438-9A11-80AE962EE2E4}"/>
                </c:ext>
                <c:ext xmlns:c15="http://schemas.microsoft.com/office/drawing/2012/chart" uri="{CE6537A1-D6FC-4f65-9D91-7224C49458BB}">
                  <c15:layout/>
                </c:ext>
              </c:extLst>
            </c:dLbl>
            <c:spPr>
              <a:noFill/>
              <a:ln>
                <a:noFill/>
              </a:ln>
              <a:effectLst/>
            </c:spPr>
            <c:txPr>
              <a:bodyPr/>
              <a:lstStyle/>
              <a:p>
                <a:pPr>
                  <a:defRPr sz="1200" b="1">
                    <a:solidFill>
                      <a:srgbClr val="00927B"/>
                    </a:solidFill>
                  </a:defRPr>
                </a:pPr>
                <a:endParaRPr lang="ru-RU"/>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Лист1!$B$1:$U$1</c:f>
              <c:strCache>
                <c:ptCount val="20"/>
                <c:pt idx="0">
                  <c:v>11.2010</c:v>
                </c:pt>
                <c:pt idx="1">
                  <c:v>05.2011</c:v>
                </c:pt>
                <c:pt idx="2">
                  <c:v>05.2012</c:v>
                </c:pt>
                <c:pt idx="3">
                  <c:v>06.2012</c:v>
                </c:pt>
                <c:pt idx="4">
                  <c:v>09.2012</c:v>
                </c:pt>
                <c:pt idx="5">
                  <c:v>12.2012</c:v>
                </c:pt>
                <c:pt idx="6">
                  <c:v>04.2013</c:v>
                </c:pt>
                <c:pt idx="7">
                  <c:v>06.2013</c:v>
                </c:pt>
                <c:pt idx="8">
                  <c:v>09.2013</c:v>
                </c:pt>
                <c:pt idx="9">
                  <c:v>12.2013</c:v>
                </c:pt>
                <c:pt idx="10">
                  <c:v>07.2014</c:v>
                </c:pt>
                <c:pt idx="11">
                  <c:v>11.2014</c:v>
                </c:pt>
                <c:pt idx="12">
                  <c:v>03.2015</c:v>
                </c:pt>
                <c:pt idx="13">
                  <c:v>06.2015</c:v>
                </c:pt>
                <c:pt idx="14">
                  <c:v>09.2015</c:v>
                </c:pt>
                <c:pt idx="15">
                  <c:v>11.2015</c:v>
                </c:pt>
                <c:pt idx="16">
                  <c:v>03.2016</c:v>
                </c:pt>
                <c:pt idx="17">
                  <c:v>06.2016</c:v>
                </c:pt>
                <c:pt idx="18">
                  <c:v>09.2016</c:v>
                </c:pt>
                <c:pt idx="19">
                  <c:v>12.2016</c:v>
                </c:pt>
              </c:strCache>
            </c:strRef>
          </c:cat>
          <c:val>
            <c:numRef>
              <c:f>Лист1!$B$2:$U$2</c:f>
              <c:numCache>
                <c:formatCode>0</c:formatCode>
                <c:ptCount val="20"/>
                <c:pt idx="0">
                  <c:v>67</c:v>
                </c:pt>
                <c:pt idx="1">
                  <c:v>71</c:v>
                </c:pt>
                <c:pt idx="2">
                  <c:v>61.811722912966253</c:v>
                </c:pt>
                <c:pt idx="3">
                  <c:v>66.964285714285708</c:v>
                </c:pt>
                <c:pt idx="4">
                  <c:v>73.4982332155477</c:v>
                </c:pt>
                <c:pt idx="5">
                  <c:v>82.826475849731665</c:v>
                </c:pt>
                <c:pt idx="6">
                  <c:v>74.181818181818187</c:v>
                </c:pt>
                <c:pt idx="7">
                  <c:v>71.563088512241052</c:v>
                </c:pt>
                <c:pt idx="8">
                  <c:v>76.376554174067493</c:v>
                </c:pt>
                <c:pt idx="9">
                  <c:v>70.748299319727892</c:v>
                </c:pt>
                <c:pt idx="10">
                  <c:v>75</c:v>
                </c:pt>
                <c:pt idx="11">
                  <c:v>76.660988074957416</c:v>
                </c:pt>
                <c:pt idx="12">
                  <c:v>73.80952380952381</c:v>
                </c:pt>
                <c:pt idx="13">
                  <c:v>74</c:v>
                </c:pt>
                <c:pt idx="14">
                  <c:v>70</c:v>
                </c:pt>
                <c:pt idx="15">
                  <c:v>78</c:v>
                </c:pt>
                <c:pt idx="16">
                  <c:v>82</c:v>
                </c:pt>
                <c:pt idx="17">
                  <c:v>82</c:v>
                </c:pt>
                <c:pt idx="18">
                  <c:v>85</c:v>
                </c:pt>
                <c:pt idx="19">
                  <c:v>81</c:v>
                </c:pt>
              </c:numCache>
            </c:numRef>
          </c:val>
          <c:smooth val="1"/>
          <c:extLst xmlns:c16r2="http://schemas.microsoft.com/office/drawing/2015/06/chart">
            <c:ext xmlns:c16="http://schemas.microsoft.com/office/drawing/2014/chart" uri="{C3380CC4-5D6E-409C-BE32-E72D297353CC}">
              <c16:uniqueId val="{00000000-6060-4768-9AFB-FB85F8C89610}"/>
            </c:ext>
          </c:extLst>
        </c:ser>
        <c:ser>
          <c:idx val="1"/>
          <c:order val="1"/>
          <c:tx>
            <c:strRef>
              <c:f>Лист1!$A$3</c:f>
              <c:strCache>
                <c:ptCount val="1"/>
                <c:pt idx="0">
                  <c:v>Незаконченное высшее, высшее</c:v>
                </c:pt>
              </c:strCache>
            </c:strRef>
          </c:tx>
          <c:spPr>
            <a:ln>
              <a:solidFill>
                <a:srgbClr val="E46C0A"/>
              </a:solidFill>
            </a:ln>
            <a:effectLst>
              <a:outerShdw blurRad="40000" dist="23000" dir="5400000" rotWithShape="0">
                <a:srgbClr val="000000">
                  <a:alpha val="35000"/>
                </a:srgbClr>
              </a:outerShdw>
            </a:effectLst>
          </c:spPr>
          <c:marker>
            <c:symbol val="square"/>
            <c:size val="5"/>
            <c:spPr>
              <a:solidFill>
                <a:srgbClr val="E46C0A"/>
              </a:solidFill>
              <a:ln>
                <a:noFill/>
              </a:ln>
            </c:spPr>
          </c:marker>
          <c:dLbls>
            <c:dLbl>
              <c:idx val="18"/>
              <c:layout>
                <c:manualLayout>
                  <c:x val="-4.7065266399267246E-2"/>
                  <c:y val="-7.68607780953631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6547-4438-9A11-80AE962EE2E4}"/>
                </c:ext>
                <c:ext xmlns:c15="http://schemas.microsoft.com/office/drawing/2012/chart" uri="{CE6537A1-D6FC-4f65-9D91-7224C49458BB}">
                  <c15:layout/>
                </c:ext>
              </c:extLst>
            </c:dLbl>
            <c:spPr>
              <a:noFill/>
              <a:ln>
                <a:noFill/>
              </a:ln>
              <a:effectLst/>
            </c:spPr>
            <c:txPr>
              <a:bodyPr/>
              <a:lstStyle/>
              <a:p>
                <a:pPr>
                  <a:defRPr sz="1200" b="1">
                    <a:solidFill>
                      <a:srgbClr val="E46C0A"/>
                    </a:solidFill>
                  </a:defRPr>
                </a:pPr>
                <a:endParaRPr lang="ru-RU"/>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Лист1!$B$1:$U$1</c:f>
              <c:strCache>
                <c:ptCount val="20"/>
                <c:pt idx="0">
                  <c:v>11.2010</c:v>
                </c:pt>
                <c:pt idx="1">
                  <c:v>05.2011</c:v>
                </c:pt>
                <c:pt idx="2">
                  <c:v>05.2012</c:v>
                </c:pt>
                <c:pt idx="3">
                  <c:v>06.2012</c:v>
                </c:pt>
                <c:pt idx="4">
                  <c:v>09.2012</c:v>
                </c:pt>
                <c:pt idx="5">
                  <c:v>12.2012</c:v>
                </c:pt>
                <c:pt idx="6">
                  <c:v>04.2013</c:v>
                </c:pt>
                <c:pt idx="7">
                  <c:v>06.2013</c:v>
                </c:pt>
                <c:pt idx="8">
                  <c:v>09.2013</c:v>
                </c:pt>
                <c:pt idx="9">
                  <c:v>12.2013</c:v>
                </c:pt>
                <c:pt idx="10">
                  <c:v>07.2014</c:v>
                </c:pt>
                <c:pt idx="11">
                  <c:v>11.2014</c:v>
                </c:pt>
                <c:pt idx="12">
                  <c:v>03.2015</c:v>
                </c:pt>
                <c:pt idx="13">
                  <c:v>06.2015</c:v>
                </c:pt>
                <c:pt idx="14">
                  <c:v>09.2015</c:v>
                </c:pt>
                <c:pt idx="15">
                  <c:v>11.2015</c:v>
                </c:pt>
                <c:pt idx="16">
                  <c:v>03.2016</c:v>
                </c:pt>
                <c:pt idx="17">
                  <c:v>06.2016</c:v>
                </c:pt>
                <c:pt idx="18">
                  <c:v>09.2016</c:v>
                </c:pt>
                <c:pt idx="19">
                  <c:v>12.2016</c:v>
                </c:pt>
              </c:strCache>
            </c:strRef>
          </c:cat>
          <c:val>
            <c:numRef>
              <c:f>Лист1!$B$3:$U$3</c:f>
              <c:numCache>
                <c:formatCode>0</c:formatCode>
                <c:ptCount val="20"/>
                <c:pt idx="0">
                  <c:v>72</c:v>
                </c:pt>
                <c:pt idx="1">
                  <c:v>78</c:v>
                </c:pt>
                <c:pt idx="2">
                  <c:v>69.915254237288138</c:v>
                </c:pt>
                <c:pt idx="3">
                  <c:v>67.427385892116178</c:v>
                </c:pt>
                <c:pt idx="4">
                  <c:v>78.125</c:v>
                </c:pt>
                <c:pt idx="5">
                  <c:v>79.245283018867923</c:v>
                </c:pt>
                <c:pt idx="6">
                  <c:v>78.557114228456911</c:v>
                </c:pt>
                <c:pt idx="7">
                  <c:v>74.739039665970779</c:v>
                </c:pt>
                <c:pt idx="8">
                  <c:v>77.574370709382151</c:v>
                </c:pt>
                <c:pt idx="9">
                  <c:v>75.967413441955188</c:v>
                </c:pt>
                <c:pt idx="10">
                  <c:v>78</c:v>
                </c:pt>
                <c:pt idx="11">
                  <c:v>76.337448559670776</c:v>
                </c:pt>
                <c:pt idx="12">
                  <c:v>77.393617021276597</c:v>
                </c:pt>
                <c:pt idx="13">
                  <c:v>79</c:v>
                </c:pt>
                <c:pt idx="14">
                  <c:v>73</c:v>
                </c:pt>
                <c:pt idx="15">
                  <c:v>81</c:v>
                </c:pt>
                <c:pt idx="16">
                  <c:v>85</c:v>
                </c:pt>
                <c:pt idx="17">
                  <c:v>84</c:v>
                </c:pt>
                <c:pt idx="18">
                  <c:v>84</c:v>
                </c:pt>
                <c:pt idx="19">
                  <c:v>85</c:v>
                </c:pt>
              </c:numCache>
            </c:numRef>
          </c:val>
          <c:smooth val="1"/>
          <c:extLst xmlns:c16r2="http://schemas.microsoft.com/office/drawing/2015/06/chart">
            <c:ext xmlns:c16="http://schemas.microsoft.com/office/drawing/2014/chart" uri="{C3380CC4-5D6E-409C-BE32-E72D297353CC}">
              <c16:uniqueId val="{00000001-6060-4768-9AFB-FB85F8C89610}"/>
            </c:ext>
          </c:extLst>
        </c:ser>
        <c:dLbls>
          <c:showLegendKey val="0"/>
          <c:showVal val="0"/>
          <c:showCatName val="0"/>
          <c:showSerName val="0"/>
          <c:showPercent val="0"/>
          <c:showBubbleSize val="0"/>
        </c:dLbls>
        <c:marker val="1"/>
        <c:smooth val="0"/>
        <c:axId val="111261184"/>
        <c:axId val="111262720"/>
      </c:lineChart>
      <c:catAx>
        <c:axId val="111261184"/>
        <c:scaling>
          <c:orientation val="minMax"/>
        </c:scaling>
        <c:delete val="0"/>
        <c:axPos val="b"/>
        <c:numFmt formatCode="General" sourceLinked="1"/>
        <c:majorTickMark val="out"/>
        <c:minorTickMark val="none"/>
        <c:tickLblPos val="nextTo"/>
        <c:txPr>
          <a:bodyPr rot="-5400000" vert="horz"/>
          <a:lstStyle/>
          <a:p>
            <a:pPr>
              <a:defRPr sz="1000" b="0" i="0">
                <a:latin typeface="Arial" pitchFamily="34" charset="0"/>
                <a:cs typeface="Arial" pitchFamily="34" charset="0"/>
              </a:defRPr>
            </a:pPr>
            <a:endParaRPr lang="ru-RU"/>
          </a:p>
        </c:txPr>
        <c:crossAx val="111262720"/>
        <c:crosses val="autoZero"/>
        <c:auto val="1"/>
        <c:lblAlgn val="ctr"/>
        <c:lblOffset val="100"/>
        <c:noMultiLvlLbl val="0"/>
      </c:catAx>
      <c:valAx>
        <c:axId val="111262720"/>
        <c:scaling>
          <c:orientation val="minMax"/>
          <c:max val="90"/>
          <c:min val="40"/>
        </c:scaling>
        <c:delete val="1"/>
        <c:axPos val="l"/>
        <c:numFmt formatCode="0" sourceLinked="1"/>
        <c:majorTickMark val="out"/>
        <c:minorTickMark val="none"/>
        <c:tickLblPos val="nextTo"/>
        <c:crossAx val="111261184"/>
        <c:crosses val="autoZero"/>
        <c:crossBetween val="between"/>
        <c:minorUnit val="20"/>
      </c:valAx>
    </c:plotArea>
    <c:legend>
      <c:legendPos val="b"/>
      <c:layout>
        <c:manualLayout>
          <c:xMode val="edge"/>
          <c:yMode val="edge"/>
          <c:x val="0.20794497993516101"/>
          <c:y val="0.8410934138631061"/>
          <c:w val="0.75083163069255243"/>
          <c:h val="0.12319685438991626"/>
        </c:manualLayout>
      </c:layout>
      <c:overlay val="0"/>
      <c:spPr>
        <a:ln w="3175">
          <a:solidFill>
            <a:srgbClr val="FFFFFF">
              <a:lumMod val="65000"/>
            </a:srgbClr>
          </a:solidFill>
        </a:ln>
      </c:spPr>
      <c:txPr>
        <a:bodyPr/>
        <a:lstStyle/>
        <a:p>
          <a:pPr>
            <a:defRPr sz="1050" b="0">
              <a:latin typeface="Arial" pitchFamily="34" charset="0"/>
              <a:cs typeface="Arial" pitchFamily="34" charset="0"/>
            </a:defRPr>
          </a:pPr>
          <a:endParaRPr lang="ru-RU"/>
        </a:p>
      </c:txPr>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7229381749340964E-2"/>
          <c:y val="0.12998275976394139"/>
          <c:w val="0.93001740910505448"/>
          <c:h val="0.46518119182101575"/>
        </c:manualLayout>
      </c:layout>
      <c:lineChart>
        <c:grouping val="standard"/>
        <c:varyColors val="0"/>
        <c:ser>
          <c:idx val="0"/>
          <c:order val="0"/>
          <c:tx>
            <c:strRef>
              <c:f>Лист1!$A$2</c:f>
              <c:strCache>
                <c:ptCount val="1"/>
                <c:pt idx="0">
                  <c:v>Начальное или неполное среднее</c:v>
                </c:pt>
              </c:strCache>
            </c:strRef>
          </c:tx>
          <c:spPr>
            <a:ln>
              <a:solidFill>
                <a:srgbClr val="00927B"/>
              </a:solidFill>
            </a:ln>
            <a:effectLst>
              <a:outerShdw blurRad="40000" dist="23000" dir="5400000" rotWithShape="0">
                <a:srgbClr val="000000">
                  <a:alpha val="35000"/>
                </a:srgbClr>
              </a:outerShdw>
            </a:effectLst>
          </c:spPr>
          <c:marker>
            <c:symbol val="diamond"/>
            <c:size val="5"/>
            <c:spPr>
              <a:solidFill>
                <a:srgbClr val="00927B"/>
              </a:solidFill>
              <a:ln>
                <a:noFill/>
              </a:ln>
            </c:spPr>
          </c:marker>
          <c:dLbls>
            <c:dLbl>
              <c:idx val="0"/>
              <c:layout>
                <c:manualLayout>
                  <c:x val="-1.9889997937655161E-2"/>
                  <c:y val="1.138124092439697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4.520965584980461E-2"/>
                  <c:y val="4.199337689737557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4.2396360526232427E-2"/>
                  <c:y val="3.762021461552151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8.6649495966023508E-3"/>
                  <c:y val="-7.651312275811069E-4"/>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4.8051084126612464E-2"/>
                  <c:y val="-7.510889001910073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8"/>
              <c:layout>
                <c:manualLayout>
                  <c:x val="-2.9337796799887645E-2"/>
                  <c:y val="-3.137726720055977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200" b="1">
                    <a:solidFill>
                      <a:srgbClr val="059D85"/>
                    </a:solidFill>
                  </a:defRPr>
                </a:pPr>
                <a:endParaRPr lang="ru-RU"/>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Лист1!$B$1:$U$1</c:f>
              <c:strCache>
                <c:ptCount val="20"/>
                <c:pt idx="0">
                  <c:v>11.2010</c:v>
                </c:pt>
                <c:pt idx="1">
                  <c:v>05.2011</c:v>
                </c:pt>
                <c:pt idx="2">
                  <c:v>05.2012</c:v>
                </c:pt>
                <c:pt idx="3">
                  <c:v>06.2012</c:v>
                </c:pt>
                <c:pt idx="4">
                  <c:v>09.2012</c:v>
                </c:pt>
                <c:pt idx="5">
                  <c:v>12.2012</c:v>
                </c:pt>
                <c:pt idx="6">
                  <c:v>04.2013</c:v>
                </c:pt>
                <c:pt idx="7">
                  <c:v>06.2013</c:v>
                </c:pt>
                <c:pt idx="8">
                  <c:v>09.2013</c:v>
                </c:pt>
                <c:pt idx="9">
                  <c:v>12.2013</c:v>
                </c:pt>
                <c:pt idx="10">
                  <c:v>07.2014</c:v>
                </c:pt>
                <c:pt idx="11">
                  <c:v>11.2014</c:v>
                </c:pt>
                <c:pt idx="12">
                  <c:v>03.2015</c:v>
                </c:pt>
                <c:pt idx="13">
                  <c:v>06.2015</c:v>
                </c:pt>
                <c:pt idx="14">
                  <c:v>09.2015</c:v>
                </c:pt>
                <c:pt idx="15">
                  <c:v>11.2015</c:v>
                </c:pt>
                <c:pt idx="16">
                  <c:v>03.2016</c:v>
                </c:pt>
                <c:pt idx="17">
                  <c:v>06.2016</c:v>
                </c:pt>
                <c:pt idx="18">
                  <c:v>09.2016</c:v>
                </c:pt>
                <c:pt idx="19">
                  <c:v>12.2016</c:v>
                </c:pt>
              </c:strCache>
            </c:strRef>
          </c:cat>
          <c:val>
            <c:numRef>
              <c:f>Лист1!$B$2:$U$2</c:f>
              <c:numCache>
                <c:formatCode>#,##0</c:formatCode>
                <c:ptCount val="20"/>
                <c:pt idx="0" formatCode="General">
                  <c:v>42</c:v>
                </c:pt>
                <c:pt idx="1">
                  <c:v>59</c:v>
                </c:pt>
                <c:pt idx="2">
                  <c:v>48.739495798319325</c:v>
                </c:pt>
                <c:pt idx="3">
                  <c:v>57.731958762886599</c:v>
                </c:pt>
                <c:pt idx="4">
                  <c:v>66.34615384615384</c:v>
                </c:pt>
                <c:pt idx="5">
                  <c:v>66.666666666666671</c:v>
                </c:pt>
                <c:pt idx="6">
                  <c:v>84.21052631578948</c:v>
                </c:pt>
                <c:pt idx="7">
                  <c:v>60.714285714285715</c:v>
                </c:pt>
                <c:pt idx="8">
                  <c:v>63</c:v>
                </c:pt>
                <c:pt idx="9">
                  <c:v>70.114942528735625</c:v>
                </c:pt>
                <c:pt idx="10">
                  <c:v>63</c:v>
                </c:pt>
                <c:pt idx="11" formatCode="0">
                  <c:v>67.741935483870961</c:v>
                </c:pt>
                <c:pt idx="12">
                  <c:v>62.903225806451616</c:v>
                </c:pt>
                <c:pt idx="13" formatCode="0">
                  <c:v>66.292134831460672</c:v>
                </c:pt>
                <c:pt idx="14" formatCode="0">
                  <c:v>54.320987654320987</c:v>
                </c:pt>
                <c:pt idx="15" formatCode="General">
                  <c:v>60</c:v>
                </c:pt>
                <c:pt idx="16" formatCode="General">
                  <c:v>72</c:v>
                </c:pt>
                <c:pt idx="17" formatCode="General">
                  <c:v>79</c:v>
                </c:pt>
                <c:pt idx="18" formatCode="General">
                  <c:v>90</c:v>
                </c:pt>
                <c:pt idx="19">
                  <c:v>80.212187663956286</c:v>
                </c:pt>
              </c:numCache>
            </c:numRef>
          </c:val>
          <c:smooth val="1"/>
          <c:extLst xmlns:c16r2="http://schemas.microsoft.com/office/drawing/2015/06/chart">
            <c:ext xmlns:c16="http://schemas.microsoft.com/office/drawing/2014/chart" uri="{C3380CC4-5D6E-409C-BE32-E72D297353CC}">
              <c16:uniqueId val="{00000005-2010-439D-A581-E2A7A7EC78FD}"/>
            </c:ext>
          </c:extLst>
        </c:ser>
        <c:ser>
          <c:idx val="1"/>
          <c:order val="1"/>
          <c:tx>
            <c:strRef>
              <c:f>Лист1!$A$3</c:f>
              <c:strCache>
                <c:ptCount val="1"/>
                <c:pt idx="0">
                  <c:v>Среднее образование (школа или ПТУ)</c:v>
                </c:pt>
              </c:strCache>
            </c:strRef>
          </c:tx>
          <c:spPr>
            <a:ln>
              <a:solidFill>
                <a:srgbClr val="E46C0A"/>
              </a:solidFill>
            </a:ln>
            <a:effectLst>
              <a:outerShdw blurRad="40000" dist="23000" dir="5400000" rotWithShape="0">
                <a:srgbClr val="000000">
                  <a:alpha val="35000"/>
                </a:srgbClr>
              </a:outerShdw>
            </a:effectLst>
          </c:spPr>
          <c:marker>
            <c:symbol val="square"/>
            <c:size val="5"/>
            <c:spPr>
              <a:solidFill>
                <a:srgbClr val="E46C0A"/>
              </a:solidFill>
              <a:ln>
                <a:noFill/>
              </a:ln>
            </c:spPr>
          </c:marker>
          <c:dLbls>
            <c:dLbl>
              <c:idx val="6"/>
              <c:layout>
                <c:manualLayout>
                  <c:x val="-4.2424493479468153E-2"/>
                  <c:y val="5.761658523517110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4.8051084126612464E-2"/>
                  <c:y val="4.012393610775467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8"/>
              <c:layout>
                <c:manualLayout>
                  <c:x val="-4.340427341774844E-2"/>
                  <c:y val="5.761658523517110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200" b="1">
                    <a:solidFill>
                      <a:srgbClr val="FF7F13"/>
                    </a:solidFill>
                  </a:defRPr>
                </a:pPr>
                <a:endParaRPr lang="ru-RU"/>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Лист1!$B$1:$U$1</c:f>
              <c:strCache>
                <c:ptCount val="20"/>
                <c:pt idx="0">
                  <c:v>11.2010</c:v>
                </c:pt>
                <c:pt idx="1">
                  <c:v>05.2011</c:v>
                </c:pt>
                <c:pt idx="2">
                  <c:v>05.2012</c:v>
                </c:pt>
                <c:pt idx="3">
                  <c:v>06.2012</c:v>
                </c:pt>
                <c:pt idx="4">
                  <c:v>09.2012</c:v>
                </c:pt>
                <c:pt idx="5">
                  <c:v>12.2012</c:v>
                </c:pt>
                <c:pt idx="6">
                  <c:v>04.2013</c:v>
                </c:pt>
                <c:pt idx="7">
                  <c:v>06.2013</c:v>
                </c:pt>
                <c:pt idx="8">
                  <c:v>09.2013</c:v>
                </c:pt>
                <c:pt idx="9">
                  <c:v>12.2013</c:v>
                </c:pt>
                <c:pt idx="10">
                  <c:v>07.2014</c:v>
                </c:pt>
                <c:pt idx="11">
                  <c:v>11.2014</c:v>
                </c:pt>
                <c:pt idx="12">
                  <c:v>03.2015</c:v>
                </c:pt>
                <c:pt idx="13">
                  <c:v>06.2015</c:v>
                </c:pt>
                <c:pt idx="14">
                  <c:v>09.2015</c:v>
                </c:pt>
                <c:pt idx="15">
                  <c:v>11.2015</c:v>
                </c:pt>
                <c:pt idx="16">
                  <c:v>03.2016</c:v>
                </c:pt>
                <c:pt idx="17">
                  <c:v>06.2016</c:v>
                </c:pt>
                <c:pt idx="18">
                  <c:v>09.2016</c:v>
                </c:pt>
                <c:pt idx="19">
                  <c:v>12.2016</c:v>
                </c:pt>
              </c:strCache>
            </c:strRef>
          </c:cat>
          <c:val>
            <c:numRef>
              <c:f>Лист1!$B$3:$U$3</c:f>
              <c:numCache>
                <c:formatCode>#,##0</c:formatCode>
                <c:ptCount val="20"/>
                <c:pt idx="0" formatCode="General">
                  <c:v>58</c:v>
                </c:pt>
                <c:pt idx="1">
                  <c:v>57</c:v>
                </c:pt>
                <c:pt idx="2">
                  <c:v>56.380510440835266</c:v>
                </c:pt>
                <c:pt idx="3">
                  <c:v>56.888888888888886</c:v>
                </c:pt>
                <c:pt idx="4">
                  <c:v>71.333333333333329</c:v>
                </c:pt>
                <c:pt idx="5">
                  <c:v>73.144104803493448</c:v>
                </c:pt>
                <c:pt idx="6">
                  <c:v>71.929824561403507</c:v>
                </c:pt>
                <c:pt idx="7">
                  <c:v>64.621676891615536</c:v>
                </c:pt>
                <c:pt idx="8">
                  <c:v>69.7841726618705</c:v>
                </c:pt>
                <c:pt idx="9">
                  <c:v>63.824884792626726</c:v>
                </c:pt>
                <c:pt idx="10">
                  <c:v>69</c:v>
                </c:pt>
                <c:pt idx="11" formatCode="0">
                  <c:v>71.219512195121951</c:v>
                </c:pt>
                <c:pt idx="12">
                  <c:v>67.056074766355138</c:v>
                </c:pt>
                <c:pt idx="13" formatCode="0">
                  <c:v>63.713080168776372</c:v>
                </c:pt>
                <c:pt idx="14" formatCode="0">
                  <c:v>64.402810304449645</c:v>
                </c:pt>
                <c:pt idx="15" formatCode="General">
                  <c:v>73</c:v>
                </c:pt>
                <c:pt idx="16" formatCode="General">
                  <c:v>81</c:v>
                </c:pt>
                <c:pt idx="17" formatCode="General">
                  <c:v>77</c:v>
                </c:pt>
                <c:pt idx="18" formatCode="General">
                  <c:v>81</c:v>
                </c:pt>
                <c:pt idx="19">
                  <c:v>78.831037276022926</c:v>
                </c:pt>
              </c:numCache>
            </c:numRef>
          </c:val>
          <c:smooth val="1"/>
          <c:extLst xmlns:c16r2="http://schemas.microsoft.com/office/drawing/2015/06/chart">
            <c:ext xmlns:c16="http://schemas.microsoft.com/office/drawing/2014/chart" uri="{C3380CC4-5D6E-409C-BE32-E72D297353CC}">
              <c16:uniqueId val="{0000000A-2010-439D-A581-E2A7A7EC78FD}"/>
            </c:ext>
          </c:extLst>
        </c:ser>
        <c:dLbls>
          <c:showLegendKey val="0"/>
          <c:showVal val="0"/>
          <c:showCatName val="0"/>
          <c:showSerName val="0"/>
          <c:showPercent val="0"/>
          <c:showBubbleSize val="0"/>
        </c:dLbls>
        <c:marker val="1"/>
        <c:smooth val="0"/>
        <c:axId val="111294336"/>
        <c:axId val="111295872"/>
      </c:lineChart>
      <c:catAx>
        <c:axId val="111294336"/>
        <c:scaling>
          <c:orientation val="minMax"/>
        </c:scaling>
        <c:delete val="0"/>
        <c:axPos val="b"/>
        <c:numFmt formatCode="General" sourceLinked="1"/>
        <c:majorTickMark val="out"/>
        <c:minorTickMark val="none"/>
        <c:tickLblPos val="nextTo"/>
        <c:txPr>
          <a:bodyPr rot="-5400000" vert="horz"/>
          <a:lstStyle/>
          <a:p>
            <a:pPr>
              <a:defRPr sz="1000" b="0" i="0">
                <a:latin typeface="Arial" pitchFamily="34" charset="0"/>
                <a:cs typeface="Arial" pitchFamily="34" charset="0"/>
              </a:defRPr>
            </a:pPr>
            <a:endParaRPr lang="ru-RU"/>
          </a:p>
        </c:txPr>
        <c:crossAx val="111295872"/>
        <c:crosses val="autoZero"/>
        <c:auto val="1"/>
        <c:lblAlgn val="ctr"/>
        <c:lblOffset val="100"/>
        <c:noMultiLvlLbl val="0"/>
      </c:catAx>
      <c:valAx>
        <c:axId val="111295872"/>
        <c:scaling>
          <c:orientation val="minMax"/>
          <c:max val="90"/>
          <c:min val="40"/>
        </c:scaling>
        <c:delete val="1"/>
        <c:axPos val="l"/>
        <c:numFmt formatCode="General" sourceLinked="1"/>
        <c:majorTickMark val="out"/>
        <c:minorTickMark val="none"/>
        <c:tickLblPos val="nextTo"/>
        <c:crossAx val="111294336"/>
        <c:crosses val="autoZero"/>
        <c:crossBetween val="between"/>
        <c:minorUnit val="20"/>
      </c:valAx>
    </c:plotArea>
    <c:legend>
      <c:legendPos val="b"/>
      <c:legendEntry>
        <c:idx val="0"/>
        <c:txPr>
          <a:bodyPr/>
          <a:lstStyle/>
          <a:p>
            <a:pPr>
              <a:defRPr sz="1050" b="0">
                <a:latin typeface="Arial" pitchFamily="34" charset="0"/>
                <a:cs typeface="Arial" pitchFamily="34" charset="0"/>
              </a:defRPr>
            </a:pPr>
            <a:endParaRPr lang="ru-RU"/>
          </a:p>
        </c:txPr>
      </c:legendEntry>
      <c:legendEntry>
        <c:idx val="1"/>
        <c:txPr>
          <a:bodyPr/>
          <a:lstStyle/>
          <a:p>
            <a:pPr>
              <a:defRPr sz="1050" b="0">
                <a:latin typeface="Arial" pitchFamily="34" charset="0"/>
                <a:cs typeface="Arial" pitchFamily="34" charset="0"/>
              </a:defRPr>
            </a:pPr>
            <a:endParaRPr lang="ru-RU"/>
          </a:p>
        </c:txPr>
      </c:legendEntry>
      <c:layout>
        <c:manualLayout>
          <c:xMode val="edge"/>
          <c:yMode val="edge"/>
          <c:x val="0.17048791180164097"/>
          <c:y val="0.81026914919955639"/>
          <c:w val="0.75067513549782816"/>
          <c:h val="0.13204780727232782"/>
        </c:manualLayout>
      </c:layout>
      <c:overlay val="0"/>
      <c:spPr>
        <a:ln w="3175">
          <a:solidFill>
            <a:srgbClr val="FFFFFF">
              <a:lumMod val="65000"/>
            </a:srgbClr>
          </a:solidFill>
        </a:ln>
      </c:spPr>
      <c:txPr>
        <a:bodyPr/>
        <a:lstStyle/>
        <a:p>
          <a:pPr>
            <a:defRPr sz="1050" b="0">
              <a:latin typeface="Arial" pitchFamily="34" charset="0"/>
              <a:cs typeface="Arial" pitchFamily="34" charset="0"/>
            </a:defRPr>
          </a:pPr>
          <a:endParaRPr lang="ru-RU"/>
        </a:p>
      </c:txPr>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5254263395313223E-2"/>
          <c:y val="0.15421210830109952"/>
          <c:w val="0.86619620657103391"/>
          <c:h val="0.44698641006137285"/>
        </c:manualLayout>
      </c:layout>
      <c:lineChart>
        <c:grouping val="standard"/>
        <c:varyColors val="0"/>
        <c:ser>
          <c:idx val="0"/>
          <c:order val="0"/>
          <c:tx>
            <c:strRef>
              <c:f>Лист1!$A$2</c:f>
              <c:strCache>
                <c:ptCount val="1"/>
                <c:pt idx="0">
                  <c:v>Москва и Санкт-Петербург</c:v>
                </c:pt>
              </c:strCache>
            </c:strRef>
          </c:tx>
          <c:spPr>
            <a:ln>
              <a:solidFill>
                <a:srgbClr val="00927B"/>
              </a:solidFill>
            </a:ln>
            <a:effectLst>
              <a:outerShdw blurRad="40000" dist="23000" dir="5400000" rotWithShape="0">
                <a:srgbClr val="000000">
                  <a:alpha val="35000"/>
                </a:srgbClr>
              </a:outerShdw>
            </a:effectLst>
          </c:spPr>
          <c:marker>
            <c:symbol val="diamond"/>
            <c:size val="7"/>
            <c:spPr>
              <a:solidFill>
                <a:srgbClr val="00927B"/>
              </a:solidFill>
              <a:ln>
                <a:noFill/>
              </a:ln>
            </c:spPr>
          </c:marker>
          <c:dLbls>
            <c:dLbl>
              <c:idx val="12"/>
              <c:layout>
                <c:manualLayout>
                  <c:x val="-3.4092459099086113E-2"/>
                  <c:y val="8.006228146618807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5"/>
              <c:delete val="1"/>
              <c:extLst>
                <c:ext xmlns:c15="http://schemas.microsoft.com/office/drawing/2012/chart" uri="{CE6537A1-D6FC-4f65-9D91-7224C49458BB}"/>
              </c:extLst>
            </c:dLbl>
            <c:dLbl>
              <c:idx val="16"/>
              <c:delete val="1"/>
              <c:extLst>
                <c:ext xmlns:c15="http://schemas.microsoft.com/office/drawing/2012/chart" uri="{CE6537A1-D6FC-4f65-9D91-7224C49458BB}"/>
              </c:extLst>
            </c:dLbl>
            <c:dLbl>
              <c:idx val="17"/>
              <c:layout>
                <c:manualLayout>
                  <c:x val="-2.562582333479704E-2"/>
                  <c:y val="6.117715279791243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9"/>
              <c:layout>
                <c:manualLayout>
                  <c:x val="-1.5511935920829247E-2"/>
                  <c:y val="3.25715911584910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200" b="1">
                    <a:solidFill>
                      <a:srgbClr val="059D85"/>
                    </a:solidFill>
                  </a:defRPr>
                </a:pPr>
                <a:endParaRPr lang="ru-RU"/>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Лист1!$B$1:$U$1</c:f>
              <c:strCache>
                <c:ptCount val="20"/>
                <c:pt idx="0">
                  <c:v>11.2010</c:v>
                </c:pt>
                <c:pt idx="1">
                  <c:v>05.2011</c:v>
                </c:pt>
                <c:pt idx="2">
                  <c:v>05.2012</c:v>
                </c:pt>
                <c:pt idx="3">
                  <c:v>06.2012</c:v>
                </c:pt>
                <c:pt idx="4">
                  <c:v>09.2012</c:v>
                </c:pt>
                <c:pt idx="5">
                  <c:v>12.2012</c:v>
                </c:pt>
                <c:pt idx="6">
                  <c:v>04.2013</c:v>
                </c:pt>
                <c:pt idx="7">
                  <c:v>06.2013</c:v>
                </c:pt>
                <c:pt idx="8">
                  <c:v>09.2013</c:v>
                </c:pt>
                <c:pt idx="9">
                  <c:v>12.2013</c:v>
                </c:pt>
                <c:pt idx="10">
                  <c:v>07.2014</c:v>
                </c:pt>
                <c:pt idx="11">
                  <c:v>11.2014</c:v>
                </c:pt>
                <c:pt idx="12">
                  <c:v>03.2015</c:v>
                </c:pt>
                <c:pt idx="13">
                  <c:v>06.2015</c:v>
                </c:pt>
                <c:pt idx="14">
                  <c:v>09.2015</c:v>
                </c:pt>
                <c:pt idx="15">
                  <c:v>11.2015</c:v>
                </c:pt>
                <c:pt idx="16">
                  <c:v>03.2016</c:v>
                </c:pt>
                <c:pt idx="17">
                  <c:v>06.2016</c:v>
                </c:pt>
                <c:pt idx="18">
                  <c:v>09.2016</c:v>
                </c:pt>
                <c:pt idx="19">
                  <c:v>12.2016</c:v>
                </c:pt>
              </c:strCache>
            </c:strRef>
          </c:cat>
          <c:val>
            <c:numRef>
              <c:f>Лист1!$B$2:$U$2</c:f>
              <c:numCache>
                <c:formatCode>#,##0</c:formatCode>
                <c:ptCount val="20"/>
                <c:pt idx="0">
                  <c:v>71</c:v>
                </c:pt>
                <c:pt idx="1">
                  <c:v>78</c:v>
                </c:pt>
                <c:pt idx="2">
                  <c:v>77.058823529411768</c:v>
                </c:pt>
                <c:pt idx="3">
                  <c:v>70</c:v>
                </c:pt>
                <c:pt idx="4">
                  <c:v>79.411764705882348</c:v>
                </c:pt>
                <c:pt idx="5">
                  <c:v>81.168831168831176</c:v>
                </c:pt>
                <c:pt idx="6">
                  <c:v>76.023391812865498</c:v>
                </c:pt>
                <c:pt idx="7">
                  <c:v>77.647058823529406</c:v>
                </c:pt>
                <c:pt idx="8">
                  <c:v>89.534883720930239</c:v>
                </c:pt>
                <c:pt idx="9">
                  <c:v>77.192982456140356</c:v>
                </c:pt>
                <c:pt idx="10">
                  <c:v>81</c:v>
                </c:pt>
                <c:pt idx="11">
                  <c:v>74.137931034482762</c:v>
                </c:pt>
                <c:pt idx="12">
                  <c:v>72.916666666666671</c:v>
                </c:pt>
                <c:pt idx="13">
                  <c:v>77.604166666666671</c:v>
                </c:pt>
                <c:pt idx="14">
                  <c:v>73.604060913705581</c:v>
                </c:pt>
                <c:pt idx="15">
                  <c:v>85.714285714285708</c:v>
                </c:pt>
                <c:pt idx="16">
                  <c:v>87</c:v>
                </c:pt>
                <c:pt idx="17">
                  <c:v>84</c:v>
                </c:pt>
                <c:pt idx="18">
                  <c:v>94</c:v>
                </c:pt>
                <c:pt idx="19">
                  <c:v>85</c:v>
                </c:pt>
              </c:numCache>
            </c:numRef>
          </c:val>
          <c:smooth val="1"/>
          <c:extLst xmlns:c16r2="http://schemas.microsoft.com/office/drawing/2015/06/chart">
            <c:ext xmlns:c16="http://schemas.microsoft.com/office/drawing/2014/chart" uri="{C3380CC4-5D6E-409C-BE32-E72D297353CC}">
              <c16:uniqueId val="{00000008-6755-4451-B46F-788155F5083C}"/>
            </c:ext>
          </c:extLst>
        </c:ser>
        <c:ser>
          <c:idx val="1"/>
          <c:order val="1"/>
          <c:tx>
            <c:strRef>
              <c:f>Лист1!$A$3</c:f>
              <c:strCache>
                <c:ptCount val="1"/>
                <c:pt idx="0">
                  <c:v>Миллионники</c:v>
                </c:pt>
              </c:strCache>
            </c:strRef>
          </c:tx>
          <c:spPr>
            <a:ln>
              <a:solidFill>
                <a:srgbClr val="E46C0A"/>
              </a:solidFill>
            </a:ln>
            <a:effectLst>
              <a:outerShdw blurRad="40000" dist="23000" dir="5400000" rotWithShape="0">
                <a:srgbClr val="000000">
                  <a:alpha val="35000"/>
                </a:srgbClr>
              </a:outerShdw>
            </a:effectLst>
          </c:spPr>
          <c:marker>
            <c:symbol val="square"/>
            <c:size val="6"/>
            <c:spPr>
              <a:solidFill>
                <a:srgbClr val="E46C0A"/>
              </a:solidFill>
              <a:ln>
                <a:noFill/>
              </a:ln>
            </c:spPr>
          </c:marker>
          <c:dLbls>
            <c:dLbl>
              <c:idx val="14"/>
              <c:delete val="1"/>
              <c:extLst>
                <c:ext xmlns:c15="http://schemas.microsoft.com/office/drawing/2012/chart" uri="{CE6537A1-D6FC-4f65-9D91-7224C49458BB}"/>
              </c:extLst>
            </c:dLbl>
            <c:dLbl>
              <c:idx val="15"/>
              <c:layout>
                <c:manualLayout>
                  <c:x val="-6.5137004688008329E-2"/>
                  <c:y val="-7.812524565301566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7"/>
              <c:layout>
                <c:manualLayout>
                  <c:x val="-4.255918677188749E-2"/>
                  <c:y val="-5.026476596283006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8"/>
              <c:delete val="1"/>
              <c:extLst>
                <c:ext xmlns:c15="http://schemas.microsoft.com/office/drawing/2012/chart" uri="{CE6537A1-D6FC-4f65-9D91-7224C49458BB}"/>
              </c:extLst>
            </c:dLbl>
            <c:dLbl>
              <c:idx val="19"/>
              <c:layout>
                <c:manualLayout>
                  <c:x val="-2.0208538685045591E-2"/>
                  <c:y val="-5.210425139636452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200" b="1">
                    <a:solidFill>
                      <a:srgbClr val="F2750F"/>
                    </a:solidFill>
                  </a:defRPr>
                </a:pPr>
                <a:endParaRPr lang="ru-RU"/>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Лист1!$B$1:$U$1</c:f>
              <c:strCache>
                <c:ptCount val="20"/>
                <c:pt idx="0">
                  <c:v>11.2010</c:v>
                </c:pt>
                <c:pt idx="1">
                  <c:v>05.2011</c:v>
                </c:pt>
                <c:pt idx="2">
                  <c:v>05.2012</c:v>
                </c:pt>
                <c:pt idx="3">
                  <c:v>06.2012</c:v>
                </c:pt>
                <c:pt idx="4">
                  <c:v>09.2012</c:v>
                </c:pt>
                <c:pt idx="5">
                  <c:v>12.2012</c:v>
                </c:pt>
                <c:pt idx="6">
                  <c:v>04.2013</c:v>
                </c:pt>
                <c:pt idx="7">
                  <c:v>06.2013</c:v>
                </c:pt>
                <c:pt idx="8">
                  <c:v>09.2013</c:v>
                </c:pt>
                <c:pt idx="9">
                  <c:v>12.2013</c:v>
                </c:pt>
                <c:pt idx="10">
                  <c:v>07.2014</c:v>
                </c:pt>
                <c:pt idx="11">
                  <c:v>11.2014</c:v>
                </c:pt>
                <c:pt idx="12">
                  <c:v>03.2015</c:v>
                </c:pt>
                <c:pt idx="13">
                  <c:v>06.2015</c:v>
                </c:pt>
                <c:pt idx="14">
                  <c:v>09.2015</c:v>
                </c:pt>
                <c:pt idx="15">
                  <c:v>11.2015</c:v>
                </c:pt>
                <c:pt idx="16">
                  <c:v>03.2016</c:v>
                </c:pt>
                <c:pt idx="17">
                  <c:v>06.2016</c:v>
                </c:pt>
                <c:pt idx="18">
                  <c:v>09.2016</c:v>
                </c:pt>
                <c:pt idx="19">
                  <c:v>12.2016</c:v>
                </c:pt>
              </c:strCache>
            </c:strRef>
          </c:cat>
          <c:val>
            <c:numRef>
              <c:f>Лист1!$B$3:$U$3</c:f>
              <c:numCache>
                <c:formatCode>General</c:formatCode>
                <c:ptCount val="20"/>
                <c:pt idx="12" formatCode="#,##0">
                  <c:v>82</c:v>
                </c:pt>
                <c:pt idx="13" formatCode="#,##0">
                  <c:v>77.564102564102569</c:v>
                </c:pt>
                <c:pt idx="14" formatCode="#,##0">
                  <c:v>72.435897435897431</c:v>
                </c:pt>
                <c:pt idx="15" formatCode="#,##0">
                  <c:v>85.393258426966298</c:v>
                </c:pt>
                <c:pt idx="16" formatCode="#,##0">
                  <c:v>84.941176470588232</c:v>
                </c:pt>
                <c:pt idx="17" formatCode="#,##0">
                  <c:v>90</c:v>
                </c:pt>
                <c:pt idx="18" formatCode="#,##0">
                  <c:v>84</c:v>
                </c:pt>
                <c:pt idx="19" formatCode="#,##0">
                  <c:v>84</c:v>
                </c:pt>
              </c:numCache>
            </c:numRef>
          </c:val>
          <c:smooth val="1"/>
          <c:extLst xmlns:c16r2="http://schemas.microsoft.com/office/drawing/2015/06/chart">
            <c:ext xmlns:c16="http://schemas.microsoft.com/office/drawing/2014/chart" uri="{C3380CC4-5D6E-409C-BE32-E72D297353CC}">
              <c16:uniqueId val="{0000000B-6755-4451-B46F-788155F5083C}"/>
            </c:ext>
          </c:extLst>
        </c:ser>
        <c:ser>
          <c:idx val="2"/>
          <c:order val="2"/>
          <c:tx>
            <c:strRef>
              <c:f>Лист1!$A$4</c:f>
              <c:strCache>
                <c:ptCount val="1"/>
                <c:pt idx="0">
                  <c:v>Более 500 тыс.</c:v>
                </c:pt>
              </c:strCache>
            </c:strRef>
          </c:tx>
          <c:spPr>
            <a:ln>
              <a:solidFill>
                <a:srgbClr val="FFFFFF">
                  <a:lumMod val="50000"/>
                </a:srgbClr>
              </a:solidFill>
            </a:ln>
            <a:effectLst>
              <a:outerShdw blurRad="40000" dist="23000" dir="5400000" rotWithShape="0">
                <a:srgbClr val="000000">
                  <a:alpha val="35000"/>
                </a:srgbClr>
              </a:outerShdw>
            </a:effectLst>
          </c:spPr>
          <c:marker>
            <c:symbol val="triangle"/>
            <c:size val="7"/>
            <c:spPr>
              <a:solidFill>
                <a:srgbClr val="FFFFFF">
                  <a:lumMod val="50000"/>
                </a:srgbClr>
              </a:solidFill>
              <a:ln>
                <a:noFill/>
              </a:ln>
            </c:spPr>
          </c:marker>
          <c:dLbls>
            <c:dLbl>
              <c:idx val="12"/>
              <c:delete val="1"/>
              <c:extLst>
                <c:ext xmlns:c15="http://schemas.microsoft.com/office/drawing/2012/chart" uri="{CE6537A1-D6FC-4f65-9D91-7224C49458BB}"/>
              </c:extLst>
            </c:dLbl>
            <c:dLbl>
              <c:idx val="19"/>
              <c:layout>
                <c:manualLayout>
                  <c:x val="-3.9698399993823366E-2"/>
                  <c:y val="4.183231330036724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100" b="1">
                    <a:solidFill>
                      <a:schemeClr val="bg1">
                        <a:lumMod val="50000"/>
                      </a:schemeClr>
                    </a:solidFill>
                  </a:defRPr>
                </a:pPr>
                <a:endParaRPr lang="ru-RU"/>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Лист1!$B$1:$U$1</c:f>
              <c:strCache>
                <c:ptCount val="20"/>
                <c:pt idx="0">
                  <c:v>11.2010</c:v>
                </c:pt>
                <c:pt idx="1">
                  <c:v>05.2011</c:v>
                </c:pt>
                <c:pt idx="2">
                  <c:v>05.2012</c:v>
                </c:pt>
                <c:pt idx="3">
                  <c:v>06.2012</c:v>
                </c:pt>
                <c:pt idx="4">
                  <c:v>09.2012</c:v>
                </c:pt>
                <c:pt idx="5">
                  <c:v>12.2012</c:v>
                </c:pt>
                <c:pt idx="6">
                  <c:v>04.2013</c:v>
                </c:pt>
                <c:pt idx="7">
                  <c:v>06.2013</c:v>
                </c:pt>
                <c:pt idx="8">
                  <c:v>09.2013</c:v>
                </c:pt>
                <c:pt idx="9">
                  <c:v>12.2013</c:v>
                </c:pt>
                <c:pt idx="10">
                  <c:v>07.2014</c:v>
                </c:pt>
                <c:pt idx="11">
                  <c:v>11.2014</c:v>
                </c:pt>
                <c:pt idx="12">
                  <c:v>03.2015</c:v>
                </c:pt>
                <c:pt idx="13">
                  <c:v>06.2015</c:v>
                </c:pt>
                <c:pt idx="14">
                  <c:v>09.2015</c:v>
                </c:pt>
                <c:pt idx="15">
                  <c:v>11.2015</c:v>
                </c:pt>
                <c:pt idx="16">
                  <c:v>03.2016</c:v>
                </c:pt>
                <c:pt idx="17">
                  <c:v>06.2016</c:v>
                </c:pt>
                <c:pt idx="18">
                  <c:v>09.2016</c:v>
                </c:pt>
                <c:pt idx="19">
                  <c:v>12.2016</c:v>
                </c:pt>
              </c:strCache>
            </c:strRef>
          </c:cat>
          <c:val>
            <c:numRef>
              <c:f>Лист1!$B$4:$U$4</c:f>
              <c:numCache>
                <c:formatCode>#,##0</c:formatCode>
                <c:ptCount val="20"/>
                <c:pt idx="0">
                  <c:v>62</c:v>
                </c:pt>
                <c:pt idx="1">
                  <c:v>66</c:v>
                </c:pt>
                <c:pt idx="2">
                  <c:v>64.539007092198588</c:v>
                </c:pt>
                <c:pt idx="3">
                  <c:v>60.99290780141844</c:v>
                </c:pt>
                <c:pt idx="4">
                  <c:v>73.758865248226954</c:v>
                </c:pt>
                <c:pt idx="5">
                  <c:v>76.428571428571431</c:v>
                </c:pt>
                <c:pt idx="6">
                  <c:v>71.895424836601308</c:v>
                </c:pt>
                <c:pt idx="7">
                  <c:v>78.16901408450704</c:v>
                </c:pt>
                <c:pt idx="8">
                  <c:v>71.63120567375887</c:v>
                </c:pt>
                <c:pt idx="9">
                  <c:v>65.248226950354606</c:v>
                </c:pt>
                <c:pt idx="10">
                  <c:v>70</c:v>
                </c:pt>
                <c:pt idx="11">
                  <c:v>71.527777777777771</c:v>
                </c:pt>
                <c:pt idx="12">
                  <c:v>77.777777777777771</c:v>
                </c:pt>
                <c:pt idx="13">
                  <c:v>79.365079365079367</c:v>
                </c:pt>
                <c:pt idx="14">
                  <c:v>70.866141732283467</c:v>
                </c:pt>
                <c:pt idx="15">
                  <c:v>80</c:v>
                </c:pt>
                <c:pt idx="16">
                  <c:v>83.333333333333329</c:v>
                </c:pt>
                <c:pt idx="17">
                  <c:v>79</c:v>
                </c:pt>
                <c:pt idx="18">
                  <c:v>83</c:v>
                </c:pt>
                <c:pt idx="19">
                  <c:v>78</c:v>
                </c:pt>
              </c:numCache>
            </c:numRef>
          </c:val>
          <c:smooth val="1"/>
          <c:extLst xmlns:c16r2="http://schemas.microsoft.com/office/drawing/2015/06/chart">
            <c:ext xmlns:c16="http://schemas.microsoft.com/office/drawing/2014/chart" uri="{C3380CC4-5D6E-409C-BE32-E72D297353CC}">
              <c16:uniqueId val="{0000000F-6755-4451-B46F-788155F5083C}"/>
            </c:ext>
          </c:extLst>
        </c:ser>
        <c:dLbls>
          <c:showLegendKey val="0"/>
          <c:showVal val="0"/>
          <c:showCatName val="0"/>
          <c:showSerName val="0"/>
          <c:showPercent val="0"/>
          <c:showBubbleSize val="0"/>
        </c:dLbls>
        <c:marker val="1"/>
        <c:smooth val="0"/>
        <c:axId val="110978560"/>
        <c:axId val="110979712"/>
      </c:lineChart>
      <c:catAx>
        <c:axId val="110978560"/>
        <c:scaling>
          <c:orientation val="minMax"/>
        </c:scaling>
        <c:delete val="0"/>
        <c:axPos val="b"/>
        <c:numFmt formatCode="General" sourceLinked="1"/>
        <c:majorTickMark val="out"/>
        <c:minorTickMark val="none"/>
        <c:tickLblPos val="nextTo"/>
        <c:txPr>
          <a:bodyPr rot="-5400000" vert="horz"/>
          <a:lstStyle/>
          <a:p>
            <a:pPr>
              <a:defRPr sz="1000" b="0" i="0">
                <a:latin typeface="Arial" pitchFamily="34" charset="0"/>
                <a:cs typeface="Arial" pitchFamily="34" charset="0"/>
              </a:defRPr>
            </a:pPr>
            <a:endParaRPr lang="ru-RU"/>
          </a:p>
        </c:txPr>
        <c:crossAx val="110979712"/>
        <c:crosses val="autoZero"/>
        <c:auto val="1"/>
        <c:lblAlgn val="ctr"/>
        <c:lblOffset val="100"/>
        <c:noMultiLvlLbl val="0"/>
      </c:catAx>
      <c:valAx>
        <c:axId val="110979712"/>
        <c:scaling>
          <c:orientation val="minMax"/>
          <c:max val="100"/>
          <c:min val="50"/>
        </c:scaling>
        <c:delete val="1"/>
        <c:axPos val="l"/>
        <c:numFmt formatCode="#,##0" sourceLinked="1"/>
        <c:majorTickMark val="out"/>
        <c:minorTickMark val="none"/>
        <c:tickLblPos val="nextTo"/>
        <c:crossAx val="110978560"/>
        <c:crosses val="autoZero"/>
        <c:crossBetween val="between"/>
        <c:minorUnit val="20"/>
      </c:valAx>
    </c:plotArea>
    <c:legend>
      <c:legendPos val="b"/>
      <c:layout>
        <c:manualLayout>
          <c:xMode val="edge"/>
          <c:yMode val="edge"/>
          <c:x val="5.7611717765464539E-2"/>
          <c:y val="0.87465533227862802"/>
          <c:w val="0.91230362187310554"/>
          <c:h val="9.3256191735674981E-2"/>
        </c:manualLayout>
      </c:layout>
      <c:overlay val="0"/>
      <c:spPr>
        <a:ln w="3175">
          <a:solidFill>
            <a:srgbClr val="FFFFFF">
              <a:lumMod val="65000"/>
            </a:srgbClr>
          </a:solidFill>
        </a:ln>
      </c:spPr>
      <c:txPr>
        <a:bodyPr/>
        <a:lstStyle/>
        <a:p>
          <a:pPr>
            <a:defRPr sz="1000" b="0">
              <a:latin typeface="Arial" pitchFamily="34" charset="0"/>
              <a:cs typeface="Arial" pitchFamily="34" charset="0"/>
            </a:defRPr>
          </a:pPr>
          <a:endParaRPr lang="ru-RU"/>
        </a:p>
      </c:txPr>
    </c:legend>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1876298113768912E-2"/>
          <c:y val="0.19709846302935252"/>
          <c:w val="0.91321538661429325"/>
          <c:h val="0.41558653271962953"/>
        </c:manualLayout>
      </c:layout>
      <c:lineChart>
        <c:grouping val="standard"/>
        <c:varyColors val="0"/>
        <c:ser>
          <c:idx val="0"/>
          <c:order val="0"/>
          <c:tx>
            <c:strRef>
              <c:f>Лист1!$A$2</c:f>
              <c:strCache>
                <c:ptCount val="1"/>
                <c:pt idx="0">
                  <c:v>100 - 500 тыс.</c:v>
                </c:pt>
              </c:strCache>
            </c:strRef>
          </c:tx>
          <c:spPr>
            <a:ln>
              <a:solidFill>
                <a:srgbClr val="00927B"/>
              </a:solidFill>
            </a:ln>
            <a:effectLst>
              <a:outerShdw blurRad="40000" dist="23000" dir="5400000" rotWithShape="0">
                <a:srgbClr val="000000">
                  <a:alpha val="35000"/>
                </a:srgbClr>
              </a:outerShdw>
            </a:effectLst>
          </c:spPr>
          <c:marker>
            <c:symbol val="diamond"/>
            <c:size val="7"/>
            <c:spPr>
              <a:solidFill>
                <a:srgbClr val="00927B"/>
              </a:solidFill>
              <a:ln>
                <a:noFill/>
              </a:ln>
            </c:spPr>
          </c:marker>
          <c:dLbls>
            <c:dLbl>
              <c:idx val="2"/>
              <c:layout>
                <c:manualLayout>
                  <c:x val="-5.2501260987053891E-2"/>
                  <c:y val="-6.698811731001977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9"/>
              <c:layout>
                <c:manualLayout>
                  <c:x val="-9.6705356655286887E-3"/>
                  <c:y val="-3.829461535413446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b="1">
                    <a:solidFill>
                      <a:srgbClr val="00927B"/>
                    </a:solidFill>
                  </a:defRPr>
                </a:pPr>
                <a:endParaRPr lang="ru-RU"/>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Лист1!$B$1:$U$1</c:f>
              <c:strCache>
                <c:ptCount val="20"/>
                <c:pt idx="0">
                  <c:v>11.2010</c:v>
                </c:pt>
                <c:pt idx="1">
                  <c:v>05.2011</c:v>
                </c:pt>
                <c:pt idx="2">
                  <c:v>05.2012</c:v>
                </c:pt>
                <c:pt idx="3">
                  <c:v>06.2012</c:v>
                </c:pt>
                <c:pt idx="4">
                  <c:v>09.2012</c:v>
                </c:pt>
                <c:pt idx="5">
                  <c:v>12.2012</c:v>
                </c:pt>
                <c:pt idx="6">
                  <c:v>04.2013</c:v>
                </c:pt>
                <c:pt idx="7">
                  <c:v>06.2013</c:v>
                </c:pt>
                <c:pt idx="8">
                  <c:v>09.2013</c:v>
                </c:pt>
                <c:pt idx="9">
                  <c:v>12.2013</c:v>
                </c:pt>
                <c:pt idx="10">
                  <c:v>07.2014</c:v>
                </c:pt>
                <c:pt idx="11">
                  <c:v>11.2014</c:v>
                </c:pt>
                <c:pt idx="12">
                  <c:v>03.2015</c:v>
                </c:pt>
                <c:pt idx="13">
                  <c:v>06.2015</c:v>
                </c:pt>
                <c:pt idx="14">
                  <c:v>09.2015</c:v>
                </c:pt>
                <c:pt idx="15">
                  <c:v>11.2015</c:v>
                </c:pt>
                <c:pt idx="16">
                  <c:v>03.2016</c:v>
                </c:pt>
                <c:pt idx="17">
                  <c:v>06.2016</c:v>
                </c:pt>
                <c:pt idx="18">
                  <c:v>09.2016</c:v>
                </c:pt>
                <c:pt idx="19">
                  <c:v>12.2016</c:v>
                </c:pt>
              </c:strCache>
            </c:strRef>
          </c:cat>
          <c:val>
            <c:numRef>
              <c:f>Лист1!$B$2:$U$2</c:f>
              <c:numCache>
                <c:formatCode>0</c:formatCode>
                <c:ptCount val="20"/>
                <c:pt idx="0">
                  <c:v>67</c:v>
                </c:pt>
                <c:pt idx="1">
                  <c:v>70</c:v>
                </c:pt>
                <c:pt idx="2">
                  <c:v>67.21854304635761</c:v>
                </c:pt>
                <c:pt idx="3">
                  <c:v>65.67656765676567</c:v>
                </c:pt>
                <c:pt idx="4">
                  <c:v>83.333333333333329</c:v>
                </c:pt>
                <c:pt idx="5">
                  <c:v>81.045751633986924</c:v>
                </c:pt>
                <c:pt idx="6">
                  <c:v>80.851063829787236</c:v>
                </c:pt>
                <c:pt idx="7">
                  <c:v>67.229729729729726</c:v>
                </c:pt>
                <c:pt idx="8">
                  <c:v>81.433224755700323</c:v>
                </c:pt>
                <c:pt idx="9">
                  <c:v>72.784810126582272</c:v>
                </c:pt>
                <c:pt idx="10">
                  <c:v>75</c:v>
                </c:pt>
                <c:pt idx="11">
                  <c:v>74.675324675324674</c:v>
                </c:pt>
                <c:pt idx="12">
                  <c:v>75</c:v>
                </c:pt>
                <c:pt idx="13">
                  <c:v>76</c:v>
                </c:pt>
                <c:pt idx="14">
                  <c:v>68.259385665528995</c:v>
                </c:pt>
                <c:pt idx="15">
                  <c:v>74</c:v>
                </c:pt>
                <c:pt idx="16">
                  <c:v>87.223587223587216</c:v>
                </c:pt>
                <c:pt idx="17">
                  <c:v>84</c:v>
                </c:pt>
                <c:pt idx="18">
                  <c:v>85</c:v>
                </c:pt>
                <c:pt idx="19">
                  <c:v>86</c:v>
                </c:pt>
              </c:numCache>
            </c:numRef>
          </c:val>
          <c:smooth val="1"/>
          <c:extLst xmlns:c16r2="http://schemas.microsoft.com/office/drawing/2015/06/chart">
            <c:ext xmlns:c16="http://schemas.microsoft.com/office/drawing/2014/chart" uri="{C3380CC4-5D6E-409C-BE32-E72D297353CC}">
              <c16:uniqueId val="{00000009-02DC-4039-92DD-01867A1DFAEF}"/>
            </c:ext>
          </c:extLst>
        </c:ser>
        <c:ser>
          <c:idx val="1"/>
          <c:order val="1"/>
          <c:tx>
            <c:strRef>
              <c:f>Лист1!$A$3</c:f>
              <c:strCache>
                <c:ptCount val="1"/>
                <c:pt idx="0">
                  <c:v>менее 100 тыс.</c:v>
                </c:pt>
              </c:strCache>
            </c:strRef>
          </c:tx>
          <c:spPr>
            <a:ln>
              <a:solidFill>
                <a:srgbClr val="E46C0A"/>
              </a:solidFill>
            </a:ln>
            <a:effectLst>
              <a:outerShdw blurRad="40000" dist="23000" dir="5400000" rotWithShape="0">
                <a:srgbClr val="000000">
                  <a:alpha val="35000"/>
                </a:srgbClr>
              </a:outerShdw>
            </a:effectLst>
          </c:spPr>
          <c:marker>
            <c:symbol val="square"/>
            <c:size val="5"/>
            <c:spPr>
              <a:solidFill>
                <a:srgbClr val="E46C0A"/>
              </a:solidFill>
              <a:ln>
                <a:noFill/>
              </a:ln>
            </c:spPr>
          </c:marker>
          <c:dLbls>
            <c:dLbl>
              <c:idx val="2"/>
              <c:layout>
                <c:manualLayout>
                  <c:x val="-3.8743068904492604E-2"/>
                  <c:y val="-5.219992784044814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9"/>
              <c:layout>
                <c:manualLayout>
                  <c:x val="-2.1627775821519001E-2"/>
                  <c:y val="4.050215540164298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b="1">
                    <a:solidFill>
                      <a:srgbClr val="E46C0A"/>
                    </a:solidFill>
                  </a:defRPr>
                </a:pPr>
                <a:endParaRPr lang="ru-RU"/>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Лист1!$B$1:$U$1</c:f>
              <c:strCache>
                <c:ptCount val="20"/>
                <c:pt idx="0">
                  <c:v>11.2010</c:v>
                </c:pt>
                <c:pt idx="1">
                  <c:v>05.2011</c:v>
                </c:pt>
                <c:pt idx="2">
                  <c:v>05.2012</c:v>
                </c:pt>
                <c:pt idx="3">
                  <c:v>06.2012</c:v>
                </c:pt>
                <c:pt idx="4">
                  <c:v>09.2012</c:v>
                </c:pt>
                <c:pt idx="5">
                  <c:v>12.2012</c:v>
                </c:pt>
                <c:pt idx="6">
                  <c:v>04.2013</c:v>
                </c:pt>
                <c:pt idx="7">
                  <c:v>06.2013</c:v>
                </c:pt>
                <c:pt idx="8">
                  <c:v>09.2013</c:v>
                </c:pt>
                <c:pt idx="9">
                  <c:v>12.2013</c:v>
                </c:pt>
                <c:pt idx="10">
                  <c:v>07.2014</c:v>
                </c:pt>
                <c:pt idx="11">
                  <c:v>11.2014</c:v>
                </c:pt>
                <c:pt idx="12">
                  <c:v>03.2015</c:v>
                </c:pt>
                <c:pt idx="13">
                  <c:v>06.2015</c:v>
                </c:pt>
                <c:pt idx="14">
                  <c:v>09.2015</c:v>
                </c:pt>
                <c:pt idx="15">
                  <c:v>11.2015</c:v>
                </c:pt>
                <c:pt idx="16">
                  <c:v>03.2016</c:v>
                </c:pt>
                <c:pt idx="17">
                  <c:v>06.2016</c:v>
                </c:pt>
                <c:pt idx="18">
                  <c:v>09.2016</c:v>
                </c:pt>
                <c:pt idx="19">
                  <c:v>12.2016</c:v>
                </c:pt>
              </c:strCache>
            </c:strRef>
          </c:cat>
          <c:val>
            <c:numRef>
              <c:f>Лист1!$B$3:$U$3</c:f>
              <c:numCache>
                <c:formatCode>0</c:formatCode>
                <c:ptCount val="20"/>
                <c:pt idx="0">
                  <c:v>64</c:v>
                </c:pt>
                <c:pt idx="1">
                  <c:v>72</c:v>
                </c:pt>
                <c:pt idx="2">
                  <c:v>57.107231920199503</c:v>
                </c:pt>
                <c:pt idx="3">
                  <c:v>68.578553615960104</c:v>
                </c:pt>
                <c:pt idx="4">
                  <c:v>76.691729323308266</c:v>
                </c:pt>
                <c:pt idx="5">
                  <c:v>82.178217821782184</c:v>
                </c:pt>
                <c:pt idx="6">
                  <c:v>75.73770491803279</c:v>
                </c:pt>
                <c:pt idx="7">
                  <c:v>73.657289002557548</c:v>
                </c:pt>
                <c:pt idx="8">
                  <c:v>74.009900990099013</c:v>
                </c:pt>
                <c:pt idx="9">
                  <c:v>72.544080604534003</c:v>
                </c:pt>
                <c:pt idx="10">
                  <c:v>78</c:v>
                </c:pt>
                <c:pt idx="11">
                  <c:v>79.691516709511575</c:v>
                </c:pt>
                <c:pt idx="12">
                  <c:v>74.318181818181813</c:v>
                </c:pt>
                <c:pt idx="13">
                  <c:v>74</c:v>
                </c:pt>
                <c:pt idx="14">
                  <c:v>70.179372197309419</c:v>
                </c:pt>
                <c:pt idx="15">
                  <c:v>83</c:v>
                </c:pt>
                <c:pt idx="16">
                  <c:v>74</c:v>
                </c:pt>
                <c:pt idx="17">
                  <c:v>84</c:v>
                </c:pt>
                <c:pt idx="18">
                  <c:v>86</c:v>
                </c:pt>
                <c:pt idx="19">
                  <c:v>81</c:v>
                </c:pt>
              </c:numCache>
            </c:numRef>
          </c:val>
          <c:smooth val="1"/>
          <c:extLst xmlns:c16r2="http://schemas.microsoft.com/office/drawing/2015/06/chart">
            <c:ext xmlns:c16="http://schemas.microsoft.com/office/drawing/2014/chart" uri="{C3380CC4-5D6E-409C-BE32-E72D297353CC}">
              <c16:uniqueId val="{00000014-02DC-4039-92DD-01867A1DFAEF}"/>
            </c:ext>
          </c:extLst>
        </c:ser>
        <c:dLbls>
          <c:showLegendKey val="0"/>
          <c:showVal val="0"/>
          <c:showCatName val="0"/>
          <c:showSerName val="0"/>
          <c:showPercent val="0"/>
          <c:showBubbleSize val="0"/>
        </c:dLbls>
        <c:marker val="1"/>
        <c:smooth val="0"/>
        <c:axId val="111027712"/>
        <c:axId val="111029248"/>
      </c:lineChart>
      <c:catAx>
        <c:axId val="111027712"/>
        <c:scaling>
          <c:orientation val="minMax"/>
        </c:scaling>
        <c:delete val="0"/>
        <c:axPos val="b"/>
        <c:numFmt formatCode="General" sourceLinked="1"/>
        <c:majorTickMark val="out"/>
        <c:minorTickMark val="none"/>
        <c:tickLblPos val="nextTo"/>
        <c:txPr>
          <a:bodyPr rot="-5400000" vert="horz"/>
          <a:lstStyle/>
          <a:p>
            <a:pPr>
              <a:defRPr sz="1000" b="0" i="0">
                <a:latin typeface="Arial" pitchFamily="34" charset="0"/>
                <a:cs typeface="Arial" pitchFamily="34" charset="0"/>
              </a:defRPr>
            </a:pPr>
            <a:endParaRPr lang="ru-RU"/>
          </a:p>
        </c:txPr>
        <c:crossAx val="111029248"/>
        <c:crosses val="autoZero"/>
        <c:auto val="1"/>
        <c:lblAlgn val="ctr"/>
        <c:lblOffset val="100"/>
        <c:noMultiLvlLbl val="0"/>
      </c:catAx>
      <c:valAx>
        <c:axId val="111029248"/>
        <c:scaling>
          <c:orientation val="minMax"/>
          <c:max val="90"/>
          <c:min val="40"/>
        </c:scaling>
        <c:delete val="1"/>
        <c:axPos val="l"/>
        <c:numFmt formatCode="0" sourceLinked="1"/>
        <c:majorTickMark val="out"/>
        <c:minorTickMark val="none"/>
        <c:tickLblPos val="nextTo"/>
        <c:crossAx val="111027712"/>
        <c:crosses val="autoZero"/>
        <c:crossBetween val="between"/>
        <c:minorUnit val="20"/>
      </c:valAx>
    </c:plotArea>
    <c:legend>
      <c:legendPos val="b"/>
      <c:layout>
        <c:manualLayout>
          <c:xMode val="edge"/>
          <c:yMode val="edge"/>
          <c:x val="8.0992635142279223E-2"/>
          <c:y val="0.87364744288932961"/>
          <c:w val="0.88048442702654917"/>
          <c:h val="8.9024935365757854E-2"/>
        </c:manualLayout>
      </c:layout>
      <c:overlay val="0"/>
      <c:spPr>
        <a:ln w="3175">
          <a:solidFill>
            <a:srgbClr val="FFFFFF">
              <a:lumMod val="65000"/>
            </a:srgbClr>
          </a:solidFill>
        </a:ln>
      </c:spPr>
      <c:txPr>
        <a:bodyPr/>
        <a:lstStyle/>
        <a:p>
          <a:pPr>
            <a:defRPr sz="1000" b="0">
              <a:latin typeface="Arial" pitchFamily="34" charset="0"/>
              <a:cs typeface="Arial" pitchFamily="34" charset="0"/>
            </a:defRPr>
          </a:pPr>
          <a:endParaRPr lang="ru-RU"/>
        </a:p>
      </c:txPr>
    </c:legend>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2.5125229577515385E-2"/>
          <c:y val="0.1630245873127113"/>
          <c:w val="0.96308119224549393"/>
          <c:h val="0.50748233097571771"/>
        </c:manualLayout>
      </c:layout>
      <c:lineChart>
        <c:grouping val="standard"/>
        <c:varyColors val="0"/>
        <c:ser>
          <c:idx val="0"/>
          <c:order val="0"/>
          <c:tx>
            <c:strRef>
              <c:f>Лист1!$A$2</c:f>
              <c:strCache>
                <c:ptCount val="1"/>
                <c:pt idx="0">
                  <c:v>Сибирский</c:v>
                </c:pt>
              </c:strCache>
            </c:strRef>
          </c:tx>
          <c:spPr>
            <a:ln>
              <a:solidFill>
                <a:srgbClr val="00927B"/>
              </a:solidFill>
            </a:ln>
            <a:effectLst>
              <a:outerShdw blurRad="40000" dist="23000" dir="5400000" rotWithShape="0">
                <a:srgbClr val="000000">
                  <a:alpha val="35000"/>
                </a:srgbClr>
              </a:outerShdw>
            </a:effectLst>
          </c:spPr>
          <c:marker>
            <c:symbol val="diamond"/>
            <c:size val="5"/>
            <c:spPr>
              <a:solidFill>
                <a:srgbClr val="00927B"/>
              </a:solidFill>
              <a:ln>
                <a:noFill/>
              </a:ln>
            </c:spPr>
          </c:marker>
          <c:dLbls>
            <c:dLbl>
              <c:idx val="3"/>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11"/>
              <c:layout>
                <c:manualLayout>
                  <c:x val="-2.2333333333333434E-2"/>
                  <c:y val="-4.645467328998672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3"/>
              <c:delete val="1"/>
              <c:extLst>
                <c:ext xmlns:c15="http://schemas.microsoft.com/office/drawing/2012/chart" uri="{CE6537A1-D6FC-4f65-9D91-7224C49458BB}"/>
              </c:extLst>
            </c:dLbl>
            <c:dLbl>
              <c:idx val="16"/>
              <c:layout>
                <c:manualLayout>
                  <c:x val="-1.4693879237607054E-2"/>
                  <c:y val="8.455741302490703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7"/>
              <c:layout>
                <c:manualLayout>
                  <c:x val="-2.3722222222222221E-2"/>
                  <c:y val="-4.229764090048520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8"/>
              <c:layout>
                <c:manualLayout>
                  <c:x val="-2.1253646754395762E-2"/>
                  <c:y val="8.252722687442132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200" b="1">
                    <a:solidFill>
                      <a:srgbClr val="00927B"/>
                    </a:solidFill>
                  </a:defRPr>
                </a:pPr>
                <a:endParaRPr lang="ru-RU"/>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Лист1!$C$1:$U$1</c:f>
              <c:strCache>
                <c:ptCount val="19"/>
                <c:pt idx="0">
                  <c:v>05.2011</c:v>
                </c:pt>
                <c:pt idx="1">
                  <c:v>05.2012</c:v>
                </c:pt>
                <c:pt idx="2">
                  <c:v>06.2012</c:v>
                </c:pt>
                <c:pt idx="3">
                  <c:v>09.2012</c:v>
                </c:pt>
                <c:pt idx="4">
                  <c:v>12.2012</c:v>
                </c:pt>
                <c:pt idx="5">
                  <c:v>04.2013</c:v>
                </c:pt>
                <c:pt idx="6">
                  <c:v>06.2013</c:v>
                </c:pt>
                <c:pt idx="7">
                  <c:v>09.2013</c:v>
                </c:pt>
                <c:pt idx="8">
                  <c:v>12.2013</c:v>
                </c:pt>
                <c:pt idx="9">
                  <c:v>07.2014</c:v>
                </c:pt>
                <c:pt idx="10">
                  <c:v>11.2014</c:v>
                </c:pt>
                <c:pt idx="11">
                  <c:v>03.2015</c:v>
                </c:pt>
                <c:pt idx="12">
                  <c:v>06.2015</c:v>
                </c:pt>
                <c:pt idx="13">
                  <c:v>09.2015</c:v>
                </c:pt>
                <c:pt idx="14">
                  <c:v>11.2015</c:v>
                </c:pt>
                <c:pt idx="15">
                  <c:v>03.2016</c:v>
                </c:pt>
                <c:pt idx="16">
                  <c:v>06.2016</c:v>
                </c:pt>
                <c:pt idx="17">
                  <c:v>09.2016</c:v>
                </c:pt>
                <c:pt idx="18">
                  <c:v>12.2016</c:v>
                </c:pt>
              </c:strCache>
            </c:strRef>
          </c:cat>
          <c:val>
            <c:numRef>
              <c:f>Лист1!$C$2:$U$2</c:f>
              <c:numCache>
                <c:formatCode>#,##0</c:formatCode>
                <c:ptCount val="19"/>
                <c:pt idx="0">
                  <c:v>60</c:v>
                </c:pt>
                <c:pt idx="1">
                  <c:v>52.036199095022624</c:v>
                </c:pt>
                <c:pt idx="2">
                  <c:v>53.846153846153847</c:v>
                </c:pt>
                <c:pt idx="3">
                  <c:v>76.92307692307692</c:v>
                </c:pt>
                <c:pt idx="4">
                  <c:v>80.090497737556561</c:v>
                </c:pt>
                <c:pt idx="5">
                  <c:v>78.280542986425345</c:v>
                </c:pt>
                <c:pt idx="6">
                  <c:v>88.235294117647058</c:v>
                </c:pt>
                <c:pt idx="7">
                  <c:v>77.375565610859724</c:v>
                </c:pt>
                <c:pt idx="8">
                  <c:v>76.92307692307692</c:v>
                </c:pt>
                <c:pt idx="9">
                  <c:v>80</c:v>
                </c:pt>
                <c:pt idx="10">
                  <c:v>78</c:v>
                </c:pt>
                <c:pt idx="11">
                  <c:v>87.142857142857139</c:v>
                </c:pt>
                <c:pt idx="12">
                  <c:v>73.333333333333329</c:v>
                </c:pt>
                <c:pt idx="13">
                  <c:v>73.113207547169807</c:v>
                </c:pt>
                <c:pt idx="14">
                  <c:v>83</c:v>
                </c:pt>
                <c:pt idx="15">
                  <c:v>81.623931623931625</c:v>
                </c:pt>
                <c:pt idx="16">
                  <c:v>82</c:v>
                </c:pt>
                <c:pt idx="17">
                  <c:v>88</c:v>
                </c:pt>
                <c:pt idx="18">
                  <c:v>81</c:v>
                </c:pt>
              </c:numCache>
            </c:numRef>
          </c:val>
          <c:smooth val="1"/>
          <c:extLst xmlns:c16r2="http://schemas.microsoft.com/office/drawing/2015/06/chart">
            <c:ext xmlns:c16="http://schemas.microsoft.com/office/drawing/2014/chart" uri="{C3380CC4-5D6E-409C-BE32-E72D297353CC}">
              <c16:uniqueId val="{0000000F-884B-434C-8ECB-8CCB21E7D3E3}"/>
            </c:ext>
          </c:extLst>
        </c:ser>
        <c:ser>
          <c:idx val="1"/>
          <c:order val="1"/>
          <c:tx>
            <c:strRef>
              <c:f>Лист1!$A$3</c:f>
              <c:strCache>
                <c:ptCount val="1"/>
                <c:pt idx="0">
                  <c:v>Дальневосточный</c:v>
                </c:pt>
              </c:strCache>
            </c:strRef>
          </c:tx>
          <c:spPr>
            <a:ln>
              <a:solidFill>
                <a:srgbClr val="E46C0A"/>
              </a:solidFill>
            </a:ln>
            <a:effectLst>
              <a:outerShdw blurRad="40000" dist="23000" dir="5400000" rotWithShape="0">
                <a:srgbClr val="000000">
                  <a:alpha val="35000"/>
                </a:srgbClr>
              </a:outerShdw>
            </a:effectLst>
          </c:spPr>
          <c:marker>
            <c:symbol val="square"/>
            <c:size val="5"/>
            <c:spPr>
              <a:solidFill>
                <a:srgbClr val="E46C0A"/>
              </a:solidFill>
              <a:ln>
                <a:noFill/>
              </a:ln>
            </c:spPr>
          </c:marker>
          <c:dLbls>
            <c:dLbl>
              <c:idx val="1"/>
              <c:layout>
                <c:manualLayout>
                  <c:x val="-2.4409776902887138E-2"/>
                  <c:y val="3.83072171319487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302088801399825E-2"/>
                  <c:y val="3.415018474244729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7187554680664944E-2"/>
                  <c:y val="5.077831430045320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delete val="1"/>
              <c:extLst>
                <c:ext xmlns:c15="http://schemas.microsoft.com/office/drawing/2012/chart" uri="{CE6537A1-D6FC-4f65-9D91-7224C49458BB}"/>
              </c:extLst>
            </c:dLbl>
            <c:dLbl>
              <c:idx val="6"/>
              <c:layout>
                <c:manualLayout>
                  <c:x val="-2.6413997200936297E-2"/>
                  <c:y val="7.643666842296410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3.9687554680664865E-2"/>
                  <c:y val="5.0509580159368182E-3"/>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0"/>
              <c:delete val="1"/>
              <c:extLst>
                <c:ext xmlns:c15="http://schemas.microsoft.com/office/drawing/2012/chart" uri="{CE6537A1-D6FC-4f65-9D91-7224C49458BB}"/>
              </c:extLst>
            </c:dLbl>
            <c:dLbl>
              <c:idx val="12"/>
              <c:layout>
                <c:manualLayout>
                  <c:x val="-9.1319991251093621E-3"/>
                  <c:y val="-4.899046304758261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4"/>
              <c:layout>
                <c:manualLayout>
                  <c:x val="-3.5764435695539078E-3"/>
                  <c:y val="5.0509580159368182E-3"/>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5"/>
              <c:delete val="1"/>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100" b="1">
                    <a:solidFill>
                      <a:srgbClr val="FF7F13"/>
                    </a:solidFill>
                    <a:latin typeface="Arial" panose="020B0604020202020204" pitchFamily="34" charset="0"/>
                    <a:cs typeface="Arial" panose="020B0604020202020204" pitchFamily="34" charset="0"/>
                  </a:defRPr>
                </a:pPr>
                <a:endParaRPr lang="ru-RU"/>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Лист1!$C$1:$U$1</c:f>
              <c:strCache>
                <c:ptCount val="19"/>
                <c:pt idx="0">
                  <c:v>05.2011</c:v>
                </c:pt>
                <c:pt idx="1">
                  <c:v>05.2012</c:v>
                </c:pt>
                <c:pt idx="2">
                  <c:v>06.2012</c:v>
                </c:pt>
                <c:pt idx="3">
                  <c:v>09.2012</c:v>
                </c:pt>
                <c:pt idx="4">
                  <c:v>12.2012</c:v>
                </c:pt>
                <c:pt idx="5">
                  <c:v>04.2013</c:v>
                </c:pt>
                <c:pt idx="6">
                  <c:v>06.2013</c:v>
                </c:pt>
                <c:pt idx="7">
                  <c:v>09.2013</c:v>
                </c:pt>
                <c:pt idx="8">
                  <c:v>12.2013</c:v>
                </c:pt>
                <c:pt idx="9">
                  <c:v>07.2014</c:v>
                </c:pt>
                <c:pt idx="10">
                  <c:v>11.2014</c:v>
                </c:pt>
                <c:pt idx="11">
                  <c:v>03.2015</c:v>
                </c:pt>
                <c:pt idx="12">
                  <c:v>06.2015</c:v>
                </c:pt>
                <c:pt idx="13">
                  <c:v>09.2015</c:v>
                </c:pt>
                <c:pt idx="14">
                  <c:v>11.2015</c:v>
                </c:pt>
                <c:pt idx="15">
                  <c:v>03.2016</c:v>
                </c:pt>
                <c:pt idx="16">
                  <c:v>06.2016</c:v>
                </c:pt>
                <c:pt idx="17">
                  <c:v>09.2016</c:v>
                </c:pt>
                <c:pt idx="18">
                  <c:v>12.2016</c:v>
                </c:pt>
              </c:strCache>
            </c:strRef>
          </c:cat>
          <c:val>
            <c:numRef>
              <c:f>Лист1!$C$3:$U$3</c:f>
              <c:numCache>
                <c:formatCode>#,##0</c:formatCode>
                <c:ptCount val="19"/>
                <c:pt idx="0">
                  <c:v>75</c:v>
                </c:pt>
                <c:pt idx="1">
                  <c:v>63.013698630136986</c:v>
                </c:pt>
                <c:pt idx="2">
                  <c:v>65.573770491803273</c:v>
                </c:pt>
                <c:pt idx="3">
                  <c:v>67.567567567567565</c:v>
                </c:pt>
                <c:pt idx="4">
                  <c:v>78.082191780821915</c:v>
                </c:pt>
                <c:pt idx="5">
                  <c:v>64.38356164383562</c:v>
                </c:pt>
                <c:pt idx="6">
                  <c:v>69.863013698630141</c:v>
                </c:pt>
                <c:pt idx="7">
                  <c:v>64.38356164383562</c:v>
                </c:pt>
                <c:pt idx="8">
                  <c:v>35.61643835616438</c:v>
                </c:pt>
                <c:pt idx="9">
                  <c:v>49</c:v>
                </c:pt>
                <c:pt idx="10">
                  <c:v>78</c:v>
                </c:pt>
                <c:pt idx="11">
                  <c:v>71.666666666666671</c:v>
                </c:pt>
                <c:pt idx="12">
                  <c:v>88.333333333333329</c:v>
                </c:pt>
                <c:pt idx="13">
                  <c:v>68.75</c:v>
                </c:pt>
                <c:pt idx="14">
                  <c:v>39</c:v>
                </c:pt>
                <c:pt idx="15">
                  <c:v>86.075949367088612</c:v>
                </c:pt>
                <c:pt idx="16">
                  <c:v>85</c:v>
                </c:pt>
                <c:pt idx="17">
                  <c:v>81</c:v>
                </c:pt>
                <c:pt idx="18">
                  <c:v>83</c:v>
                </c:pt>
              </c:numCache>
            </c:numRef>
          </c:val>
          <c:smooth val="1"/>
          <c:extLst xmlns:c16r2="http://schemas.microsoft.com/office/drawing/2015/06/chart">
            <c:ext xmlns:c16="http://schemas.microsoft.com/office/drawing/2014/chart" uri="{C3380CC4-5D6E-409C-BE32-E72D297353CC}">
              <c16:uniqueId val="{0000001D-884B-434C-8ECB-8CCB21E7D3E3}"/>
            </c:ext>
          </c:extLst>
        </c:ser>
        <c:ser>
          <c:idx val="2"/>
          <c:order val="2"/>
          <c:tx>
            <c:strRef>
              <c:f>Лист1!$A$4</c:f>
              <c:strCache>
                <c:ptCount val="1"/>
                <c:pt idx="0">
                  <c:v>Северо-Западный</c:v>
                </c:pt>
              </c:strCache>
            </c:strRef>
          </c:tx>
          <c:spPr>
            <a:ln>
              <a:solidFill>
                <a:srgbClr val="FFFFFF">
                  <a:lumMod val="50000"/>
                </a:srgbClr>
              </a:solidFill>
            </a:ln>
            <a:effectLst>
              <a:outerShdw blurRad="40000" dist="23000" dir="5400000" rotWithShape="0">
                <a:srgbClr val="000000">
                  <a:alpha val="35000"/>
                </a:srgbClr>
              </a:outerShdw>
            </a:effectLst>
          </c:spPr>
          <c:marker>
            <c:symbol val="triangle"/>
            <c:size val="5"/>
            <c:spPr>
              <a:solidFill>
                <a:srgbClr val="FFFFFF">
                  <a:lumMod val="50000"/>
                </a:srgbClr>
              </a:solidFill>
              <a:ln>
                <a:noFill/>
              </a:ln>
            </c:spPr>
          </c:marker>
          <c:dLbls>
            <c:dLbl>
              <c:idx val="0"/>
              <c:layout>
                <c:manualLayout>
                  <c:x val="-2.7813414271184576E-2"/>
                  <c:y val="-8.241300345917471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2.9271140386026535E-2"/>
                  <c:y val="-7.409893868017167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2.3722222222222221E-2"/>
                  <c:y val="-4.084267956415970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7"/>
              <c:layout>
                <c:manualLayout>
                  <c:x val="-2.3722222222222221E-2"/>
                  <c:y val="-5.747080912216569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8"/>
              <c:layout>
                <c:manualLayout>
                  <c:x val="-4.5292812985561967E-3"/>
                  <c:y val="-1.590048522715072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200" b="1">
                    <a:solidFill>
                      <a:schemeClr val="bg1">
                        <a:lumMod val="50000"/>
                      </a:schemeClr>
                    </a:solidFill>
                  </a:defRPr>
                </a:pPr>
                <a:endParaRPr lang="ru-RU"/>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Лист1!$C$1:$U$1</c:f>
              <c:strCache>
                <c:ptCount val="19"/>
                <c:pt idx="0">
                  <c:v>05.2011</c:v>
                </c:pt>
                <c:pt idx="1">
                  <c:v>05.2012</c:v>
                </c:pt>
                <c:pt idx="2">
                  <c:v>06.2012</c:v>
                </c:pt>
                <c:pt idx="3">
                  <c:v>09.2012</c:v>
                </c:pt>
                <c:pt idx="4">
                  <c:v>12.2012</c:v>
                </c:pt>
                <c:pt idx="5">
                  <c:v>04.2013</c:v>
                </c:pt>
                <c:pt idx="6">
                  <c:v>06.2013</c:v>
                </c:pt>
                <c:pt idx="7">
                  <c:v>09.2013</c:v>
                </c:pt>
                <c:pt idx="8">
                  <c:v>12.2013</c:v>
                </c:pt>
                <c:pt idx="9">
                  <c:v>07.2014</c:v>
                </c:pt>
                <c:pt idx="10">
                  <c:v>11.2014</c:v>
                </c:pt>
                <c:pt idx="11">
                  <c:v>03.2015</c:v>
                </c:pt>
                <c:pt idx="12">
                  <c:v>06.2015</c:v>
                </c:pt>
                <c:pt idx="13">
                  <c:v>09.2015</c:v>
                </c:pt>
                <c:pt idx="14">
                  <c:v>11.2015</c:v>
                </c:pt>
                <c:pt idx="15">
                  <c:v>03.2016</c:v>
                </c:pt>
                <c:pt idx="16">
                  <c:v>06.2016</c:v>
                </c:pt>
                <c:pt idx="17">
                  <c:v>09.2016</c:v>
                </c:pt>
                <c:pt idx="18">
                  <c:v>12.2016</c:v>
                </c:pt>
              </c:strCache>
            </c:strRef>
          </c:cat>
          <c:val>
            <c:numRef>
              <c:f>Лист1!$C$4:$U$4</c:f>
              <c:numCache>
                <c:formatCode>#,##0</c:formatCode>
                <c:ptCount val="19"/>
                <c:pt idx="0">
                  <c:v>75</c:v>
                </c:pt>
                <c:pt idx="1">
                  <c:v>76.158940397350989</c:v>
                </c:pt>
                <c:pt idx="2">
                  <c:v>69.078947368421055</c:v>
                </c:pt>
                <c:pt idx="3">
                  <c:v>84.21052631578948</c:v>
                </c:pt>
                <c:pt idx="4">
                  <c:v>85.526315789473685</c:v>
                </c:pt>
                <c:pt idx="5">
                  <c:v>80.263157894736835</c:v>
                </c:pt>
                <c:pt idx="6">
                  <c:v>80.921052631578945</c:v>
                </c:pt>
                <c:pt idx="7">
                  <c:v>91.44736842105263</c:v>
                </c:pt>
                <c:pt idx="8">
                  <c:v>84.21052631578948</c:v>
                </c:pt>
                <c:pt idx="9">
                  <c:v>84</c:v>
                </c:pt>
                <c:pt idx="10">
                  <c:v>77</c:v>
                </c:pt>
                <c:pt idx="11">
                  <c:v>73.648648648648646</c:v>
                </c:pt>
                <c:pt idx="12">
                  <c:v>72.972972972972968</c:v>
                </c:pt>
                <c:pt idx="13">
                  <c:v>77.952755905511808</c:v>
                </c:pt>
                <c:pt idx="14">
                  <c:v>87</c:v>
                </c:pt>
                <c:pt idx="15">
                  <c:v>89.595375722543352</c:v>
                </c:pt>
                <c:pt idx="16">
                  <c:v>89</c:v>
                </c:pt>
                <c:pt idx="17">
                  <c:v>98</c:v>
                </c:pt>
                <c:pt idx="18">
                  <c:v>82</c:v>
                </c:pt>
              </c:numCache>
            </c:numRef>
          </c:val>
          <c:smooth val="1"/>
          <c:extLst xmlns:c16r2="http://schemas.microsoft.com/office/drawing/2015/06/chart">
            <c:ext xmlns:c16="http://schemas.microsoft.com/office/drawing/2014/chart" uri="{C3380CC4-5D6E-409C-BE32-E72D297353CC}">
              <c16:uniqueId val="{00000028-884B-434C-8ECB-8CCB21E7D3E3}"/>
            </c:ext>
          </c:extLst>
        </c:ser>
        <c:ser>
          <c:idx val="3"/>
          <c:order val="3"/>
          <c:tx>
            <c:strRef>
              <c:f>Лист1!$A$5</c:f>
              <c:strCache>
                <c:ptCount val="1"/>
                <c:pt idx="0">
                  <c:v>Центральный</c:v>
                </c:pt>
              </c:strCache>
            </c:strRef>
          </c:tx>
          <c:spPr>
            <a:ln>
              <a:solidFill>
                <a:srgbClr val="7030A0"/>
              </a:solidFill>
            </a:ln>
          </c:spPr>
          <c:marker>
            <c:symbol val="circle"/>
            <c:size val="5"/>
            <c:spPr>
              <a:solidFill>
                <a:srgbClr val="7030A0"/>
              </a:solidFill>
              <a:ln>
                <a:solidFill>
                  <a:srgbClr val="7030A0"/>
                </a:solidFill>
              </a:ln>
            </c:spPr>
          </c:marker>
          <c:dLbls>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layout>
                <c:manualLayout>
                  <c:x val="-8.3333333333333332E-3"/>
                  <c:y val="2.909922672651047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delete val="1"/>
              <c:extLst>
                <c:ext xmlns:c15="http://schemas.microsoft.com/office/drawing/2012/chart" uri="{CE6537A1-D6FC-4f65-9D91-7224C49458BB}"/>
              </c:extLst>
            </c:dLbl>
            <c:dLbl>
              <c:idx val="8"/>
              <c:layout>
                <c:manualLayout>
                  <c:x val="-1.3888888888888889E-3"/>
                  <c:y val="5.404142106351945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2.7777777777777779E-3"/>
                  <c:y val="4.988438867401788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0"/>
              <c:delete val="1"/>
              <c:extLst>
                <c:ext xmlns:c15="http://schemas.microsoft.com/office/drawing/2012/chart" uri="{CE6537A1-D6FC-4f65-9D91-7224C49458BB}"/>
              </c:extLst>
            </c:dLbl>
            <c:dLbl>
              <c:idx val="14"/>
              <c:delete val="1"/>
              <c:extLst>
                <c:ext xmlns:c15="http://schemas.microsoft.com/office/drawing/2012/chart" uri="{CE6537A1-D6FC-4f65-9D91-7224C49458BB}"/>
              </c:extLst>
            </c:dLbl>
            <c:dLbl>
              <c:idx val="15"/>
              <c:layout>
                <c:manualLayout>
                  <c:x val="1.3888888888888889E-3"/>
                  <c:y val="6.23554858425224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6"/>
              <c:delete val="1"/>
              <c:extLst>
                <c:ext xmlns:c15="http://schemas.microsoft.com/office/drawing/2012/chart" uri="{CE6537A1-D6FC-4f65-9D91-7224C49458BB}"/>
              </c:extLst>
            </c:dLbl>
            <c:dLbl>
              <c:idx val="17"/>
              <c:layout>
                <c:manualLayout>
                  <c:x val="1.068986801857348E-16"/>
                  <c:y val="6.216206192739159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8"/>
              <c:layout>
                <c:manualLayout>
                  <c:x val="-2.1865891722629385E-2"/>
                  <c:y val="-5.4041421063519494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2.6472306245529976E-2"/>
                      <c:h val="7.3371621674701418E-2"/>
                    </c:manualLayout>
                  </c15:layout>
                </c:ext>
              </c:extLst>
            </c:dLbl>
            <c:spPr>
              <a:noFill/>
              <a:ln>
                <a:noFill/>
              </a:ln>
              <a:effectLst/>
            </c:spPr>
            <c:txPr>
              <a:bodyPr wrap="square" lIns="38100" tIns="19050" rIns="38100" bIns="19050" anchor="ctr">
                <a:spAutoFit/>
              </a:bodyPr>
              <a:lstStyle/>
              <a:p>
                <a:pPr>
                  <a:defRPr sz="1200" b="1">
                    <a:solidFill>
                      <a:srgbClr val="805DAA"/>
                    </a:solidFill>
                  </a:defRPr>
                </a:pPr>
                <a:endParaRPr lang="ru-RU"/>
              </a:p>
            </c:txPr>
            <c:dLblPos val="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Лист1!$C$1:$U$1</c:f>
              <c:strCache>
                <c:ptCount val="19"/>
                <c:pt idx="0">
                  <c:v>05.2011</c:v>
                </c:pt>
                <c:pt idx="1">
                  <c:v>05.2012</c:v>
                </c:pt>
                <c:pt idx="2">
                  <c:v>06.2012</c:v>
                </c:pt>
                <c:pt idx="3">
                  <c:v>09.2012</c:v>
                </c:pt>
                <c:pt idx="4">
                  <c:v>12.2012</c:v>
                </c:pt>
                <c:pt idx="5">
                  <c:v>04.2013</c:v>
                </c:pt>
                <c:pt idx="6">
                  <c:v>06.2013</c:v>
                </c:pt>
                <c:pt idx="7">
                  <c:v>09.2013</c:v>
                </c:pt>
                <c:pt idx="8">
                  <c:v>12.2013</c:v>
                </c:pt>
                <c:pt idx="9">
                  <c:v>07.2014</c:v>
                </c:pt>
                <c:pt idx="10">
                  <c:v>11.2014</c:v>
                </c:pt>
                <c:pt idx="11">
                  <c:v>03.2015</c:v>
                </c:pt>
                <c:pt idx="12">
                  <c:v>06.2015</c:v>
                </c:pt>
                <c:pt idx="13">
                  <c:v>09.2015</c:v>
                </c:pt>
                <c:pt idx="14">
                  <c:v>11.2015</c:v>
                </c:pt>
                <c:pt idx="15">
                  <c:v>03.2016</c:v>
                </c:pt>
                <c:pt idx="16">
                  <c:v>06.2016</c:v>
                </c:pt>
                <c:pt idx="17">
                  <c:v>09.2016</c:v>
                </c:pt>
                <c:pt idx="18">
                  <c:v>12.2016</c:v>
                </c:pt>
              </c:strCache>
            </c:strRef>
          </c:cat>
          <c:val>
            <c:numRef>
              <c:f>Лист1!$C$5:$U$5</c:f>
              <c:numCache>
                <c:formatCode>#,##0</c:formatCode>
                <c:ptCount val="19"/>
                <c:pt idx="0">
                  <c:v>80</c:v>
                </c:pt>
                <c:pt idx="1">
                  <c:v>64.748201438848923</c:v>
                </c:pt>
                <c:pt idx="2">
                  <c:v>67.780429594272078</c:v>
                </c:pt>
                <c:pt idx="3">
                  <c:v>78.177458033573146</c:v>
                </c:pt>
                <c:pt idx="4">
                  <c:v>79.551122194513709</c:v>
                </c:pt>
                <c:pt idx="5">
                  <c:v>72.727272727272734</c:v>
                </c:pt>
                <c:pt idx="6">
                  <c:v>64.508393285371696</c:v>
                </c:pt>
                <c:pt idx="7">
                  <c:v>71.856287425149702</c:v>
                </c:pt>
                <c:pt idx="8">
                  <c:v>78.229665071770341</c:v>
                </c:pt>
                <c:pt idx="9">
                  <c:v>81</c:v>
                </c:pt>
                <c:pt idx="10">
                  <c:v>76</c:v>
                </c:pt>
                <c:pt idx="11">
                  <c:v>70.20316027088036</c:v>
                </c:pt>
                <c:pt idx="12">
                  <c:v>76.643990929705211</c:v>
                </c:pt>
                <c:pt idx="13">
                  <c:v>67.973856209150327</c:v>
                </c:pt>
                <c:pt idx="14">
                  <c:v>86</c:v>
                </c:pt>
                <c:pt idx="15">
                  <c:v>85.611510791366911</c:v>
                </c:pt>
                <c:pt idx="16">
                  <c:v>82</c:v>
                </c:pt>
                <c:pt idx="17">
                  <c:v>85</c:v>
                </c:pt>
                <c:pt idx="18">
                  <c:v>85</c:v>
                </c:pt>
              </c:numCache>
            </c:numRef>
          </c:val>
          <c:smooth val="0"/>
          <c:extLst xmlns:c16r2="http://schemas.microsoft.com/office/drawing/2015/06/chart">
            <c:ext xmlns:c16="http://schemas.microsoft.com/office/drawing/2014/chart" uri="{C3380CC4-5D6E-409C-BE32-E72D297353CC}">
              <c16:uniqueId val="{0000003A-884B-434C-8ECB-8CCB21E7D3E3}"/>
            </c:ext>
          </c:extLst>
        </c:ser>
        <c:dLbls>
          <c:showLegendKey val="0"/>
          <c:showVal val="0"/>
          <c:showCatName val="0"/>
          <c:showSerName val="0"/>
          <c:showPercent val="0"/>
          <c:showBubbleSize val="0"/>
        </c:dLbls>
        <c:marker val="1"/>
        <c:smooth val="0"/>
        <c:axId val="111442944"/>
        <c:axId val="111144960"/>
      </c:lineChart>
      <c:catAx>
        <c:axId val="111442944"/>
        <c:scaling>
          <c:orientation val="minMax"/>
        </c:scaling>
        <c:delete val="0"/>
        <c:axPos val="b"/>
        <c:numFmt formatCode="General" sourceLinked="1"/>
        <c:majorTickMark val="out"/>
        <c:minorTickMark val="none"/>
        <c:tickLblPos val="nextTo"/>
        <c:txPr>
          <a:bodyPr rot="-5400000" vert="horz"/>
          <a:lstStyle/>
          <a:p>
            <a:pPr>
              <a:defRPr sz="1000" b="0" i="0">
                <a:latin typeface="Arial" pitchFamily="34" charset="0"/>
                <a:cs typeface="Arial" pitchFamily="34" charset="0"/>
              </a:defRPr>
            </a:pPr>
            <a:endParaRPr lang="ru-RU"/>
          </a:p>
        </c:txPr>
        <c:crossAx val="111144960"/>
        <c:crosses val="autoZero"/>
        <c:auto val="1"/>
        <c:lblAlgn val="ctr"/>
        <c:lblOffset val="100"/>
        <c:noMultiLvlLbl val="0"/>
      </c:catAx>
      <c:valAx>
        <c:axId val="111144960"/>
        <c:scaling>
          <c:orientation val="minMax"/>
          <c:max val="100"/>
          <c:min val="30"/>
        </c:scaling>
        <c:delete val="1"/>
        <c:axPos val="l"/>
        <c:numFmt formatCode="#,##0" sourceLinked="1"/>
        <c:majorTickMark val="out"/>
        <c:minorTickMark val="none"/>
        <c:tickLblPos val="nextTo"/>
        <c:crossAx val="111442944"/>
        <c:crosses val="autoZero"/>
        <c:crossBetween val="between"/>
        <c:minorUnit val="20"/>
      </c:valAx>
    </c:plotArea>
    <c:legend>
      <c:legendPos val="b"/>
      <c:layout>
        <c:manualLayout>
          <c:xMode val="edge"/>
          <c:yMode val="edge"/>
          <c:x val="0.1744127296587927"/>
          <c:y val="0.90893192386194477"/>
          <c:w val="0.70370392327873021"/>
          <c:h val="7.2533915298715529E-2"/>
        </c:manualLayout>
      </c:layout>
      <c:overlay val="0"/>
      <c:spPr>
        <a:ln w="3175">
          <a:solidFill>
            <a:srgbClr val="FFFFFF">
              <a:lumMod val="65000"/>
            </a:srgbClr>
          </a:solidFill>
        </a:ln>
      </c:spPr>
      <c:txPr>
        <a:bodyPr/>
        <a:lstStyle/>
        <a:p>
          <a:pPr>
            <a:defRPr sz="1050" b="0">
              <a:latin typeface="Arial" pitchFamily="34" charset="0"/>
              <a:cs typeface="Arial" pitchFamily="34" charset="0"/>
            </a:defRPr>
          </a:pPr>
          <a:endParaRPr lang="ru-RU"/>
        </a:p>
      </c:txPr>
    </c:legend>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582383260060094E-2"/>
          <c:y val="0.17050386562139747"/>
          <c:w val="0.97533225267847179"/>
          <c:h val="0.51646209107309804"/>
        </c:manualLayout>
      </c:layout>
      <c:lineChart>
        <c:grouping val="standard"/>
        <c:varyColors val="0"/>
        <c:ser>
          <c:idx val="0"/>
          <c:order val="0"/>
          <c:tx>
            <c:strRef>
              <c:f>Лист1!$A$2</c:f>
              <c:strCache>
                <c:ptCount val="1"/>
                <c:pt idx="0">
                  <c:v>Приволжский</c:v>
                </c:pt>
              </c:strCache>
            </c:strRef>
          </c:tx>
          <c:spPr>
            <a:ln>
              <a:solidFill>
                <a:srgbClr val="00927B"/>
              </a:solidFill>
            </a:ln>
            <a:effectLst>
              <a:outerShdw blurRad="40000" dist="23000" dir="5400000" rotWithShape="0">
                <a:srgbClr val="000000">
                  <a:alpha val="35000"/>
                </a:srgbClr>
              </a:outerShdw>
            </a:effectLst>
          </c:spPr>
          <c:marker>
            <c:symbol val="diamond"/>
            <c:size val="5"/>
            <c:spPr>
              <a:solidFill>
                <a:srgbClr val="00927B"/>
              </a:solidFill>
              <a:ln>
                <a:noFill/>
              </a:ln>
            </c:spPr>
          </c:marker>
          <c:dLbls>
            <c:dLbl>
              <c:idx val="2"/>
              <c:layout>
                <c:manualLayout>
                  <c:x val="-2.1193613099590839E-2"/>
                  <c:y val="-3.380445073686807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3.3842321182901036E-2"/>
                  <c:y val="3.131489501729930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2.1193613099590867E-2"/>
                  <c:y val="-8.360159749005489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2.400443711810429E-2"/>
                  <c:y val="6.195929301926042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2.6815261136617558E-2"/>
                  <c:y val="-2.997390098662293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5"/>
              <c:layout>
                <c:manualLayout>
                  <c:x val="-3.9463969219927723E-2"/>
                  <c:y val="-4.529609998760349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8"/>
              <c:layout>
                <c:manualLayout>
                  <c:x val="-2.1053099608913668E-2"/>
                  <c:y val="-6.846680419888256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b="1">
                    <a:solidFill>
                      <a:srgbClr val="00927B"/>
                    </a:solidFill>
                  </a:defRPr>
                </a:pPr>
                <a:endParaRPr lang="ru-RU"/>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Лист1!$C$1:$U$1</c:f>
              <c:strCache>
                <c:ptCount val="19"/>
                <c:pt idx="0">
                  <c:v>05.2011</c:v>
                </c:pt>
                <c:pt idx="1">
                  <c:v>05.2012</c:v>
                </c:pt>
                <c:pt idx="2">
                  <c:v>06.2012</c:v>
                </c:pt>
                <c:pt idx="3">
                  <c:v>09.2012</c:v>
                </c:pt>
                <c:pt idx="4">
                  <c:v>12.2012</c:v>
                </c:pt>
                <c:pt idx="5">
                  <c:v>04.2013</c:v>
                </c:pt>
                <c:pt idx="6">
                  <c:v>06.2013</c:v>
                </c:pt>
                <c:pt idx="7">
                  <c:v>09.2013</c:v>
                </c:pt>
                <c:pt idx="8">
                  <c:v>12.2013</c:v>
                </c:pt>
                <c:pt idx="9">
                  <c:v>07.2014</c:v>
                </c:pt>
                <c:pt idx="10">
                  <c:v>11.2014</c:v>
                </c:pt>
                <c:pt idx="11">
                  <c:v>03.2015</c:v>
                </c:pt>
                <c:pt idx="12">
                  <c:v>06.2015</c:v>
                </c:pt>
                <c:pt idx="13">
                  <c:v>09.2015</c:v>
                </c:pt>
                <c:pt idx="14">
                  <c:v>11.2015</c:v>
                </c:pt>
                <c:pt idx="15">
                  <c:v>03.2016</c:v>
                </c:pt>
                <c:pt idx="16">
                  <c:v>06.2016</c:v>
                </c:pt>
                <c:pt idx="17">
                  <c:v>09.2016</c:v>
                </c:pt>
                <c:pt idx="18">
                  <c:v>12.2016</c:v>
                </c:pt>
              </c:strCache>
            </c:strRef>
          </c:cat>
          <c:val>
            <c:numRef>
              <c:f>Лист1!$C$2:$U$2</c:f>
              <c:numCache>
                <c:formatCode>#,##0</c:formatCode>
                <c:ptCount val="19"/>
                <c:pt idx="0">
                  <c:v>62</c:v>
                </c:pt>
                <c:pt idx="1">
                  <c:v>62.831858407079643</c:v>
                </c:pt>
                <c:pt idx="2">
                  <c:v>64.306784660766965</c:v>
                </c:pt>
                <c:pt idx="3">
                  <c:v>72.56637168141593</c:v>
                </c:pt>
                <c:pt idx="4">
                  <c:v>81.415929203539818</c:v>
                </c:pt>
                <c:pt idx="5">
                  <c:v>78.466076696165189</c:v>
                </c:pt>
                <c:pt idx="6">
                  <c:v>63.126843657817112</c:v>
                </c:pt>
                <c:pt idx="7">
                  <c:v>75.516224188790559</c:v>
                </c:pt>
                <c:pt idx="8">
                  <c:v>67.551622418879063</c:v>
                </c:pt>
                <c:pt idx="9">
                  <c:v>73</c:v>
                </c:pt>
                <c:pt idx="10">
                  <c:v>75</c:v>
                </c:pt>
                <c:pt idx="11">
                  <c:v>74.309392265193367</c:v>
                </c:pt>
                <c:pt idx="12">
                  <c:v>64</c:v>
                </c:pt>
                <c:pt idx="13">
                  <c:v>69.382022471910119</c:v>
                </c:pt>
                <c:pt idx="14">
                  <c:v>72</c:v>
                </c:pt>
                <c:pt idx="15">
                  <c:v>82</c:v>
                </c:pt>
                <c:pt idx="16">
                  <c:v>82</c:v>
                </c:pt>
                <c:pt idx="17">
                  <c:v>82</c:v>
                </c:pt>
                <c:pt idx="18">
                  <c:v>82</c:v>
                </c:pt>
              </c:numCache>
            </c:numRef>
          </c:val>
          <c:smooth val="1"/>
          <c:extLst xmlns:c16r2="http://schemas.microsoft.com/office/drawing/2015/06/chart">
            <c:ext xmlns:c16="http://schemas.microsoft.com/office/drawing/2014/chart" uri="{C3380CC4-5D6E-409C-BE32-E72D297353CC}">
              <c16:uniqueId val="{0000000B-AAD1-464A-AAAB-92AD4D69F4F6}"/>
            </c:ext>
          </c:extLst>
        </c:ser>
        <c:ser>
          <c:idx val="1"/>
          <c:order val="1"/>
          <c:tx>
            <c:strRef>
              <c:f>Лист1!$A$3</c:f>
              <c:strCache>
                <c:ptCount val="1"/>
                <c:pt idx="0">
                  <c:v>Южный</c:v>
                </c:pt>
              </c:strCache>
            </c:strRef>
          </c:tx>
          <c:spPr>
            <a:ln>
              <a:solidFill>
                <a:srgbClr val="E46C0A"/>
              </a:solidFill>
            </a:ln>
            <a:effectLst>
              <a:outerShdw blurRad="40000" dist="23000" dir="5400000" rotWithShape="0">
                <a:srgbClr val="000000">
                  <a:alpha val="35000"/>
                </a:srgbClr>
              </a:outerShdw>
            </a:effectLst>
          </c:spPr>
          <c:marker>
            <c:symbol val="square"/>
            <c:size val="5"/>
            <c:spPr>
              <a:solidFill>
                <a:srgbClr val="E46C0A"/>
              </a:solidFill>
              <a:ln>
                <a:noFill/>
              </a:ln>
            </c:spPr>
          </c:marker>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layout>
                <c:manualLayout>
                  <c:x val="-1.8382789081077443E-2"/>
                  <c:y val="-6.962009090166015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1.2761141044050755E-2"/>
                  <c:y val="4.912695135593913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6"/>
              <c:layout>
                <c:manualLayout>
                  <c:x val="-2.1608943544088006E-2"/>
                  <c:y val="8.104911960778550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b="1">
                    <a:solidFill>
                      <a:srgbClr val="E46C0A"/>
                    </a:solidFill>
                  </a:defRPr>
                </a:pPr>
                <a:endParaRPr lang="ru-RU"/>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Лист1!$C$1:$U$1</c:f>
              <c:strCache>
                <c:ptCount val="19"/>
                <c:pt idx="0">
                  <c:v>05.2011</c:v>
                </c:pt>
                <c:pt idx="1">
                  <c:v>05.2012</c:v>
                </c:pt>
                <c:pt idx="2">
                  <c:v>06.2012</c:v>
                </c:pt>
                <c:pt idx="3">
                  <c:v>09.2012</c:v>
                </c:pt>
                <c:pt idx="4">
                  <c:v>12.2012</c:v>
                </c:pt>
                <c:pt idx="5">
                  <c:v>04.2013</c:v>
                </c:pt>
                <c:pt idx="6">
                  <c:v>06.2013</c:v>
                </c:pt>
                <c:pt idx="7">
                  <c:v>09.2013</c:v>
                </c:pt>
                <c:pt idx="8">
                  <c:v>12.2013</c:v>
                </c:pt>
                <c:pt idx="9">
                  <c:v>07.2014</c:v>
                </c:pt>
                <c:pt idx="10">
                  <c:v>11.2014</c:v>
                </c:pt>
                <c:pt idx="11">
                  <c:v>03.2015</c:v>
                </c:pt>
                <c:pt idx="12">
                  <c:v>06.2015</c:v>
                </c:pt>
                <c:pt idx="13">
                  <c:v>09.2015</c:v>
                </c:pt>
                <c:pt idx="14">
                  <c:v>11.2015</c:v>
                </c:pt>
                <c:pt idx="15">
                  <c:v>03.2016</c:v>
                </c:pt>
                <c:pt idx="16">
                  <c:v>06.2016</c:v>
                </c:pt>
                <c:pt idx="17">
                  <c:v>09.2016</c:v>
                </c:pt>
                <c:pt idx="18">
                  <c:v>12.2016</c:v>
                </c:pt>
              </c:strCache>
            </c:strRef>
          </c:cat>
          <c:val>
            <c:numRef>
              <c:f>Лист1!$C$3:$U$3</c:f>
              <c:numCache>
                <c:formatCode>#,##0</c:formatCode>
                <c:ptCount val="19"/>
                <c:pt idx="0">
                  <c:v>56</c:v>
                </c:pt>
                <c:pt idx="1">
                  <c:v>52.597402597402599</c:v>
                </c:pt>
                <c:pt idx="2">
                  <c:v>63.636363636363633</c:v>
                </c:pt>
                <c:pt idx="3">
                  <c:v>86.36363636363636</c:v>
                </c:pt>
                <c:pt idx="4">
                  <c:v>74.025974025974023</c:v>
                </c:pt>
                <c:pt idx="5">
                  <c:v>85.064935064935071</c:v>
                </c:pt>
                <c:pt idx="6">
                  <c:v>66.025641025641022</c:v>
                </c:pt>
                <c:pt idx="7">
                  <c:v>74.358974358974365</c:v>
                </c:pt>
                <c:pt idx="8">
                  <c:v>72.727272727272734</c:v>
                </c:pt>
                <c:pt idx="9">
                  <c:v>68</c:v>
                </c:pt>
                <c:pt idx="10">
                  <c:v>71</c:v>
                </c:pt>
                <c:pt idx="11">
                  <c:v>54.545454545454547</c:v>
                </c:pt>
                <c:pt idx="12">
                  <c:v>63</c:v>
                </c:pt>
                <c:pt idx="13">
                  <c:v>54.601226993865033</c:v>
                </c:pt>
                <c:pt idx="14">
                  <c:v>66</c:v>
                </c:pt>
                <c:pt idx="15">
                  <c:v>73</c:v>
                </c:pt>
                <c:pt idx="16">
                  <c:v>68</c:v>
                </c:pt>
                <c:pt idx="17">
                  <c:v>75</c:v>
                </c:pt>
                <c:pt idx="18">
                  <c:v>80</c:v>
                </c:pt>
              </c:numCache>
            </c:numRef>
          </c:val>
          <c:smooth val="1"/>
          <c:extLst xmlns:c16r2="http://schemas.microsoft.com/office/drawing/2015/06/chart">
            <c:ext xmlns:c16="http://schemas.microsoft.com/office/drawing/2014/chart" uri="{C3380CC4-5D6E-409C-BE32-E72D297353CC}">
              <c16:uniqueId val="{0000001A-AAD1-464A-AAAB-92AD4D69F4F6}"/>
            </c:ext>
          </c:extLst>
        </c:ser>
        <c:ser>
          <c:idx val="2"/>
          <c:order val="2"/>
          <c:tx>
            <c:strRef>
              <c:f>Лист1!$A$4</c:f>
              <c:strCache>
                <c:ptCount val="1"/>
                <c:pt idx="0">
                  <c:v>Уральский</c:v>
                </c:pt>
              </c:strCache>
            </c:strRef>
          </c:tx>
          <c:spPr>
            <a:ln>
              <a:solidFill>
                <a:srgbClr val="FFFFFF">
                  <a:lumMod val="50000"/>
                </a:srgbClr>
              </a:solidFill>
            </a:ln>
            <a:effectLst>
              <a:outerShdw blurRad="40000" dist="23000" dir="5400000" rotWithShape="0">
                <a:srgbClr val="000000">
                  <a:alpha val="35000"/>
                </a:srgbClr>
              </a:outerShdw>
            </a:effectLst>
          </c:spPr>
          <c:marker>
            <c:symbol val="triangle"/>
            <c:size val="5"/>
            <c:spPr>
              <a:solidFill>
                <a:srgbClr val="FFFFFF">
                  <a:lumMod val="50000"/>
                </a:srgbClr>
              </a:solidFill>
              <a:ln>
                <a:noFill/>
              </a:ln>
            </c:spPr>
          </c:marker>
          <c:dLbls>
            <c:dLbl>
              <c:idx val="0"/>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B-AAD1-464A-AAAB-92AD4D69F4F6}"/>
                </c:ext>
                <c:ext xmlns:c15="http://schemas.microsoft.com/office/drawing/2012/chart" uri="{CE6537A1-D6FC-4f65-9D91-7224C49458BB}">
                  <c15:layout/>
                </c:ext>
              </c:extLst>
            </c:dLbl>
            <c:dLbl>
              <c:idx val="1"/>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C-AAD1-464A-AAAB-92AD4D69F4F6}"/>
                </c:ext>
                <c:ext xmlns:c15="http://schemas.microsoft.com/office/drawing/2012/chart" uri="{CE6537A1-D6FC-4f65-9D91-7224C49458BB}">
                  <c15:layout/>
                </c:ext>
              </c:extLst>
            </c:dLbl>
            <c:dLbl>
              <c:idx val="3"/>
              <c:layout>
                <c:manualLayout>
                  <c:x val="-2.6815261136617582E-2"/>
                  <c:y val="4.280654426803472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697737707182076E-2"/>
                  <c:y val="6.827970010716490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D-AAD1-464A-AAAB-92AD4D69F4F6}"/>
                </c:ext>
                <c:ext xmlns:c15="http://schemas.microsoft.com/office/drawing/2012/chart" uri="{CE6537A1-D6FC-4f65-9D91-7224C49458BB}">
                  <c15:layout/>
                </c:ext>
              </c:extLst>
            </c:dLbl>
            <c:dLbl>
              <c:idx val="5"/>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E-AAD1-464A-AAAB-92AD4D69F4F6}"/>
                </c:ext>
                <c:ext xmlns:c15="http://schemas.microsoft.com/office/drawing/2012/chart" uri="{CE6537A1-D6FC-4f65-9D91-7224C49458BB}">
                  <c15:layout/>
                </c:ext>
              </c:extLst>
            </c:dLbl>
            <c:dLbl>
              <c:idx val="6"/>
              <c:layout>
                <c:manualLayout>
                  <c:x val="-1.2761141044050755E-2"/>
                  <c:y val="-3.514514314945391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F-AAD1-464A-AAAB-92AD4D69F4F6}"/>
                </c:ext>
                <c:ext xmlns:c15="http://schemas.microsoft.com/office/drawing/2012/chart" uri="{CE6537A1-D6FC-4f65-9D91-7224C49458BB}">
                  <c15:layout/>
                </c:ext>
              </c:extLst>
            </c:dLbl>
            <c:dLbl>
              <c:idx val="8"/>
              <c:layout>
                <c:manualLayout>
                  <c:x val="-2.400443711810429E-2"/>
                  <c:y val="-6.578954115141502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0-AAD1-464A-AAAB-92AD4D69F4F6}"/>
                </c:ext>
                <c:ext xmlns:c15="http://schemas.microsoft.com/office/drawing/2012/chart" uri="{CE6537A1-D6FC-4f65-9D91-7224C49458BB}">
                  <c15:layout/>
                </c:ext>
              </c:extLst>
            </c:dLbl>
            <c:dLbl>
              <c:idx val="9"/>
              <c:layout>
                <c:manualLayout>
                  <c:x val="-5.0594832333240775E-2"/>
                  <c:y val="-6.343330062787908E-3"/>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1-AAD1-464A-AAAB-92AD4D69F4F6}"/>
                </c:ext>
                <c:ext xmlns:c15="http://schemas.microsoft.com/office/drawing/2012/chart" uri="{CE6537A1-D6FC-4f65-9D91-7224C49458BB}">
                  <c15:layout/>
                </c:ext>
              </c:extLst>
            </c:dLbl>
            <c:dLbl>
              <c:idx val="10"/>
              <c:delete val="1"/>
              <c:extLst xmlns:c16r2="http://schemas.microsoft.com/office/drawing/2015/06/chart">
                <c:ext xmlns:c16="http://schemas.microsoft.com/office/drawing/2014/chart" uri="{C3380CC4-5D6E-409C-BE32-E72D297353CC}">
                  <c16:uniqueId val="{00000022-AAD1-464A-AAAB-92AD4D69F4F6}"/>
                </c:ext>
                <c:ext xmlns:c15="http://schemas.microsoft.com/office/drawing/2012/chart" uri="{CE6537A1-D6FC-4f65-9D91-7224C49458BB}"/>
              </c:extLst>
            </c:dLbl>
            <c:dLbl>
              <c:idx val="11"/>
              <c:layout>
                <c:manualLayout>
                  <c:x val="-7.1394930070239615E-3"/>
                  <c:y val="-0.10528703334780098"/>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3-AAD1-464A-AAAB-92AD4D69F4F6}"/>
                </c:ext>
                <c:ext xmlns:c15="http://schemas.microsoft.com/office/drawing/2012/chart" uri="{CE6537A1-D6FC-4f65-9D91-7224C49458BB}">
                  <c15:layout/>
                </c:ext>
              </c:extLst>
            </c:dLbl>
            <c:dLbl>
              <c:idx val="12"/>
              <c:layout>
                <c:manualLayout>
                  <c:x val="-2.400443711810421E-2"/>
                  <c:y val="-5.449212945991863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4-AAD1-464A-AAAB-92AD4D69F4F6}"/>
                </c:ext>
                <c:ext xmlns:c15="http://schemas.microsoft.com/office/drawing/2012/chart" uri="{CE6537A1-D6FC-4f65-9D91-7224C49458BB}">
                  <c15:layout/>
                </c:ext>
              </c:extLst>
            </c:dLbl>
            <c:dLbl>
              <c:idx val="13"/>
              <c:layout>
                <c:manualLayout>
                  <c:x val="-1.8270356120337013E-2"/>
                  <c:y val="-5.589646778070313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5-AAD1-464A-AAAB-92AD4D69F4F6}"/>
                </c:ext>
                <c:ext xmlns:c15="http://schemas.microsoft.com/office/drawing/2012/chart" uri="{CE6537A1-D6FC-4f65-9D91-7224C49458BB}">
                  <c15:layout/>
                </c:ext>
              </c:extLst>
            </c:dLbl>
            <c:dLbl>
              <c:idx val="15"/>
              <c:delete val="1"/>
              <c:extLst xmlns:c16r2="http://schemas.microsoft.com/office/drawing/2015/06/chart">
                <c:ext xmlns:c16="http://schemas.microsoft.com/office/drawing/2014/chart" uri="{C3380CC4-5D6E-409C-BE32-E72D297353CC}">
                  <c16:uniqueId val="{00000026-AAD1-464A-AAAB-92AD4D69F4F6}"/>
                </c:ext>
                <c:ext xmlns:c15="http://schemas.microsoft.com/office/drawing/2012/chart" uri="{CE6537A1-D6FC-4f65-9D91-7224C49458BB}"/>
              </c:extLst>
            </c:dLbl>
            <c:dLbl>
              <c:idx val="16"/>
              <c:layout>
                <c:manualLayout>
                  <c:x val="-1.2699059458445058E-2"/>
                  <c:y val="-7.594049798956463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7-AAD1-464A-AAAB-92AD4D69F4F6}"/>
                </c:ext>
                <c:ext xmlns:c15="http://schemas.microsoft.com/office/drawing/2012/chart" uri="{CE6537A1-D6FC-4f65-9D91-7224C49458BB}">
                  <c15:layout/>
                </c:ext>
              </c:extLst>
            </c:dLbl>
            <c:dLbl>
              <c:idx val="17"/>
              <c:layout>
                <c:manualLayout>
                  <c:x val="-4.1241649418093029E-3"/>
                  <c:y val="-6.9906024851520959E-3"/>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8-AAD1-464A-AAAB-92AD4D69F4F6}"/>
                </c:ext>
                <c:ext xmlns:c15="http://schemas.microsoft.com/office/drawing/2012/chart" uri="{CE6537A1-D6FC-4f65-9D91-7224C49458BB}">
                  <c15:layout/>
                </c:ext>
              </c:extLst>
            </c:dLbl>
            <c:spPr>
              <a:noFill/>
              <a:ln>
                <a:noFill/>
              </a:ln>
              <a:effectLst/>
            </c:spPr>
            <c:txPr>
              <a:bodyPr/>
              <a:lstStyle/>
              <a:p>
                <a:pPr>
                  <a:defRPr sz="1200" b="1">
                    <a:solidFill>
                      <a:schemeClr val="bg1">
                        <a:lumMod val="50000"/>
                      </a:schemeClr>
                    </a:solidFill>
                  </a:defRPr>
                </a:pPr>
                <a:endParaRPr lang="ru-RU"/>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Лист1!$C$1:$U$1</c:f>
              <c:strCache>
                <c:ptCount val="19"/>
                <c:pt idx="0">
                  <c:v>05.2011</c:v>
                </c:pt>
                <c:pt idx="1">
                  <c:v>05.2012</c:v>
                </c:pt>
                <c:pt idx="2">
                  <c:v>06.2012</c:v>
                </c:pt>
                <c:pt idx="3">
                  <c:v>09.2012</c:v>
                </c:pt>
                <c:pt idx="4">
                  <c:v>12.2012</c:v>
                </c:pt>
                <c:pt idx="5">
                  <c:v>04.2013</c:v>
                </c:pt>
                <c:pt idx="6">
                  <c:v>06.2013</c:v>
                </c:pt>
                <c:pt idx="7">
                  <c:v>09.2013</c:v>
                </c:pt>
                <c:pt idx="8">
                  <c:v>12.2013</c:v>
                </c:pt>
                <c:pt idx="9">
                  <c:v>07.2014</c:v>
                </c:pt>
                <c:pt idx="10">
                  <c:v>11.2014</c:v>
                </c:pt>
                <c:pt idx="11">
                  <c:v>03.2015</c:v>
                </c:pt>
                <c:pt idx="12">
                  <c:v>06.2015</c:v>
                </c:pt>
                <c:pt idx="13">
                  <c:v>09.2015</c:v>
                </c:pt>
                <c:pt idx="14">
                  <c:v>11.2015</c:v>
                </c:pt>
                <c:pt idx="15">
                  <c:v>03.2016</c:v>
                </c:pt>
                <c:pt idx="16">
                  <c:v>06.2016</c:v>
                </c:pt>
                <c:pt idx="17">
                  <c:v>09.2016</c:v>
                </c:pt>
                <c:pt idx="18">
                  <c:v>12.2016</c:v>
                </c:pt>
              </c:strCache>
            </c:strRef>
          </c:cat>
          <c:val>
            <c:numRef>
              <c:f>Лист1!$C$4:$U$4</c:f>
              <c:numCache>
                <c:formatCode>#,##0</c:formatCode>
                <c:ptCount val="19"/>
                <c:pt idx="0">
                  <c:v>47</c:v>
                </c:pt>
                <c:pt idx="1">
                  <c:v>67.153284671532845</c:v>
                </c:pt>
                <c:pt idx="2">
                  <c:v>73.188405797101453</c:v>
                </c:pt>
                <c:pt idx="3">
                  <c:v>58.695652173913047</c:v>
                </c:pt>
                <c:pt idx="4">
                  <c:v>75.362318840579704</c:v>
                </c:pt>
                <c:pt idx="5">
                  <c:v>65.217391304347828</c:v>
                </c:pt>
                <c:pt idx="6">
                  <c:v>75.833333333333329</c:v>
                </c:pt>
                <c:pt idx="7">
                  <c:v>70.802919708029194</c:v>
                </c:pt>
                <c:pt idx="8">
                  <c:v>72.463768115942031</c:v>
                </c:pt>
                <c:pt idx="9">
                  <c:v>65</c:v>
                </c:pt>
                <c:pt idx="10">
                  <c:v>71</c:v>
                </c:pt>
                <c:pt idx="11">
                  <c:v>75</c:v>
                </c:pt>
                <c:pt idx="12">
                  <c:v>77</c:v>
                </c:pt>
                <c:pt idx="13">
                  <c:v>75.968992248062023</c:v>
                </c:pt>
                <c:pt idx="14">
                  <c:v>78</c:v>
                </c:pt>
                <c:pt idx="15">
                  <c:v>79</c:v>
                </c:pt>
                <c:pt idx="16">
                  <c:v>85</c:v>
                </c:pt>
                <c:pt idx="17">
                  <c:v>84</c:v>
                </c:pt>
                <c:pt idx="18">
                  <c:v>78</c:v>
                </c:pt>
              </c:numCache>
            </c:numRef>
          </c:val>
          <c:smooth val="1"/>
          <c:extLst xmlns:c16r2="http://schemas.microsoft.com/office/drawing/2015/06/chart">
            <c:ext xmlns:c16="http://schemas.microsoft.com/office/drawing/2014/chart" uri="{C3380CC4-5D6E-409C-BE32-E72D297353CC}">
              <c16:uniqueId val="{00000029-AAD1-464A-AAAB-92AD4D69F4F6}"/>
            </c:ext>
          </c:extLst>
        </c:ser>
        <c:ser>
          <c:idx val="3"/>
          <c:order val="3"/>
          <c:tx>
            <c:strRef>
              <c:f>Лист1!$A$5</c:f>
              <c:strCache>
                <c:ptCount val="1"/>
                <c:pt idx="0">
                  <c:v>Северо-Кавказский</c:v>
                </c:pt>
              </c:strCache>
            </c:strRef>
          </c:tx>
          <c:spPr>
            <a:ln>
              <a:solidFill>
                <a:srgbClr val="7030A0"/>
              </a:solidFill>
            </a:ln>
          </c:spPr>
          <c:marker>
            <c:symbol val="circle"/>
            <c:size val="5"/>
            <c:spPr>
              <a:solidFill>
                <a:srgbClr val="7030A0"/>
              </a:solidFill>
              <a:ln>
                <a:solidFill>
                  <a:srgbClr val="7030A0"/>
                </a:solidFill>
              </a:ln>
            </c:spPr>
          </c:marker>
          <c:dLbls>
            <c:dLbl>
              <c:idx val="8"/>
              <c:layout>
                <c:manualLayout>
                  <c:x val="-8.1513896536898058E-4"/>
                  <c:y val="8.9061789783652368E-3"/>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5"/>
              <c:layout>
                <c:manualLayout>
                  <c:x val="-2.3301731113475842E-2"/>
                  <c:y val="-7.536591552702784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7"/>
              <c:delete val="1"/>
              <c:extLst>
                <c:ext xmlns:c15="http://schemas.microsoft.com/office/drawing/2012/chart" uri="{CE6537A1-D6FC-4f65-9D91-7224C49458BB}"/>
              </c:extLst>
            </c:dLbl>
            <c:dLbl>
              <c:idx val="18"/>
              <c:layout>
                <c:manualLayout>
                  <c:x val="-2.1053099608913668E-2"/>
                  <c:y val="7.685512455009492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200" b="1">
                    <a:solidFill>
                      <a:srgbClr val="7030A0"/>
                    </a:solidFill>
                  </a:defRPr>
                </a:pPr>
                <a:endParaRPr lang="ru-RU"/>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Лист1!$C$1:$U$1</c:f>
              <c:strCache>
                <c:ptCount val="19"/>
                <c:pt idx="0">
                  <c:v>05.2011</c:v>
                </c:pt>
                <c:pt idx="1">
                  <c:v>05.2012</c:v>
                </c:pt>
                <c:pt idx="2">
                  <c:v>06.2012</c:v>
                </c:pt>
                <c:pt idx="3">
                  <c:v>09.2012</c:v>
                </c:pt>
                <c:pt idx="4">
                  <c:v>12.2012</c:v>
                </c:pt>
                <c:pt idx="5">
                  <c:v>04.2013</c:v>
                </c:pt>
                <c:pt idx="6">
                  <c:v>06.2013</c:v>
                </c:pt>
                <c:pt idx="7">
                  <c:v>09.2013</c:v>
                </c:pt>
                <c:pt idx="8">
                  <c:v>12.2013</c:v>
                </c:pt>
                <c:pt idx="9">
                  <c:v>07.2014</c:v>
                </c:pt>
                <c:pt idx="10">
                  <c:v>11.2014</c:v>
                </c:pt>
                <c:pt idx="11">
                  <c:v>03.2015</c:v>
                </c:pt>
                <c:pt idx="12">
                  <c:v>06.2015</c:v>
                </c:pt>
                <c:pt idx="13">
                  <c:v>09.2015</c:v>
                </c:pt>
                <c:pt idx="14">
                  <c:v>11.2015</c:v>
                </c:pt>
                <c:pt idx="15">
                  <c:v>03.2016</c:v>
                </c:pt>
                <c:pt idx="16">
                  <c:v>06.2016</c:v>
                </c:pt>
                <c:pt idx="17">
                  <c:v>09.2016</c:v>
                </c:pt>
                <c:pt idx="18">
                  <c:v>12.2016</c:v>
                </c:pt>
              </c:strCache>
            </c:strRef>
          </c:cat>
          <c:val>
            <c:numRef>
              <c:f>Лист1!$C$5:$U$5</c:f>
              <c:numCache>
                <c:formatCode>#,##0</c:formatCode>
                <c:ptCount val="19"/>
                <c:pt idx="0">
                  <c:v>56</c:v>
                </c:pt>
                <c:pt idx="1">
                  <c:v>50.537634408602152</c:v>
                </c:pt>
                <c:pt idx="2">
                  <c:v>44.761904761904759</c:v>
                </c:pt>
                <c:pt idx="3">
                  <c:v>44.761904761904759</c:v>
                </c:pt>
                <c:pt idx="4">
                  <c:v>55</c:v>
                </c:pt>
                <c:pt idx="5">
                  <c:v>71.428571428571431</c:v>
                </c:pt>
                <c:pt idx="6">
                  <c:v>56.19047619047619</c:v>
                </c:pt>
                <c:pt idx="7">
                  <c:v>54.285714285714285</c:v>
                </c:pt>
                <c:pt idx="8">
                  <c:v>33.333333333333336</c:v>
                </c:pt>
                <c:pt idx="9">
                  <c:v>58</c:v>
                </c:pt>
                <c:pt idx="10">
                  <c:v>67</c:v>
                </c:pt>
                <c:pt idx="11">
                  <c:v>67.441860465116278</c:v>
                </c:pt>
                <c:pt idx="12">
                  <c:v>66</c:v>
                </c:pt>
                <c:pt idx="13">
                  <c:v>61.363636363636367</c:v>
                </c:pt>
                <c:pt idx="14">
                  <c:v>76</c:v>
                </c:pt>
                <c:pt idx="15">
                  <c:v>88</c:v>
                </c:pt>
                <c:pt idx="16">
                  <c:v>71</c:v>
                </c:pt>
                <c:pt idx="17">
                  <c:v>82</c:v>
                </c:pt>
                <c:pt idx="18">
                  <c:v>75</c:v>
                </c:pt>
              </c:numCache>
            </c:numRef>
          </c:val>
          <c:smooth val="1"/>
          <c:extLst xmlns:c16r2="http://schemas.microsoft.com/office/drawing/2015/06/chart">
            <c:ext xmlns:c16="http://schemas.microsoft.com/office/drawing/2014/chart" uri="{C3380CC4-5D6E-409C-BE32-E72D297353CC}">
              <c16:uniqueId val="{0000003A-AAD1-464A-AAAB-92AD4D69F4F6}"/>
            </c:ext>
          </c:extLst>
        </c:ser>
        <c:dLbls>
          <c:showLegendKey val="0"/>
          <c:showVal val="0"/>
          <c:showCatName val="0"/>
          <c:showSerName val="0"/>
          <c:showPercent val="0"/>
          <c:showBubbleSize val="0"/>
        </c:dLbls>
        <c:marker val="1"/>
        <c:smooth val="0"/>
        <c:axId val="111542656"/>
        <c:axId val="111544192"/>
      </c:lineChart>
      <c:catAx>
        <c:axId val="111542656"/>
        <c:scaling>
          <c:orientation val="minMax"/>
        </c:scaling>
        <c:delete val="0"/>
        <c:axPos val="b"/>
        <c:numFmt formatCode="General" sourceLinked="1"/>
        <c:majorTickMark val="out"/>
        <c:minorTickMark val="none"/>
        <c:tickLblPos val="nextTo"/>
        <c:txPr>
          <a:bodyPr rot="-5400000" vert="horz"/>
          <a:lstStyle/>
          <a:p>
            <a:pPr>
              <a:defRPr sz="1000" b="0" i="0">
                <a:latin typeface="Arial" pitchFamily="34" charset="0"/>
                <a:cs typeface="Arial" pitchFamily="34" charset="0"/>
              </a:defRPr>
            </a:pPr>
            <a:endParaRPr lang="ru-RU"/>
          </a:p>
        </c:txPr>
        <c:crossAx val="111544192"/>
        <c:crosses val="autoZero"/>
        <c:auto val="1"/>
        <c:lblAlgn val="ctr"/>
        <c:lblOffset val="100"/>
        <c:noMultiLvlLbl val="0"/>
      </c:catAx>
      <c:valAx>
        <c:axId val="111544192"/>
        <c:scaling>
          <c:orientation val="minMax"/>
          <c:max val="90"/>
          <c:min val="30"/>
        </c:scaling>
        <c:delete val="1"/>
        <c:axPos val="l"/>
        <c:numFmt formatCode="#,##0" sourceLinked="1"/>
        <c:majorTickMark val="out"/>
        <c:minorTickMark val="none"/>
        <c:tickLblPos val="nextTo"/>
        <c:crossAx val="111542656"/>
        <c:crosses val="autoZero"/>
        <c:crossBetween val="between"/>
        <c:minorUnit val="20"/>
      </c:valAx>
    </c:plotArea>
    <c:legend>
      <c:legendPos val="b"/>
      <c:layout>
        <c:manualLayout>
          <c:xMode val="edge"/>
          <c:yMode val="edge"/>
          <c:x val="0.16559562943053013"/>
          <c:y val="0.9030193131821227"/>
          <c:w val="0.63112267651972909"/>
          <c:h val="8.759043095445751E-2"/>
        </c:manualLayout>
      </c:layout>
      <c:overlay val="0"/>
      <c:spPr>
        <a:ln w="3175">
          <a:solidFill>
            <a:srgbClr val="FFFFFF">
              <a:lumMod val="65000"/>
            </a:srgbClr>
          </a:solidFill>
        </a:ln>
      </c:spPr>
      <c:txPr>
        <a:bodyPr/>
        <a:lstStyle/>
        <a:p>
          <a:pPr>
            <a:defRPr sz="1050" b="0">
              <a:latin typeface="Arial" pitchFamily="34" charset="0"/>
              <a:cs typeface="Arial" pitchFamily="34" charset="0"/>
            </a:defRPr>
          </a:pPr>
          <a:endParaRPr lang="ru-RU"/>
        </a:p>
      </c:txPr>
    </c:legend>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45712" cy="49625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cs typeface="+mn-cs"/>
              </a:defRPr>
            </a:lvl1pPr>
          </a:lstStyle>
          <a:p>
            <a:pPr>
              <a:defRPr/>
            </a:pPr>
            <a:endParaRPr lang="ru-RU" dirty="0"/>
          </a:p>
        </p:txBody>
      </p:sp>
      <p:sp>
        <p:nvSpPr>
          <p:cNvPr id="43011" name="Rectangle 3"/>
          <p:cNvSpPr>
            <a:spLocks noGrp="1" noChangeArrowheads="1"/>
          </p:cNvSpPr>
          <p:nvPr>
            <p:ph type="dt" sz="quarter" idx="1"/>
          </p:nvPr>
        </p:nvSpPr>
        <p:spPr bwMode="auto">
          <a:xfrm>
            <a:off x="3850375" y="0"/>
            <a:ext cx="2945712" cy="49625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cs typeface="+mn-cs"/>
              </a:defRPr>
            </a:lvl1pPr>
          </a:lstStyle>
          <a:p>
            <a:pPr>
              <a:defRPr/>
            </a:pPr>
            <a:fld id="{43A95801-402E-4A20-9676-997B143C37F9}" type="datetimeFigureOut">
              <a:rPr lang="ru-RU"/>
              <a:pPr>
                <a:defRPr/>
              </a:pPr>
              <a:t>14.12.2016</a:t>
            </a:fld>
            <a:endParaRPr lang="ru-RU" dirty="0"/>
          </a:p>
        </p:txBody>
      </p:sp>
      <p:sp>
        <p:nvSpPr>
          <p:cNvPr id="43012" name="Rectangle 4"/>
          <p:cNvSpPr>
            <a:spLocks noGrp="1" noChangeArrowheads="1"/>
          </p:cNvSpPr>
          <p:nvPr>
            <p:ph type="ftr" sz="quarter" idx="2"/>
          </p:nvPr>
        </p:nvSpPr>
        <p:spPr bwMode="auto">
          <a:xfrm>
            <a:off x="0" y="9428790"/>
            <a:ext cx="2945712" cy="49625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cs typeface="+mn-cs"/>
              </a:defRPr>
            </a:lvl1pPr>
          </a:lstStyle>
          <a:p>
            <a:pPr>
              <a:defRPr/>
            </a:pPr>
            <a:endParaRPr lang="ru-RU" dirty="0"/>
          </a:p>
        </p:txBody>
      </p:sp>
      <p:sp>
        <p:nvSpPr>
          <p:cNvPr id="43013" name="Rectangle 5"/>
          <p:cNvSpPr>
            <a:spLocks noGrp="1" noChangeArrowheads="1"/>
          </p:cNvSpPr>
          <p:nvPr>
            <p:ph type="sldNum" sz="quarter" idx="3"/>
          </p:nvPr>
        </p:nvSpPr>
        <p:spPr bwMode="auto">
          <a:xfrm>
            <a:off x="3850375" y="9428790"/>
            <a:ext cx="2945712" cy="49625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charset="0"/>
                <a:cs typeface="+mn-cs"/>
              </a:defRPr>
            </a:lvl1pPr>
          </a:lstStyle>
          <a:p>
            <a:pPr>
              <a:defRPr/>
            </a:pPr>
            <a:fld id="{E9B1733B-3C2C-4EFE-B0D6-F46F85E7A5BA}" type="slidenum">
              <a:rPr lang="ru-RU"/>
              <a:pPr>
                <a:defRPr/>
              </a:pPr>
              <a:t>‹#›</a:t>
            </a:fld>
            <a:endParaRPr lang="ru-RU" dirty="0"/>
          </a:p>
        </p:txBody>
      </p:sp>
    </p:spTree>
    <p:extLst>
      <p:ext uri="{BB962C8B-B14F-4D97-AF65-F5344CB8AC3E}">
        <p14:creationId xmlns:p14="http://schemas.microsoft.com/office/powerpoint/2010/main" val="4237950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45712" cy="49625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ru-RU" dirty="0"/>
          </a:p>
        </p:txBody>
      </p:sp>
      <p:sp>
        <p:nvSpPr>
          <p:cNvPr id="33795" name="Rectangle 3"/>
          <p:cNvSpPr>
            <a:spLocks noGrp="1" noChangeArrowheads="1"/>
          </p:cNvSpPr>
          <p:nvPr>
            <p:ph type="dt" idx="1"/>
          </p:nvPr>
        </p:nvSpPr>
        <p:spPr bwMode="auto">
          <a:xfrm>
            <a:off x="3850375" y="0"/>
            <a:ext cx="2945712" cy="49625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ru-RU" dirty="0"/>
          </a:p>
        </p:txBody>
      </p:sp>
      <p:sp>
        <p:nvSpPr>
          <p:cNvPr id="45060" name="Rectangle 4"/>
          <p:cNvSpPr>
            <a:spLocks noGrp="1" noRot="1" noChangeAspect="1" noChangeArrowheads="1" noTextEdit="1"/>
          </p:cNvSpPr>
          <p:nvPr>
            <p:ph type="sldImg" idx="2"/>
          </p:nvPr>
        </p:nvSpPr>
        <p:spPr bwMode="auto">
          <a:xfrm>
            <a:off x="919163" y="744538"/>
            <a:ext cx="4959350" cy="3721100"/>
          </a:xfrm>
          <a:prstGeom prst="rect">
            <a:avLst/>
          </a:prstGeom>
          <a:noFill/>
          <a:ln w="9525">
            <a:solidFill>
              <a:srgbClr val="000000"/>
            </a:solidFill>
            <a:miter lim="800000"/>
            <a:headEnd/>
            <a:tailEnd/>
          </a:ln>
        </p:spPr>
      </p:sp>
      <p:sp>
        <p:nvSpPr>
          <p:cNvPr id="33797" name="Rectangle 5"/>
          <p:cNvSpPr>
            <a:spLocks noGrp="1" noChangeArrowheads="1"/>
          </p:cNvSpPr>
          <p:nvPr>
            <p:ph type="body" sz="quarter" idx="3"/>
          </p:nvPr>
        </p:nvSpPr>
        <p:spPr bwMode="auto">
          <a:xfrm>
            <a:off x="679292" y="4715193"/>
            <a:ext cx="5439092" cy="446626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33798" name="Rectangle 6"/>
          <p:cNvSpPr>
            <a:spLocks noGrp="1" noChangeArrowheads="1"/>
          </p:cNvSpPr>
          <p:nvPr>
            <p:ph type="ftr" sz="quarter" idx="4"/>
          </p:nvPr>
        </p:nvSpPr>
        <p:spPr bwMode="auto">
          <a:xfrm>
            <a:off x="0" y="9428790"/>
            <a:ext cx="2945712" cy="49625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ru-RU" dirty="0"/>
          </a:p>
        </p:txBody>
      </p:sp>
      <p:sp>
        <p:nvSpPr>
          <p:cNvPr id="33799" name="Rectangle 7"/>
          <p:cNvSpPr>
            <a:spLocks noGrp="1" noChangeArrowheads="1"/>
          </p:cNvSpPr>
          <p:nvPr>
            <p:ph type="sldNum" sz="quarter" idx="5"/>
          </p:nvPr>
        </p:nvSpPr>
        <p:spPr bwMode="auto">
          <a:xfrm>
            <a:off x="3850375" y="9428790"/>
            <a:ext cx="2945712" cy="49625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FF91B7F3-C174-420E-B08E-00DBA6B330DD}" type="slidenum">
              <a:rPr lang="ru-RU"/>
              <a:pPr>
                <a:defRPr/>
              </a:pPr>
              <a:t>‹#›</a:t>
            </a:fld>
            <a:endParaRPr lang="ru-RU" dirty="0"/>
          </a:p>
        </p:txBody>
      </p:sp>
    </p:spTree>
    <p:extLst>
      <p:ext uri="{BB962C8B-B14F-4D97-AF65-F5344CB8AC3E}">
        <p14:creationId xmlns:p14="http://schemas.microsoft.com/office/powerpoint/2010/main" val="13931932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Образ слайда 1"/>
          <p:cNvSpPr>
            <a:spLocks noGrp="1" noRot="1" noChangeAspect="1" noTextEdit="1"/>
          </p:cNvSpPr>
          <p:nvPr>
            <p:ph type="sldImg"/>
          </p:nvPr>
        </p:nvSpPr>
        <p:spPr>
          <a:ln/>
        </p:spPr>
      </p:sp>
      <p:sp>
        <p:nvSpPr>
          <p:cNvPr id="46083" name="Заметки 2"/>
          <p:cNvSpPr>
            <a:spLocks noGrp="1"/>
          </p:cNvSpPr>
          <p:nvPr>
            <p:ph type="body" idx="1"/>
          </p:nvPr>
        </p:nvSpPr>
        <p:spPr>
          <a:noFill/>
          <a:ln/>
        </p:spPr>
        <p:txBody>
          <a:bodyPr/>
          <a:lstStyle/>
          <a:p>
            <a:pPr eaLnBrk="1" hangingPunct="1"/>
            <a:endParaRPr lang="ru-RU" dirty="0">
              <a:latin typeface="Arial" pitchFamily="34" charset="0"/>
            </a:endParaRPr>
          </a:p>
        </p:txBody>
      </p:sp>
      <p:sp>
        <p:nvSpPr>
          <p:cNvPr id="46084" name="Номер слайда 3"/>
          <p:cNvSpPr>
            <a:spLocks noGrp="1"/>
          </p:cNvSpPr>
          <p:nvPr>
            <p:ph type="sldNum" sz="quarter" idx="5"/>
          </p:nvPr>
        </p:nvSpPr>
        <p:spPr/>
        <p:txBody>
          <a:bodyPr/>
          <a:lstStyle/>
          <a:p>
            <a:pPr>
              <a:defRPr/>
            </a:pPr>
            <a:fld id="{2FC0264C-E490-4AA0-89FC-7CB5205F2194}" type="slidenum">
              <a:rPr lang="ru-RU" smtClean="0"/>
              <a:pPr>
                <a:defRPr/>
              </a:pPr>
              <a:t>1</a:t>
            </a:fld>
            <a:endParaRPr lang="ru-RU" dirty="0"/>
          </a:p>
        </p:txBody>
      </p:sp>
    </p:spTree>
    <p:extLst>
      <p:ext uri="{BB962C8B-B14F-4D97-AF65-F5344CB8AC3E}">
        <p14:creationId xmlns:p14="http://schemas.microsoft.com/office/powerpoint/2010/main" val="1191646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pPr eaLnBrk="1" hangingPunct="1"/>
            <a:endParaRPr lang="ru-RU" dirty="0">
              <a:latin typeface="Arial" pitchFamily="34" charset="0"/>
            </a:endParaRPr>
          </a:p>
        </p:txBody>
      </p:sp>
    </p:spTree>
    <p:extLst>
      <p:ext uri="{BB962C8B-B14F-4D97-AF65-F5344CB8AC3E}">
        <p14:creationId xmlns:p14="http://schemas.microsoft.com/office/powerpoint/2010/main" val="401726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pPr eaLnBrk="1" hangingPunct="1"/>
            <a:endParaRPr lang="ru-RU" dirty="0">
              <a:latin typeface="Arial" pitchFamily="34" charset="0"/>
            </a:endParaRPr>
          </a:p>
        </p:txBody>
      </p:sp>
    </p:spTree>
    <p:extLst>
      <p:ext uri="{BB962C8B-B14F-4D97-AF65-F5344CB8AC3E}">
        <p14:creationId xmlns:p14="http://schemas.microsoft.com/office/powerpoint/2010/main" val="23665588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pPr eaLnBrk="1" hangingPunct="1"/>
            <a:endParaRPr lang="ru-RU" dirty="0">
              <a:latin typeface="Arial" pitchFamily="34" charset="0"/>
            </a:endParaRPr>
          </a:p>
        </p:txBody>
      </p:sp>
    </p:spTree>
    <p:extLst>
      <p:ext uri="{BB962C8B-B14F-4D97-AF65-F5344CB8AC3E}">
        <p14:creationId xmlns:p14="http://schemas.microsoft.com/office/powerpoint/2010/main" val="3652384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pPr eaLnBrk="1" hangingPunct="1"/>
            <a:endParaRPr lang="ru-RU" dirty="0">
              <a:latin typeface="Arial" pitchFamily="34" charset="0"/>
            </a:endParaRPr>
          </a:p>
        </p:txBody>
      </p:sp>
    </p:spTree>
    <p:extLst>
      <p:ext uri="{BB962C8B-B14F-4D97-AF65-F5344CB8AC3E}">
        <p14:creationId xmlns:p14="http://schemas.microsoft.com/office/powerpoint/2010/main" val="3743812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pPr eaLnBrk="1" hangingPunct="1"/>
            <a:endParaRPr lang="ru-RU" dirty="0">
              <a:latin typeface="Arial" pitchFamily="34" charset="0"/>
            </a:endParaRPr>
          </a:p>
        </p:txBody>
      </p:sp>
    </p:spTree>
    <p:extLst>
      <p:ext uri="{BB962C8B-B14F-4D97-AF65-F5344CB8AC3E}">
        <p14:creationId xmlns:p14="http://schemas.microsoft.com/office/powerpoint/2010/main" val="3754355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pPr eaLnBrk="1" hangingPunct="1"/>
            <a:endParaRPr lang="ru-RU" dirty="0">
              <a:latin typeface="Arial" pitchFamily="34" charset="0"/>
            </a:endParaRPr>
          </a:p>
        </p:txBody>
      </p:sp>
    </p:spTree>
    <p:extLst>
      <p:ext uri="{BB962C8B-B14F-4D97-AF65-F5344CB8AC3E}">
        <p14:creationId xmlns:p14="http://schemas.microsoft.com/office/powerpoint/2010/main" val="22697420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Образ слайда 1"/>
          <p:cNvSpPr>
            <a:spLocks noGrp="1" noRot="1" noChangeAspect="1" noTextEdit="1"/>
          </p:cNvSpPr>
          <p:nvPr>
            <p:ph type="sldImg"/>
          </p:nvPr>
        </p:nvSpPr>
        <p:spPr>
          <a:ln/>
        </p:spPr>
      </p:sp>
      <p:sp>
        <p:nvSpPr>
          <p:cNvPr id="59395" name="Заметки 2"/>
          <p:cNvSpPr>
            <a:spLocks noGrp="1"/>
          </p:cNvSpPr>
          <p:nvPr>
            <p:ph type="body" idx="1"/>
          </p:nvPr>
        </p:nvSpPr>
        <p:spPr>
          <a:noFill/>
          <a:ln/>
        </p:spPr>
        <p:txBody>
          <a:bodyPr/>
          <a:lstStyle/>
          <a:p>
            <a:pPr eaLnBrk="1" hangingPunct="1"/>
            <a:endParaRPr lang="ru-RU" dirty="0">
              <a:latin typeface="Arial" pitchFamily="34" charset="0"/>
            </a:endParaRPr>
          </a:p>
        </p:txBody>
      </p:sp>
      <p:sp>
        <p:nvSpPr>
          <p:cNvPr id="63492" name="Номер слайда 3"/>
          <p:cNvSpPr>
            <a:spLocks noGrp="1"/>
          </p:cNvSpPr>
          <p:nvPr>
            <p:ph type="sldNum" sz="quarter" idx="5"/>
          </p:nvPr>
        </p:nvSpPr>
        <p:spPr/>
        <p:txBody>
          <a:bodyPr/>
          <a:lstStyle/>
          <a:p>
            <a:pPr>
              <a:defRPr/>
            </a:pPr>
            <a:fld id="{A02945DF-9993-4AE3-92CD-F93B0768C543}" type="slidenum">
              <a:rPr lang="ru-RU" smtClean="0"/>
              <a:pPr>
                <a:defRPr/>
              </a:pPr>
              <a:t>16</a:t>
            </a:fld>
            <a:endParaRPr lang="ru-RU" dirty="0"/>
          </a:p>
        </p:txBody>
      </p:sp>
    </p:spTree>
    <p:extLst>
      <p:ext uri="{BB962C8B-B14F-4D97-AF65-F5344CB8AC3E}">
        <p14:creationId xmlns:p14="http://schemas.microsoft.com/office/powerpoint/2010/main" val="41520775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Образ слайда 1"/>
          <p:cNvSpPr>
            <a:spLocks noGrp="1" noRot="1" noChangeAspect="1" noTextEdit="1"/>
          </p:cNvSpPr>
          <p:nvPr>
            <p:ph type="sldImg"/>
          </p:nvPr>
        </p:nvSpPr>
        <p:spPr>
          <a:ln/>
        </p:spPr>
      </p:sp>
      <p:sp>
        <p:nvSpPr>
          <p:cNvPr id="59395" name="Заметки 2"/>
          <p:cNvSpPr>
            <a:spLocks noGrp="1"/>
          </p:cNvSpPr>
          <p:nvPr>
            <p:ph type="body" idx="1"/>
          </p:nvPr>
        </p:nvSpPr>
        <p:spPr>
          <a:noFill/>
          <a:ln/>
        </p:spPr>
        <p:txBody>
          <a:bodyPr/>
          <a:lstStyle/>
          <a:p>
            <a:pPr eaLnBrk="1" hangingPunct="1"/>
            <a:endParaRPr lang="ru-RU" dirty="0">
              <a:latin typeface="Arial" pitchFamily="34" charset="0"/>
            </a:endParaRPr>
          </a:p>
        </p:txBody>
      </p:sp>
      <p:sp>
        <p:nvSpPr>
          <p:cNvPr id="63492" name="Номер слайда 3"/>
          <p:cNvSpPr>
            <a:spLocks noGrp="1"/>
          </p:cNvSpPr>
          <p:nvPr>
            <p:ph type="sldNum" sz="quarter" idx="5"/>
          </p:nvPr>
        </p:nvSpPr>
        <p:spPr/>
        <p:txBody>
          <a:bodyPr/>
          <a:lstStyle/>
          <a:p>
            <a:pPr>
              <a:defRPr/>
            </a:pPr>
            <a:fld id="{A02945DF-9993-4AE3-92CD-F93B0768C543}" type="slidenum">
              <a:rPr lang="ru-RU" smtClean="0"/>
              <a:pPr>
                <a:defRPr/>
              </a:pPr>
              <a:t>17</a:t>
            </a:fld>
            <a:endParaRPr lang="ru-RU" dirty="0"/>
          </a:p>
        </p:txBody>
      </p:sp>
    </p:spTree>
    <p:extLst>
      <p:ext uri="{BB962C8B-B14F-4D97-AF65-F5344CB8AC3E}">
        <p14:creationId xmlns:p14="http://schemas.microsoft.com/office/powerpoint/2010/main" val="3716254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Образ слайда 1"/>
          <p:cNvSpPr>
            <a:spLocks noGrp="1" noRot="1" noChangeAspect="1" noTextEdit="1"/>
          </p:cNvSpPr>
          <p:nvPr>
            <p:ph type="sldImg"/>
          </p:nvPr>
        </p:nvSpPr>
        <p:spPr>
          <a:ln/>
        </p:spPr>
      </p:sp>
      <p:sp>
        <p:nvSpPr>
          <p:cNvPr id="59395" name="Заметки 2"/>
          <p:cNvSpPr>
            <a:spLocks noGrp="1"/>
          </p:cNvSpPr>
          <p:nvPr>
            <p:ph type="body" idx="1"/>
          </p:nvPr>
        </p:nvSpPr>
        <p:spPr>
          <a:noFill/>
          <a:ln/>
        </p:spPr>
        <p:txBody>
          <a:bodyPr/>
          <a:lstStyle/>
          <a:p>
            <a:pPr eaLnBrk="1" hangingPunct="1"/>
            <a:endParaRPr lang="ru-RU" dirty="0">
              <a:latin typeface="Arial" pitchFamily="34" charset="0"/>
            </a:endParaRPr>
          </a:p>
        </p:txBody>
      </p:sp>
      <p:sp>
        <p:nvSpPr>
          <p:cNvPr id="63492" name="Номер слайда 3"/>
          <p:cNvSpPr>
            <a:spLocks noGrp="1"/>
          </p:cNvSpPr>
          <p:nvPr>
            <p:ph type="sldNum" sz="quarter" idx="5"/>
          </p:nvPr>
        </p:nvSpPr>
        <p:spPr/>
        <p:txBody>
          <a:bodyPr/>
          <a:lstStyle/>
          <a:p>
            <a:pPr>
              <a:defRPr/>
            </a:pPr>
            <a:fld id="{A02945DF-9993-4AE3-92CD-F93B0768C543}" type="slidenum">
              <a:rPr lang="ru-RU" smtClean="0"/>
              <a:pPr>
                <a:defRPr/>
              </a:pPr>
              <a:t>18</a:t>
            </a:fld>
            <a:endParaRPr lang="ru-RU" dirty="0"/>
          </a:p>
        </p:txBody>
      </p:sp>
    </p:spTree>
    <p:extLst>
      <p:ext uri="{BB962C8B-B14F-4D97-AF65-F5344CB8AC3E}">
        <p14:creationId xmlns:p14="http://schemas.microsoft.com/office/powerpoint/2010/main" val="38607779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Образ слайда 1"/>
          <p:cNvSpPr>
            <a:spLocks noGrp="1" noRot="1" noChangeAspect="1" noTextEdit="1"/>
          </p:cNvSpPr>
          <p:nvPr>
            <p:ph type="sldImg"/>
          </p:nvPr>
        </p:nvSpPr>
        <p:spPr>
          <a:ln/>
        </p:spPr>
      </p:sp>
      <p:sp>
        <p:nvSpPr>
          <p:cNvPr id="59395" name="Заметки 2"/>
          <p:cNvSpPr>
            <a:spLocks noGrp="1"/>
          </p:cNvSpPr>
          <p:nvPr>
            <p:ph type="body" idx="1"/>
          </p:nvPr>
        </p:nvSpPr>
        <p:spPr>
          <a:noFill/>
          <a:ln/>
        </p:spPr>
        <p:txBody>
          <a:bodyPr/>
          <a:lstStyle/>
          <a:p>
            <a:pPr eaLnBrk="1" hangingPunct="1"/>
            <a:endParaRPr lang="ru-RU" dirty="0">
              <a:latin typeface="Arial" pitchFamily="34" charset="0"/>
            </a:endParaRPr>
          </a:p>
        </p:txBody>
      </p:sp>
      <p:sp>
        <p:nvSpPr>
          <p:cNvPr id="63492" name="Номер слайда 3"/>
          <p:cNvSpPr>
            <a:spLocks noGrp="1"/>
          </p:cNvSpPr>
          <p:nvPr>
            <p:ph type="sldNum" sz="quarter" idx="5"/>
          </p:nvPr>
        </p:nvSpPr>
        <p:spPr/>
        <p:txBody>
          <a:bodyPr/>
          <a:lstStyle/>
          <a:p>
            <a:pPr>
              <a:defRPr/>
            </a:pPr>
            <a:fld id="{A02945DF-9993-4AE3-92CD-F93B0768C543}" type="slidenum">
              <a:rPr lang="ru-RU" smtClean="0"/>
              <a:pPr>
                <a:defRPr/>
              </a:pPr>
              <a:t>19</a:t>
            </a:fld>
            <a:endParaRPr lang="ru-RU" dirty="0"/>
          </a:p>
        </p:txBody>
      </p:sp>
    </p:spTree>
    <p:extLst>
      <p:ext uri="{BB962C8B-B14F-4D97-AF65-F5344CB8AC3E}">
        <p14:creationId xmlns:p14="http://schemas.microsoft.com/office/powerpoint/2010/main" val="1898157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endParaRPr lang="ru-RU" dirty="0">
              <a:latin typeface="Arial" pitchFamily="34" charset="0"/>
            </a:endParaRPr>
          </a:p>
        </p:txBody>
      </p:sp>
    </p:spTree>
    <p:extLst>
      <p:ext uri="{BB962C8B-B14F-4D97-AF65-F5344CB8AC3E}">
        <p14:creationId xmlns:p14="http://schemas.microsoft.com/office/powerpoint/2010/main" val="27001117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Образ слайда 1"/>
          <p:cNvSpPr>
            <a:spLocks noGrp="1" noRot="1" noChangeAspect="1" noTextEdit="1"/>
          </p:cNvSpPr>
          <p:nvPr>
            <p:ph type="sldImg"/>
          </p:nvPr>
        </p:nvSpPr>
        <p:spPr>
          <a:ln/>
        </p:spPr>
      </p:sp>
      <p:sp>
        <p:nvSpPr>
          <p:cNvPr id="59395" name="Заметки 2"/>
          <p:cNvSpPr>
            <a:spLocks noGrp="1"/>
          </p:cNvSpPr>
          <p:nvPr>
            <p:ph type="body" idx="1"/>
          </p:nvPr>
        </p:nvSpPr>
        <p:spPr>
          <a:noFill/>
          <a:ln/>
        </p:spPr>
        <p:txBody>
          <a:bodyPr/>
          <a:lstStyle/>
          <a:p>
            <a:pPr eaLnBrk="1" hangingPunct="1"/>
            <a:endParaRPr lang="ru-RU" dirty="0">
              <a:latin typeface="Arial" pitchFamily="34" charset="0"/>
            </a:endParaRPr>
          </a:p>
        </p:txBody>
      </p:sp>
      <p:sp>
        <p:nvSpPr>
          <p:cNvPr id="63492" name="Номер слайда 3"/>
          <p:cNvSpPr>
            <a:spLocks noGrp="1"/>
          </p:cNvSpPr>
          <p:nvPr>
            <p:ph type="sldNum" sz="quarter" idx="5"/>
          </p:nvPr>
        </p:nvSpPr>
        <p:spPr/>
        <p:txBody>
          <a:bodyPr/>
          <a:lstStyle/>
          <a:p>
            <a:pPr>
              <a:defRPr/>
            </a:pPr>
            <a:fld id="{A02945DF-9993-4AE3-92CD-F93B0768C543}" type="slidenum">
              <a:rPr lang="ru-RU" smtClean="0"/>
              <a:pPr>
                <a:defRPr/>
              </a:pPr>
              <a:t>20</a:t>
            </a:fld>
            <a:endParaRPr lang="ru-RU" dirty="0"/>
          </a:p>
        </p:txBody>
      </p:sp>
    </p:spTree>
    <p:extLst>
      <p:ext uri="{BB962C8B-B14F-4D97-AF65-F5344CB8AC3E}">
        <p14:creationId xmlns:p14="http://schemas.microsoft.com/office/powerpoint/2010/main" val="15864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Образ слайда 1"/>
          <p:cNvSpPr>
            <a:spLocks noGrp="1" noRot="1" noChangeAspect="1" noTextEdit="1"/>
          </p:cNvSpPr>
          <p:nvPr>
            <p:ph type="sldImg"/>
          </p:nvPr>
        </p:nvSpPr>
        <p:spPr>
          <a:ln/>
        </p:spPr>
      </p:sp>
      <p:sp>
        <p:nvSpPr>
          <p:cNvPr id="59395" name="Заметки 2"/>
          <p:cNvSpPr>
            <a:spLocks noGrp="1"/>
          </p:cNvSpPr>
          <p:nvPr>
            <p:ph type="body" idx="1"/>
          </p:nvPr>
        </p:nvSpPr>
        <p:spPr>
          <a:noFill/>
          <a:ln/>
        </p:spPr>
        <p:txBody>
          <a:bodyPr/>
          <a:lstStyle/>
          <a:p>
            <a:pPr eaLnBrk="1" hangingPunct="1"/>
            <a:endParaRPr lang="ru-RU" dirty="0">
              <a:latin typeface="Arial" pitchFamily="34" charset="0"/>
            </a:endParaRPr>
          </a:p>
        </p:txBody>
      </p:sp>
      <p:sp>
        <p:nvSpPr>
          <p:cNvPr id="63492" name="Номер слайда 3"/>
          <p:cNvSpPr>
            <a:spLocks noGrp="1"/>
          </p:cNvSpPr>
          <p:nvPr>
            <p:ph type="sldNum" sz="quarter" idx="5"/>
          </p:nvPr>
        </p:nvSpPr>
        <p:spPr/>
        <p:txBody>
          <a:bodyPr/>
          <a:lstStyle/>
          <a:p>
            <a:pPr>
              <a:defRPr/>
            </a:pPr>
            <a:fld id="{A02945DF-9993-4AE3-92CD-F93B0768C543}" type="slidenum">
              <a:rPr lang="ru-RU" smtClean="0"/>
              <a:pPr>
                <a:defRPr/>
              </a:pPr>
              <a:t>21</a:t>
            </a:fld>
            <a:endParaRPr lang="ru-RU" dirty="0"/>
          </a:p>
        </p:txBody>
      </p:sp>
    </p:spTree>
    <p:extLst>
      <p:ext uri="{BB962C8B-B14F-4D97-AF65-F5344CB8AC3E}">
        <p14:creationId xmlns:p14="http://schemas.microsoft.com/office/powerpoint/2010/main" val="14600908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Образ слайда 1"/>
          <p:cNvSpPr>
            <a:spLocks noGrp="1" noRot="1" noChangeAspect="1" noTextEdit="1"/>
          </p:cNvSpPr>
          <p:nvPr>
            <p:ph type="sldImg"/>
          </p:nvPr>
        </p:nvSpPr>
        <p:spPr>
          <a:ln/>
        </p:spPr>
      </p:sp>
      <p:sp>
        <p:nvSpPr>
          <p:cNvPr id="59395" name="Заметки 2"/>
          <p:cNvSpPr>
            <a:spLocks noGrp="1"/>
          </p:cNvSpPr>
          <p:nvPr>
            <p:ph type="body" idx="1"/>
          </p:nvPr>
        </p:nvSpPr>
        <p:spPr>
          <a:noFill/>
          <a:ln/>
        </p:spPr>
        <p:txBody>
          <a:bodyPr/>
          <a:lstStyle/>
          <a:p>
            <a:pPr eaLnBrk="1" hangingPunct="1"/>
            <a:endParaRPr lang="ru-RU" dirty="0">
              <a:latin typeface="Arial" pitchFamily="34" charset="0"/>
            </a:endParaRPr>
          </a:p>
        </p:txBody>
      </p:sp>
      <p:sp>
        <p:nvSpPr>
          <p:cNvPr id="63492" name="Номер слайда 3"/>
          <p:cNvSpPr>
            <a:spLocks noGrp="1"/>
          </p:cNvSpPr>
          <p:nvPr>
            <p:ph type="sldNum" sz="quarter" idx="5"/>
          </p:nvPr>
        </p:nvSpPr>
        <p:spPr/>
        <p:txBody>
          <a:bodyPr/>
          <a:lstStyle/>
          <a:p>
            <a:pPr>
              <a:defRPr/>
            </a:pPr>
            <a:fld id="{A02945DF-9993-4AE3-92CD-F93B0768C543}" type="slidenum">
              <a:rPr lang="ru-RU" smtClean="0"/>
              <a:pPr>
                <a:defRPr/>
              </a:pPr>
              <a:t>22</a:t>
            </a:fld>
            <a:endParaRPr lang="ru-RU" dirty="0"/>
          </a:p>
        </p:txBody>
      </p:sp>
    </p:spTree>
    <p:extLst>
      <p:ext uri="{BB962C8B-B14F-4D97-AF65-F5344CB8AC3E}">
        <p14:creationId xmlns:p14="http://schemas.microsoft.com/office/powerpoint/2010/main" val="26616349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pPr eaLnBrk="1" hangingPunct="1"/>
            <a:endParaRPr lang="ru-RU" dirty="0">
              <a:latin typeface="Arial" pitchFamily="34" charset="0"/>
            </a:endParaRPr>
          </a:p>
        </p:txBody>
      </p:sp>
    </p:spTree>
    <p:extLst>
      <p:ext uri="{BB962C8B-B14F-4D97-AF65-F5344CB8AC3E}">
        <p14:creationId xmlns:p14="http://schemas.microsoft.com/office/powerpoint/2010/main" val="39716396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Образ слайда 1"/>
          <p:cNvSpPr>
            <a:spLocks noGrp="1" noRot="1" noChangeAspect="1" noTextEdit="1"/>
          </p:cNvSpPr>
          <p:nvPr>
            <p:ph type="sldImg"/>
          </p:nvPr>
        </p:nvSpPr>
        <p:spPr>
          <a:ln/>
        </p:spPr>
      </p:sp>
      <p:sp>
        <p:nvSpPr>
          <p:cNvPr id="58371" name="Заметки 2"/>
          <p:cNvSpPr>
            <a:spLocks noGrp="1"/>
          </p:cNvSpPr>
          <p:nvPr>
            <p:ph type="body" idx="1"/>
          </p:nvPr>
        </p:nvSpPr>
        <p:spPr>
          <a:noFill/>
          <a:ln/>
        </p:spPr>
        <p:txBody>
          <a:bodyPr/>
          <a:lstStyle/>
          <a:p>
            <a:pPr eaLnBrk="1" hangingPunct="1"/>
            <a:endParaRPr lang="ru-RU" dirty="0">
              <a:latin typeface="Arial" pitchFamily="34" charset="0"/>
            </a:endParaRPr>
          </a:p>
        </p:txBody>
      </p:sp>
      <p:sp>
        <p:nvSpPr>
          <p:cNvPr id="62468" name="Номер слайда 3"/>
          <p:cNvSpPr>
            <a:spLocks noGrp="1"/>
          </p:cNvSpPr>
          <p:nvPr>
            <p:ph type="sldNum" sz="quarter" idx="5"/>
          </p:nvPr>
        </p:nvSpPr>
        <p:spPr/>
        <p:txBody>
          <a:bodyPr/>
          <a:lstStyle/>
          <a:p>
            <a:pPr>
              <a:defRPr/>
            </a:pPr>
            <a:fld id="{EFC39AA8-C0C7-4296-9344-E384EB67E584}" type="slidenum">
              <a:rPr lang="ru-RU" smtClean="0"/>
              <a:pPr>
                <a:defRPr/>
              </a:pPr>
              <a:t>24</a:t>
            </a:fld>
            <a:endParaRPr lang="ru-RU" dirty="0"/>
          </a:p>
        </p:txBody>
      </p:sp>
    </p:spTree>
    <p:extLst>
      <p:ext uri="{BB962C8B-B14F-4D97-AF65-F5344CB8AC3E}">
        <p14:creationId xmlns:p14="http://schemas.microsoft.com/office/powerpoint/2010/main" val="32784608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Образ слайда 1"/>
          <p:cNvSpPr>
            <a:spLocks noGrp="1" noRot="1" noChangeAspect="1" noTextEdit="1"/>
          </p:cNvSpPr>
          <p:nvPr>
            <p:ph type="sldImg"/>
          </p:nvPr>
        </p:nvSpPr>
        <p:spPr>
          <a:ln/>
        </p:spPr>
      </p:sp>
      <p:sp>
        <p:nvSpPr>
          <p:cNvPr id="58371" name="Заметки 2"/>
          <p:cNvSpPr>
            <a:spLocks noGrp="1"/>
          </p:cNvSpPr>
          <p:nvPr>
            <p:ph type="body" idx="1"/>
          </p:nvPr>
        </p:nvSpPr>
        <p:spPr>
          <a:noFill/>
          <a:ln/>
        </p:spPr>
        <p:txBody>
          <a:bodyPr/>
          <a:lstStyle/>
          <a:p>
            <a:pPr eaLnBrk="1" hangingPunct="1"/>
            <a:endParaRPr lang="ru-RU" dirty="0">
              <a:latin typeface="Arial" pitchFamily="34" charset="0"/>
            </a:endParaRPr>
          </a:p>
        </p:txBody>
      </p:sp>
      <p:sp>
        <p:nvSpPr>
          <p:cNvPr id="62468" name="Номер слайда 3"/>
          <p:cNvSpPr>
            <a:spLocks noGrp="1"/>
          </p:cNvSpPr>
          <p:nvPr>
            <p:ph type="sldNum" sz="quarter" idx="5"/>
          </p:nvPr>
        </p:nvSpPr>
        <p:spPr/>
        <p:txBody>
          <a:bodyPr/>
          <a:lstStyle/>
          <a:p>
            <a:pPr>
              <a:defRPr/>
            </a:pPr>
            <a:fld id="{EFC39AA8-C0C7-4296-9344-E384EB67E584}" type="slidenum">
              <a:rPr lang="ru-RU" smtClean="0"/>
              <a:pPr>
                <a:defRPr/>
              </a:pPr>
              <a:t>25</a:t>
            </a:fld>
            <a:endParaRPr lang="ru-RU" dirty="0"/>
          </a:p>
        </p:txBody>
      </p:sp>
    </p:spTree>
    <p:extLst>
      <p:ext uri="{BB962C8B-B14F-4D97-AF65-F5344CB8AC3E}">
        <p14:creationId xmlns:p14="http://schemas.microsoft.com/office/powerpoint/2010/main" val="39348729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Образ слайда 1"/>
          <p:cNvSpPr>
            <a:spLocks noGrp="1" noRot="1" noChangeAspect="1" noTextEdit="1"/>
          </p:cNvSpPr>
          <p:nvPr>
            <p:ph type="sldImg"/>
          </p:nvPr>
        </p:nvSpPr>
        <p:spPr>
          <a:ln/>
        </p:spPr>
      </p:sp>
      <p:sp>
        <p:nvSpPr>
          <p:cNvPr id="58371" name="Заметки 2"/>
          <p:cNvSpPr>
            <a:spLocks noGrp="1"/>
          </p:cNvSpPr>
          <p:nvPr>
            <p:ph type="body" idx="1"/>
          </p:nvPr>
        </p:nvSpPr>
        <p:spPr>
          <a:noFill/>
          <a:ln/>
        </p:spPr>
        <p:txBody>
          <a:bodyPr/>
          <a:lstStyle/>
          <a:p>
            <a:pPr eaLnBrk="1" hangingPunct="1"/>
            <a:endParaRPr lang="ru-RU" dirty="0">
              <a:latin typeface="Arial" pitchFamily="34" charset="0"/>
            </a:endParaRPr>
          </a:p>
        </p:txBody>
      </p:sp>
      <p:sp>
        <p:nvSpPr>
          <p:cNvPr id="62468" name="Номер слайда 3"/>
          <p:cNvSpPr>
            <a:spLocks noGrp="1"/>
          </p:cNvSpPr>
          <p:nvPr>
            <p:ph type="sldNum" sz="quarter" idx="5"/>
          </p:nvPr>
        </p:nvSpPr>
        <p:spPr/>
        <p:txBody>
          <a:bodyPr/>
          <a:lstStyle/>
          <a:p>
            <a:pPr>
              <a:defRPr/>
            </a:pPr>
            <a:fld id="{EFC39AA8-C0C7-4296-9344-E384EB67E584}" type="slidenum">
              <a:rPr lang="ru-RU" smtClean="0"/>
              <a:pPr>
                <a:defRPr/>
              </a:pPr>
              <a:t>26</a:t>
            </a:fld>
            <a:endParaRPr lang="ru-RU" dirty="0"/>
          </a:p>
        </p:txBody>
      </p:sp>
    </p:spTree>
    <p:extLst>
      <p:ext uri="{BB962C8B-B14F-4D97-AF65-F5344CB8AC3E}">
        <p14:creationId xmlns:p14="http://schemas.microsoft.com/office/powerpoint/2010/main" val="33066361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Образ слайда 1"/>
          <p:cNvSpPr>
            <a:spLocks noGrp="1" noRot="1" noChangeAspect="1" noTextEdit="1"/>
          </p:cNvSpPr>
          <p:nvPr>
            <p:ph type="sldImg"/>
          </p:nvPr>
        </p:nvSpPr>
        <p:spPr>
          <a:ln/>
        </p:spPr>
      </p:sp>
      <p:sp>
        <p:nvSpPr>
          <p:cNvPr id="58371" name="Заметки 2"/>
          <p:cNvSpPr>
            <a:spLocks noGrp="1"/>
          </p:cNvSpPr>
          <p:nvPr>
            <p:ph type="body" idx="1"/>
          </p:nvPr>
        </p:nvSpPr>
        <p:spPr>
          <a:noFill/>
          <a:ln/>
        </p:spPr>
        <p:txBody>
          <a:bodyPr/>
          <a:lstStyle/>
          <a:p>
            <a:pPr eaLnBrk="1" hangingPunct="1"/>
            <a:endParaRPr lang="ru-RU" dirty="0">
              <a:latin typeface="Arial" pitchFamily="34" charset="0"/>
            </a:endParaRPr>
          </a:p>
        </p:txBody>
      </p:sp>
      <p:sp>
        <p:nvSpPr>
          <p:cNvPr id="62468" name="Номер слайда 3"/>
          <p:cNvSpPr>
            <a:spLocks noGrp="1"/>
          </p:cNvSpPr>
          <p:nvPr>
            <p:ph type="sldNum" sz="quarter" idx="5"/>
          </p:nvPr>
        </p:nvSpPr>
        <p:spPr/>
        <p:txBody>
          <a:bodyPr/>
          <a:lstStyle/>
          <a:p>
            <a:pPr>
              <a:defRPr/>
            </a:pPr>
            <a:fld id="{EFC39AA8-C0C7-4296-9344-E384EB67E584}" type="slidenum">
              <a:rPr lang="ru-RU" smtClean="0"/>
              <a:pPr>
                <a:defRPr/>
              </a:pPr>
              <a:t>27</a:t>
            </a:fld>
            <a:endParaRPr lang="ru-RU" dirty="0"/>
          </a:p>
        </p:txBody>
      </p:sp>
    </p:spTree>
    <p:extLst>
      <p:ext uri="{BB962C8B-B14F-4D97-AF65-F5344CB8AC3E}">
        <p14:creationId xmlns:p14="http://schemas.microsoft.com/office/powerpoint/2010/main" val="18595958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Образ слайда 1"/>
          <p:cNvSpPr>
            <a:spLocks noGrp="1" noRot="1" noChangeAspect="1" noTextEdit="1"/>
          </p:cNvSpPr>
          <p:nvPr>
            <p:ph type="sldImg"/>
          </p:nvPr>
        </p:nvSpPr>
        <p:spPr>
          <a:ln/>
        </p:spPr>
      </p:sp>
      <p:sp>
        <p:nvSpPr>
          <p:cNvPr id="60419" name="Заметки 2"/>
          <p:cNvSpPr>
            <a:spLocks noGrp="1"/>
          </p:cNvSpPr>
          <p:nvPr>
            <p:ph type="body" idx="1"/>
          </p:nvPr>
        </p:nvSpPr>
        <p:spPr>
          <a:noFill/>
          <a:ln/>
        </p:spPr>
        <p:txBody>
          <a:bodyPr/>
          <a:lstStyle/>
          <a:p>
            <a:pPr eaLnBrk="1" hangingPunct="1"/>
            <a:endParaRPr lang="ru-RU" dirty="0">
              <a:latin typeface="Arial" pitchFamily="34" charset="0"/>
            </a:endParaRPr>
          </a:p>
        </p:txBody>
      </p:sp>
      <p:sp>
        <p:nvSpPr>
          <p:cNvPr id="64516" name="Номер слайда 3"/>
          <p:cNvSpPr>
            <a:spLocks noGrp="1"/>
          </p:cNvSpPr>
          <p:nvPr>
            <p:ph type="sldNum" sz="quarter" idx="5"/>
          </p:nvPr>
        </p:nvSpPr>
        <p:spPr/>
        <p:txBody>
          <a:bodyPr/>
          <a:lstStyle/>
          <a:p>
            <a:pPr>
              <a:defRPr/>
            </a:pPr>
            <a:fld id="{14719671-9F8A-4BF2-9986-D16A296AFA38}" type="slidenum">
              <a:rPr lang="ru-RU" smtClean="0"/>
              <a:pPr>
                <a:defRPr/>
              </a:pPr>
              <a:t>28</a:t>
            </a:fld>
            <a:endParaRPr lang="ru-RU" dirty="0"/>
          </a:p>
        </p:txBody>
      </p:sp>
    </p:spTree>
    <p:extLst>
      <p:ext uri="{BB962C8B-B14F-4D97-AF65-F5344CB8AC3E}">
        <p14:creationId xmlns:p14="http://schemas.microsoft.com/office/powerpoint/2010/main" val="42251091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Образ слайда 1"/>
          <p:cNvSpPr>
            <a:spLocks noGrp="1" noRot="1" noChangeAspect="1" noTextEdit="1"/>
          </p:cNvSpPr>
          <p:nvPr>
            <p:ph type="sldImg"/>
          </p:nvPr>
        </p:nvSpPr>
        <p:spPr>
          <a:ln/>
        </p:spPr>
      </p:sp>
      <p:sp>
        <p:nvSpPr>
          <p:cNvPr id="59395" name="Заметки 2"/>
          <p:cNvSpPr>
            <a:spLocks noGrp="1"/>
          </p:cNvSpPr>
          <p:nvPr>
            <p:ph type="body" idx="1"/>
          </p:nvPr>
        </p:nvSpPr>
        <p:spPr>
          <a:noFill/>
          <a:ln/>
        </p:spPr>
        <p:txBody>
          <a:bodyPr/>
          <a:lstStyle/>
          <a:p>
            <a:pPr eaLnBrk="1" hangingPunct="1"/>
            <a:endParaRPr lang="ru-RU" dirty="0">
              <a:latin typeface="Arial" pitchFamily="34" charset="0"/>
            </a:endParaRPr>
          </a:p>
        </p:txBody>
      </p:sp>
      <p:sp>
        <p:nvSpPr>
          <p:cNvPr id="63492" name="Номер слайда 3"/>
          <p:cNvSpPr>
            <a:spLocks noGrp="1"/>
          </p:cNvSpPr>
          <p:nvPr>
            <p:ph type="sldNum" sz="quarter" idx="5"/>
          </p:nvPr>
        </p:nvSpPr>
        <p:spPr/>
        <p:txBody>
          <a:bodyPr/>
          <a:lstStyle/>
          <a:p>
            <a:pPr>
              <a:defRPr/>
            </a:pPr>
            <a:fld id="{A02945DF-9993-4AE3-92CD-F93B0768C543}" type="slidenum">
              <a:rPr lang="ru-RU" smtClean="0"/>
              <a:pPr>
                <a:defRPr/>
              </a:pPr>
              <a:t>29</a:t>
            </a:fld>
            <a:endParaRPr lang="ru-RU" dirty="0"/>
          </a:p>
        </p:txBody>
      </p:sp>
    </p:spTree>
    <p:extLst>
      <p:ext uri="{BB962C8B-B14F-4D97-AF65-F5344CB8AC3E}">
        <p14:creationId xmlns:p14="http://schemas.microsoft.com/office/powerpoint/2010/main" val="3978710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endParaRPr lang="ru-RU" dirty="0">
              <a:latin typeface="Arial" pitchFamily="34" charset="0"/>
            </a:endParaRPr>
          </a:p>
        </p:txBody>
      </p:sp>
    </p:spTree>
    <p:extLst>
      <p:ext uri="{BB962C8B-B14F-4D97-AF65-F5344CB8AC3E}">
        <p14:creationId xmlns:p14="http://schemas.microsoft.com/office/powerpoint/2010/main" val="1453879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Образ слайда 1"/>
          <p:cNvSpPr>
            <a:spLocks noGrp="1" noRot="1" noChangeAspect="1" noTextEdit="1"/>
          </p:cNvSpPr>
          <p:nvPr>
            <p:ph type="sldImg"/>
          </p:nvPr>
        </p:nvSpPr>
        <p:spPr>
          <a:ln/>
        </p:spPr>
      </p:sp>
      <p:sp>
        <p:nvSpPr>
          <p:cNvPr id="61443" name="Заметки 2"/>
          <p:cNvSpPr>
            <a:spLocks noGrp="1"/>
          </p:cNvSpPr>
          <p:nvPr>
            <p:ph type="body" idx="1"/>
          </p:nvPr>
        </p:nvSpPr>
        <p:spPr>
          <a:noFill/>
          <a:ln/>
        </p:spPr>
        <p:txBody>
          <a:bodyPr/>
          <a:lstStyle/>
          <a:p>
            <a:pPr eaLnBrk="1" hangingPunct="1"/>
            <a:endParaRPr lang="ru-RU" dirty="0">
              <a:latin typeface="Arial" pitchFamily="34" charset="0"/>
            </a:endParaRPr>
          </a:p>
        </p:txBody>
      </p:sp>
      <p:sp>
        <p:nvSpPr>
          <p:cNvPr id="65540" name="Номер слайда 3"/>
          <p:cNvSpPr>
            <a:spLocks noGrp="1"/>
          </p:cNvSpPr>
          <p:nvPr>
            <p:ph type="sldNum" sz="quarter" idx="5"/>
          </p:nvPr>
        </p:nvSpPr>
        <p:spPr/>
        <p:txBody>
          <a:bodyPr/>
          <a:lstStyle/>
          <a:p>
            <a:pPr>
              <a:defRPr/>
            </a:pPr>
            <a:fld id="{EA818C5C-9C7B-4ED8-BE08-E62628CD9385}" type="slidenum">
              <a:rPr lang="ru-RU" smtClean="0"/>
              <a:pPr>
                <a:defRPr/>
              </a:pPr>
              <a:t>30</a:t>
            </a:fld>
            <a:endParaRPr lang="ru-RU" dirty="0"/>
          </a:p>
        </p:txBody>
      </p:sp>
    </p:spTree>
    <p:extLst>
      <p:ext uri="{BB962C8B-B14F-4D97-AF65-F5344CB8AC3E}">
        <p14:creationId xmlns:p14="http://schemas.microsoft.com/office/powerpoint/2010/main" val="16909203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pPr eaLnBrk="1" hangingPunct="1"/>
            <a:endParaRPr lang="ru-RU" dirty="0">
              <a:latin typeface="Arial" pitchFamily="34" charset="0"/>
            </a:endParaRPr>
          </a:p>
        </p:txBody>
      </p:sp>
    </p:spTree>
    <p:extLst>
      <p:ext uri="{BB962C8B-B14F-4D97-AF65-F5344CB8AC3E}">
        <p14:creationId xmlns:p14="http://schemas.microsoft.com/office/powerpoint/2010/main" val="28572185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Образ слайда 1"/>
          <p:cNvSpPr>
            <a:spLocks noGrp="1" noRot="1" noChangeAspect="1" noTextEdit="1"/>
          </p:cNvSpPr>
          <p:nvPr>
            <p:ph type="sldImg"/>
          </p:nvPr>
        </p:nvSpPr>
        <p:spPr>
          <a:ln/>
        </p:spPr>
      </p:sp>
      <p:sp>
        <p:nvSpPr>
          <p:cNvPr id="79875" name="Заметки 2"/>
          <p:cNvSpPr>
            <a:spLocks noGrp="1"/>
          </p:cNvSpPr>
          <p:nvPr>
            <p:ph type="body" idx="1"/>
          </p:nvPr>
        </p:nvSpPr>
        <p:spPr>
          <a:noFill/>
          <a:ln/>
        </p:spPr>
        <p:txBody>
          <a:bodyPr/>
          <a:lstStyle/>
          <a:p>
            <a:pPr eaLnBrk="1" hangingPunct="1"/>
            <a:endParaRPr lang="ru-RU" dirty="0">
              <a:latin typeface="Arial" pitchFamily="34" charset="0"/>
            </a:endParaRPr>
          </a:p>
        </p:txBody>
      </p:sp>
      <p:sp>
        <p:nvSpPr>
          <p:cNvPr id="84996" name="Номер слайда 3"/>
          <p:cNvSpPr>
            <a:spLocks noGrp="1"/>
          </p:cNvSpPr>
          <p:nvPr>
            <p:ph type="sldNum" sz="quarter" idx="5"/>
          </p:nvPr>
        </p:nvSpPr>
        <p:spPr/>
        <p:txBody>
          <a:bodyPr/>
          <a:lstStyle/>
          <a:p>
            <a:pPr>
              <a:defRPr/>
            </a:pPr>
            <a:fld id="{26CE21EE-DD89-4126-9FEB-5728678E4B79}" type="slidenum">
              <a:rPr lang="ru-RU" smtClean="0"/>
              <a:pPr>
                <a:defRPr/>
              </a:pPr>
              <a:t>32</a:t>
            </a:fld>
            <a:endParaRPr lang="ru-RU" dirty="0"/>
          </a:p>
        </p:txBody>
      </p:sp>
    </p:spTree>
    <p:extLst>
      <p:ext uri="{BB962C8B-B14F-4D97-AF65-F5344CB8AC3E}">
        <p14:creationId xmlns:p14="http://schemas.microsoft.com/office/powerpoint/2010/main" val="19064960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Образ слайда 1"/>
          <p:cNvSpPr>
            <a:spLocks noGrp="1" noRot="1" noChangeAspect="1" noTextEdit="1"/>
          </p:cNvSpPr>
          <p:nvPr>
            <p:ph type="sldImg"/>
          </p:nvPr>
        </p:nvSpPr>
        <p:spPr>
          <a:ln/>
        </p:spPr>
      </p:sp>
      <p:sp>
        <p:nvSpPr>
          <p:cNvPr id="79875" name="Заметки 2"/>
          <p:cNvSpPr>
            <a:spLocks noGrp="1"/>
          </p:cNvSpPr>
          <p:nvPr>
            <p:ph type="body" idx="1"/>
          </p:nvPr>
        </p:nvSpPr>
        <p:spPr>
          <a:noFill/>
          <a:ln/>
        </p:spPr>
        <p:txBody>
          <a:bodyPr/>
          <a:lstStyle/>
          <a:p>
            <a:pPr eaLnBrk="1" hangingPunct="1"/>
            <a:endParaRPr lang="ru-RU" dirty="0">
              <a:latin typeface="Arial" pitchFamily="34" charset="0"/>
            </a:endParaRPr>
          </a:p>
        </p:txBody>
      </p:sp>
      <p:sp>
        <p:nvSpPr>
          <p:cNvPr id="84996" name="Номер слайда 3"/>
          <p:cNvSpPr>
            <a:spLocks noGrp="1"/>
          </p:cNvSpPr>
          <p:nvPr>
            <p:ph type="sldNum" sz="quarter" idx="5"/>
          </p:nvPr>
        </p:nvSpPr>
        <p:spPr/>
        <p:txBody>
          <a:bodyPr/>
          <a:lstStyle/>
          <a:p>
            <a:pPr>
              <a:defRPr/>
            </a:pPr>
            <a:fld id="{26CE21EE-DD89-4126-9FEB-5728678E4B79}" type="slidenum">
              <a:rPr lang="ru-RU" smtClean="0"/>
              <a:pPr>
                <a:defRPr/>
              </a:pPr>
              <a:t>33</a:t>
            </a:fld>
            <a:endParaRPr lang="ru-RU" dirty="0"/>
          </a:p>
        </p:txBody>
      </p:sp>
    </p:spTree>
    <p:extLst>
      <p:ext uri="{BB962C8B-B14F-4D97-AF65-F5344CB8AC3E}">
        <p14:creationId xmlns:p14="http://schemas.microsoft.com/office/powerpoint/2010/main" val="38392389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Образ слайда 1"/>
          <p:cNvSpPr>
            <a:spLocks noGrp="1" noRot="1" noChangeAspect="1" noTextEdit="1"/>
          </p:cNvSpPr>
          <p:nvPr>
            <p:ph type="sldImg"/>
          </p:nvPr>
        </p:nvSpPr>
        <p:spPr>
          <a:ln/>
        </p:spPr>
      </p:sp>
      <p:sp>
        <p:nvSpPr>
          <p:cNvPr id="79875" name="Заметки 2"/>
          <p:cNvSpPr>
            <a:spLocks noGrp="1"/>
          </p:cNvSpPr>
          <p:nvPr>
            <p:ph type="body" idx="1"/>
          </p:nvPr>
        </p:nvSpPr>
        <p:spPr>
          <a:noFill/>
          <a:ln/>
        </p:spPr>
        <p:txBody>
          <a:bodyPr/>
          <a:lstStyle/>
          <a:p>
            <a:pPr eaLnBrk="1" hangingPunct="1"/>
            <a:endParaRPr lang="ru-RU" dirty="0">
              <a:latin typeface="Arial" pitchFamily="34" charset="0"/>
            </a:endParaRPr>
          </a:p>
        </p:txBody>
      </p:sp>
      <p:sp>
        <p:nvSpPr>
          <p:cNvPr id="84996" name="Номер слайда 3"/>
          <p:cNvSpPr>
            <a:spLocks noGrp="1"/>
          </p:cNvSpPr>
          <p:nvPr>
            <p:ph type="sldNum" sz="quarter" idx="5"/>
          </p:nvPr>
        </p:nvSpPr>
        <p:spPr/>
        <p:txBody>
          <a:bodyPr/>
          <a:lstStyle/>
          <a:p>
            <a:pPr>
              <a:defRPr/>
            </a:pPr>
            <a:fld id="{26CE21EE-DD89-4126-9FEB-5728678E4B79}" type="slidenum">
              <a:rPr lang="ru-RU" smtClean="0"/>
              <a:pPr>
                <a:defRPr/>
              </a:pPr>
              <a:t>34</a:t>
            </a:fld>
            <a:endParaRPr lang="ru-RU" dirty="0"/>
          </a:p>
        </p:txBody>
      </p:sp>
    </p:spTree>
    <p:extLst>
      <p:ext uri="{BB962C8B-B14F-4D97-AF65-F5344CB8AC3E}">
        <p14:creationId xmlns:p14="http://schemas.microsoft.com/office/powerpoint/2010/main" val="42712099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Образ слайда 1"/>
          <p:cNvSpPr>
            <a:spLocks noGrp="1" noRot="1" noChangeAspect="1" noTextEdit="1"/>
          </p:cNvSpPr>
          <p:nvPr>
            <p:ph type="sldImg"/>
          </p:nvPr>
        </p:nvSpPr>
        <p:spPr>
          <a:ln/>
        </p:spPr>
      </p:sp>
      <p:sp>
        <p:nvSpPr>
          <p:cNvPr id="79875" name="Заметки 2"/>
          <p:cNvSpPr>
            <a:spLocks noGrp="1"/>
          </p:cNvSpPr>
          <p:nvPr>
            <p:ph type="body" idx="1"/>
          </p:nvPr>
        </p:nvSpPr>
        <p:spPr>
          <a:noFill/>
          <a:ln/>
        </p:spPr>
        <p:txBody>
          <a:bodyPr/>
          <a:lstStyle/>
          <a:p>
            <a:pPr eaLnBrk="1" hangingPunct="1"/>
            <a:endParaRPr lang="ru-RU" dirty="0">
              <a:latin typeface="Arial" pitchFamily="34" charset="0"/>
            </a:endParaRPr>
          </a:p>
        </p:txBody>
      </p:sp>
      <p:sp>
        <p:nvSpPr>
          <p:cNvPr id="84996" name="Номер слайда 3"/>
          <p:cNvSpPr>
            <a:spLocks noGrp="1"/>
          </p:cNvSpPr>
          <p:nvPr>
            <p:ph type="sldNum" sz="quarter" idx="5"/>
          </p:nvPr>
        </p:nvSpPr>
        <p:spPr/>
        <p:txBody>
          <a:bodyPr/>
          <a:lstStyle/>
          <a:p>
            <a:pPr>
              <a:defRPr/>
            </a:pPr>
            <a:fld id="{26CE21EE-DD89-4126-9FEB-5728678E4B79}" type="slidenum">
              <a:rPr lang="ru-RU" smtClean="0"/>
              <a:pPr>
                <a:defRPr/>
              </a:pPr>
              <a:t>35</a:t>
            </a:fld>
            <a:endParaRPr lang="ru-RU" dirty="0"/>
          </a:p>
        </p:txBody>
      </p:sp>
    </p:spTree>
    <p:extLst>
      <p:ext uri="{BB962C8B-B14F-4D97-AF65-F5344CB8AC3E}">
        <p14:creationId xmlns:p14="http://schemas.microsoft.com/office/powerpoint/2010/main" val="21666052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pPr eaLnBrk="1" hangingPunct="1"/>
            <a:endParaRPr lang="ru-RU" dirty="0">
              <a:latin typeface="Arial" pitchFamily="34" charset="0"/>
            </a:endParaRPr>
          </a:p>
        </p:txBody>
      </p:sp>
    </p:spTree>
    <p:extLst>
      <p:ext uri="{BB962C8B-B14F-4D97-AF65-F5344CB8AC3E}">
        <p14:creationId xmlns:p14="http://schemas.microsoft.com/office/powerpoint/2010/main" val="4138277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Образ слайда 1"/>
          <p:cNvSpPr>
            <a:spLocks noGrp="1" noRot="1" noChangeAspect="1" noTextEdit="1"/>
          </p:cNvSpPr>
          <p:nvPr>
            <p:ph type="sldImg"/>
          </p:nvPr>
        </p:nvSpPr>
        <p:spPr>
          <a:ln/>
        </p:spPr>
      </p:sp>
      <p:sp>
        <p:nvSpPr>
          <p:cNvPr id="79875" name="Заметки 2"/>
          <p:cNvSpPr>
            <a:spLocks noGrp="1"/>
          </p:cNvSpPr>
          <p:nvPr>
            <p:ph type="body" idx="1"/>
          </p:nvPr>
        </p:nvSpPr>
        <p:spPr>
          <a:noFill/>
          <a:ln/>
        </p:spPr>
        <p:txBody>
          <a:bodyPr/>
          <a:lstStyle/>
          <a:p>
            <a:pPr eaLnBrk="1" hangingPunct="1"/>
            <a:endParaRPr lang="ru-RU" dirty="0">
              <a:latin typeface="Arial" pitchFamily="34" charset="0"/>
            </a:endParaRPr>
          </a:p>
        </p:txBody>
      </p:sp>
      <p:sp>
        <p:nvSpPr>
          <p:cNvPr id="84996" name="Номер слайда 3"/>
          <p:cNvSpPr>
            <a:spLocks noGrp="1"/>
          </p:cNvSpPr>
          <p:nvPr>
            <p:ph type="sldNum" sz="quarter" idx="5"/>
          </p:nvPr>
        </p:nvSpPr>
        <p:spPr/>
        <p:txBody>
          <a:bodyPr/>
          <a:lstStyle/>
          <a:p>
            <a:pPr>
              <a:defRPr/>
            </a:pPr>
            <a:fld id="{26CE21EE-DD89-4126-9FEB-5728678E4B79}" type="slidenum">
              <a:rPr lang="ru-RU" smtClean="0"/>
              <a:pPr>
                <a:defRPr/>
              </a:pPr>
              <a:t>37</a:t>
            </a:fld>
            <a:endParaRPr lang="ru-RU" dirty="0"/>
          </a:p>
        </p:txBody>
      </p:sp>
    </p:spTree>
    <p:extLst>
      <p:ext uri="{BB962C8B-B14F-4D97-AF65-F5344CB8AC3E}">
        <p14:creationId xmlns:p14="http://schemas.microsoft.com/office/powerpoint/2010/main" val="42768284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Образ слайда 1"/>
          <p:cNvSpPr>
            <a:spLocks noGrp="1" noRot="1" noChangeAspect="1" noTextEdit="1"/>
          </p:cNvSpPr>
          <p:nvPr>
            <p:ph type="sldImg"/>
          </p:nvPr>
        </p:nvSpPr>
        <p:spPr>
          <a:ln/>
        </p:spPr>
      </p:sp>
      <p:sp>
        <p:nvSpPr>
          <p:cNvPr id="79875" name="Заметки 2"/>
          <p:cNvSpPr>
            <a:spLocks noGrp="1"/>
          </p:cNvSpPr>
          <p:nvPr>
            <p:ph type="body" idx="1"/>
          </p:nvPr>
        </p:nvSpPr>
        <p:spPr>
          <a:noFill/>
          <a:ln/>
        </p:spPr>
        <p:txBody>
          <a:bodyPr/>
          <a:lstStyle/>
          <a:p>
            <a:pPr eaLnBrk="1" hangingPunct="1"/>
            <a:endParaRPr lang="ru-RU" dirty="0">
              <a:latin typeface="Arial" pitchFamily="34" charset="0"/>
            </a:endParaRPr>
          </a:p>
        </p:txBody>
      </p:sp>
      <p:sp>
        <p:nvSpPr>
          <p:cNvPr id="84996" name="Номер слайда 3"/>
          <p:cNvSpPr>
            <a:spLocks noGrp="1"/>
          </p:cNvSpPr>
          <p:nvPr>
            <p:ph type="sldNum" sz="quarter" idx="5"/>
          </p:nvPr>
        </p:nvSpPr>
        <p:spPr/>
        <p:txBody>
          <a:bodyPr/>
          <a:lstStyle/>
          <a:p>
            <a:pPr>
              <a:defRPr/>
            </a:pPr>
            <a:fld id="{26CE21EE-DD89-4126-9FEB-5728678E4B79}" type="slidenum">
              <a:rPr lang="ru-RU" smtClean="0"/>
              <a:pPr>
                <a:defRPr/>
              </a:pPr>
              <a:t>38</a:t>
            </a:fld>
            <a:endParaRPr lang="ru-RU" dirty="0"/>
          </a:p>
        </p:txBody>
      </p:sp>
    </p:spTree>
    <p:extLst>
      <p:ext uri="{BB962C8B-B14F-4D97-AF65-F5344CB8AC3E}">
        <p14:creationId xmlns:p14="http://schemas.microsoft.com/office/powerpoint/2010/main" val="16921257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Образ слайда 1"/>
          <p:cNvSpPr>
            <a:spLocks noGrp="1" noRot="1" noChangeAspect="1" noTextEdit="1"/>
          </p:cNvSpPr>
          <p:nvPr>
            <p:ph type="sldImg"/>
          </p:nvPr>
        </p:nvSpPr>
        <p:spPr>
          <a:ln/>
        </p:spPr>
      </p:sp>
      <p:sp>
        <p:nvSpPr>
          <p:cNvPr id="79875" name="Заметки 2"/>
          <p:cNvSpPr>
            <a:spLocks noGrp="1"/>
          </p:cNvSpPr>
          <p:nvPr>
            <p:ph type="body" idx="1"/>
          </p:nvPr>
        </p:nvSpPr>
        <p:spPr>
          <a:noFill/>
          <a:ln/>
        </p:spPr>
        <p:txBody>
          <a:bodyPr/>
          <a:lstStyle/>
          <a:p>
            <a:pPr eaLnBrk="1" hangingPunct="1"/>
            <a:endParaRPr lang="ru-RU" dirty="0">
              <a:latin typeface="Arial" pitchFamily="34" charset="0"/>
            </a:endParaRPr>
          </a:p>
        </p:txBody>
      </p:sp>
      <p:sp>
        <p:nvSpPr>
          <p:cNvPr id="84996" name="Номер слайда 3"/>
          <p:cNvSpPr>
            <a:spLocks noGrp="1"/>
          </p:cNvSpPr>
          <p:nvPr>
            <p:ph type="sldNum" sz="quarter" idx="5"/>
          </p:nvPr>
        </p:nvSpPr>
        <p:spPr/>
        <p:txBody>
          <a:bodyPr/>
          <a:lstStyle/>
          <a:p>
            <a:pPr>
              <a:defRPr/>
            </a:pPr>
            <a:fld id="{26CE21EE-DD89-4126-9FEB-5728678E4B79}" type="slidenum">
              <a:rPr lang="ru-RU" smtClean="0"/>
              <a:pPr>
                <a:defRPr/>
              </a:pPr>
              <a:t>39</a:t>
            </a:fld>
            <a:endParaRPr lang="ru-RU" dirty="0"/>
          </a:p>
        </p:txBody>
      </p:sp>
    </p:spTree>
    <p:extLst>
      <p:ext uri="{BB962C8B-B14F-4D97-AF65-F5344CB8AC3E}">
        <p14:creationId xmlns:p14="http://schemas.microsoft.com/office/powerpoint/2010/main" val="3660435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eaLnBrk="1" hangingPunct="1"/>
            <a:endParaRPr lang="ru-RU" dirty="0">
              <a:latin typeface="Arial" pitchFamily="34" charset="0"/>
            </a:endParaRPr>
          </a:p>
        </p:txBody>
      </p:sp>
    </p:spTree>
    <p:extLst>
      <p:ext uri="{BB962C8B-B14F-4D97-AF65-F5344CB8AC3E}">
        <p14:creationId xmlns:p14="http://schemas.microsoft.com/office/powerpoint/2010/main" val="31990148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Образ слайда 1"/>
          <p:cNvSpPr>
            <a:spLocks noGrp="1" noRot="1" noChangeAspect="1" noTextEdit="1"/>
          </p:cNvSpPr>
          <p:nvPr>
            <p:ph type="sldImg"/>
          </p:nvPr>
        </p:nvSpPr>
        <p:spPr>
          <a:ln/>
        </p:spPr>
      </p:sp>
      <p:sp>
        <p:nvSpPr>
          <p:cNvPr id="79875" name="Заметки 2"/>
          <p:cNvSpPr>
            <a:spLocks noGrp="1"/>
          </p:cNvSpPr>
          <p:nvPr>
            <p:ph type="body" idx="1"/>
          </p:nvPr>
        </p:nvSpPr>
        <p:spPr>
          <a:noFill/>
          <a:ln/>
        </p:spPr>
        <p:txBody>
          <a:bodyPr/>
          <a:lstStyle/>
          <a:p>
            <a:pPr eaLnBrk="1" hangingPunct="1"/>
            <a:endParaRPr lang="ru-RU" dirty="0">
              <a:latin typeface="Arial" pitchFamily="34" charset="0"/>
            </a:endParaRPr>
          </a:p>
        </p:txBody>
      </p:sp>
      <p:sp>
        <p:nvSpPr>
          <p:cNvPr id="84996" name="Номер слайда 3"/>
          <p:cNvSpPr>
            <a:spLocks noGrp="1"/>
          </p:cNvSpPr>
          <p:nvPr>
            <p:ph type="sldNum" sz="quarter" idx="5"/>
          </p:nvPr>
        </p:nvSpPr>
        <p:spPr/>
        <p:txBody>
          <a:bodyPr/>
          <a:lstStyle/>
          <a:p>
            <a:pPr>
              <a:defRPr/>
            </a:pPr>
            <a:fld id="{26CE21EE-DD89-4126-9FEB-5728678E4B79}" type="slidenum">
              <a:rPr lang="ru-RU" smtClean="0"/>
              <a:pPr>
                <a:defRPr/>
              </a:pPr>
              <a:t>40</a:t>
            </a:fld>
            <a:endParaRPr lang="ru-RU" dirty="0"/>
          </a:p>
        </p:txBody>
      </p:sp>
    </p:spTree>
    <p:extLst>
      <p:ext uri="{BB962C8B-B14F-4D97-AF65-F5344CB8AC3E}">
        <p14:creationId xmlns:p14="http://schemas.microsoft.com/office/powerpoint/2010/main" val="38595170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pPr eaLnBrk="1" hangingPunct="1"/>
            <a:endParaRPr lang="ru-RU" dirty="0">
              <a:latin typeface="Arial" pitchFamily="34" charset="0"/>
            </a:endParaRPr>
          </a:p>
        </p:txBody>
      </p:sp>
    </p:spTree>
    <p:extLst>
      <p:ext uri="{BB962C8B-B14F-4D97-AF65-F5344CB8AC3E}">
        <p14:creationId xmlns:p14="http://schemas.microsoft.com/office/powerpoint/2010/main" val="20394341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Образ слайда 1"/>
          <p:cNvSpPr>
            <a:spLocks noGrp="1" noRot="1" noChangeAspect="1" noTextEdit="1"/>
          </p:cNvSpPr>
          <p:nvPr>
            <p:ph type="sldImg"/>
          </p:nvPr>
        </p:nvSpPr>
        <p:spPr>
          <a:ln/>
        </p:spPr>
      </p:sp>
      <p:sp>
        <p:nvSpPr>
          <p:cNvPr id="79875" name="Заметки 2"/>
          <p:cNvSpPr>
            <a:spLocks noGrp="1"/>
          </p:cNvSpPr>
          <p:nvPr>
            <p:ph type="body" idx="1"/>
          </p:nvPr>
        </p:nvSpPr>
        <p:spPr>
          <a:noFill/>
          <a:ln/>
        </p:spPr>
        <p:txBody>
          <a:bodyPr/>
          <a:lstStyle/>
          <a:p>
            <a:pPr eaLnBrk="1" hangingPunct="1"/>
            <a:endParaRPr lang="ru-RU" dirty="0">
              <a:latin typeface="Arial" pitchFamily="34" charset="0"/>
            </a:endParaRPr>
          </a:p>
        </p:txBody>
      </p:sp>
      <p:sp>
        <p:nvSpPr>
          <p:cNvPr id="84996" name="Номер слайда 3"/>
          <p:cNvSpPr>
            <a:spLocks noGrp="1"/>
          </p:cNvSpPr>
          <p:nvPr>
            <p:ph type="sldNum" sz="quarter" idx="5"/>
          </p:nvPr>
        </p:nvSpPr>
        <p:spPr/>
        <p:txBody>
          <a:bodyPr/>
          <a:lstStyle/>
          <a:p>
            <a:pPr>
              <a:defRPr/>
            </a:pPr>
            <a:fld id="{26CE21EE-DD89-4126-9FEB-5728678E4B79}" type="slidenum">
              <a:rPr lang="ru-RU" smtClean="0"/>
              <a:pPr>
                <a:defRPr/>
              </a:pPr>
              <a:t>42</a:t>
            </a:fld>
            <a:endParaRPr lang="ru-RU" dirty="0"/>
          </a:p>
        </p:txBody>
      </p:sp>
    </p:spTree>
    <p:extLst>
      <p:ext uri="{BB962C8B-B14F-4D97-AF65-F5344CB8AC3E}">
        <p14:creationId xmlns:p14="http://schemas.microsoft.com/office/powerpoint/2010/main" val="32890395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Образ слайда 1"/>
          <p:cNvSpPr>
            <a:spLocks noGrp="1" noRot="1" noChangeAspect="1" noTextEdit="1"/>
          </p:cNvSpPr>
          <p:nvPr>
            <p:ph type="sldImg"/>
          </p:nvPr>
        </p:nvSpPr>
        <p:spPr>
          <a:ln/>
        </p:spPr>
      </p:sp>
      <p:sp>
        <p:nvSpPr>
          <p:cNvPr id="79875" name="Заметки 2"/>
          <p:cNvSpPr>
            <a:spLocks noGrp="1"/>
          </p:cNvSpPr>
          <p:nvPr>
            <p:ph type="body" idx="1"/>
          </p:nvPr>
        </p:nvSpPr>
        <p:spPr>
          <a:noFill/>
          <a:ln/>
        </p:spPr>
        <p:txBody>
          <a:bodyPr/>
          <a:lstStyle/>
          <a:p>
            <a:pPr eaLnBrk="1" hangingPunct="1"/>
            <a:endParaRPr lang="ru-RU" dirty="0">
              <a:latin typeface="Arial" pitchFamily="34" charset="0"/>
            </a:endParaRPr>
          </a:p>
        </p:txBody>
      </p:sp>
      <p:sp>
        <p:nvSpPr>
          <p:cNvPr id="84996" name="Номер слайда 3"/>
          <p:cNvSpPr>
            <a:spLocks noGrp="1"/>
          </p:cNvSpPr>
          <p:nvPr>
            <p:ph type="sldNum" sz="quarter" idx="5"/>
          </p:nvPr>
        </p:nvSpPr>
        <p:spPr/>
        <p:txBody>
          <a:bodyPr/>
          <a:lstStyle/>
          <a:p>
            <a:pPr>
              <a:defRPr/>
            </a:pPr>
            <a:fld id="{26CE21EE-DD89-4126-9FEB-5728678E4B79}" type="slidenum">
              <a:rPr lang="ru-RU" smtClean="0"/>
              <a:pPr>
                <a:defRPr/>
              </a:pPr>
              <a:t>43</a:t>
            </a:fld>
            <a:endParaRPr lang="ru-RU" dirty="0"/>
          </a:p>
        </p:txBody>
      </p:sp>
    </p:spTree>
    <p:extLst>
      <p:ext uri="{BB962C8B-B14F-4D97-AF65-F5344CB8AC3E}">
        <p14:creationId xmlns:p14="http://schemas.microsoft.com/office/powerpoint/2010/main" val="2435033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Образ слайда 1"/>
          <p:cNvSpPr>
            <a:spLocks noGrp="1" noRot="1" noChangeAspect="1" noTextEdit="1"/>
          </p:cNvSpPr>
          <p:nvPr>
            <p:ph type="sldImg"/>
          </p:nvPr>
        </p:nvSpPr>
        <p:spPr>
          <a:ln/>
        </p:spPr>
      </p:sp>
      <p:sp>
        <p:nvSpPr>
          <p:cNvPr id="79875" name="Заметки 2"/>
          <p:cNvSpPr>
            <a:spLocks noGrp="1"/>
          </p:cNvSpPr>
          <p:nvPr>
            <p:ph type="body" idx="1"/>
          </p:nvPr>
        </p:nvSpPr>
        <p:spPr>
          <a:noFill/>
          <a:ln/>
        </p:spPr>
        <p:txBody>
          <a:bodyPr/>
          <a:lstStyle/>
          <a:p>
            <a:pPr eaLnBrk="1" hangingPunct="1"/>
            <a:endParaRPr lang="ru-RU" dirty="0">
              <a:latin typeface="Arial" pitchFamily="34" charset="0"/>
            </a:endParaRPr>
          </a:p>
        </p:txBody>
      </p:sp>
      <p:sp>
        <p:nvSpPr>
          <p:cNvPr id="84996" name="Номер слайда 3"/>
          <p:cNvSpPr>
            <a:spLocks noGrp="1"/>
          </p:cNvSpPr>
          <p:nvPr>
            <p:ph type="sldNum" sz="quarter" idx="5"/>
          </p:nvPr>
        </p:nvSpPr>
        <p:spPr/>
        <p:txBody>
          <a:bodyPr/>
          <a:lstStyle/>
          <a:p>
            <a:pPr>
              <a:defRPr/>
            </a:pPr>
            <a:fld id="{26CE21EE-DD89-4126-9FEB-5728678E4B79}" type="slidenum">
              <a:rPr lang="ru-RU" smtClean="0"/>
              <a:pPr>
                <a:defRPr/>
              </a:pPr>
              <a:t>44</a:t>
            </a:fld>
            <a:endParaRPr lang="ru-RU" dirty="0"/>
          </a:p>
        </p:txBody>
      </p:sp>
    </p:spTree>
    <p:extLst>
      <p:ext uri="{BB962C8B-B14F-4D97-AF65-F5344CB8AC3E}">
        <p14:creationId xmlns:p14="http://schemas.microsoft.com/office/powerpoint/2010/main" val="7039640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Образ слайда 1"/>
          <p:cNvSpPr>
            <a:spLocks noGrp="1" noRot="1" noChangeAspect="1" noTextEdit="1"/>
          </p:cNvSpPr>
          <p:nvPr>
            <p:ph type="sldImg"/>
          </p:nvPr>
        </p:nvSpPr>
        <p:spPr>
          <a:ln/>
        </p:spPr>
      </p:sp>
      <p:sp>
        <p:nvSpPr>
          <p:cNvPr id="79875" name="Заметки 2"/>
          <p:cNvSpPr>
            <a:spLocks noGrp="1"/>
          </p:cNvSpPr>
          <p:nvPr>
            <p:ph type="body" idx="1"/>
          </p:nvPr>
        </p:nvSpPr>
        <p:spPr>
          <a:noFill/>
          <a:ln/>
        </p:spPr>
        <p:txBody>
          <a:bodyPr/>
          <a:lstStyle/>
          <a:p>
            <a:pPr eaLnBrk="1" hangingPunct="1"/>
            <a:endParaRPr lang="ru-RU" dirty="0">
              <a:latin typeface="Arial" pitchFamily="34" charset="0"/>
            </a:endParaRPr>
          </a:p>
        </p:txBody>
      </p:sp>
      <p:sp>
        <p:nvSpPr>
          <p:cNvPr id="84996" name="Номер слайда 3"/>
          <p:cNvSpPr>
            <a:spLocks noGrp="1"/>
          </p:cNvSpPr>
          <p:nvPr>
            <p:ph type="sldNum" sz="quarter" idx="5"/>
          </p:nvPr>
        </p:nvSpPr>
        <p:spPr/>
        <p:txBody>
          <a:bodyPr/>
          <a:lstStyle/>
          <a:p>
            <a:pPr>
              <a:defRPr/>
            </a:pPr>
            <a:fld id="{26CE21EE-DD89-4126-9FEB-5728678E4B79}" type="slidenum">
              <a:rPr lang="ru-RU" smtClean="0"/>
              <a:pPr>
                <a:defRPr/>
              </a:pPr>
              <a:t>45</a:t>
            </a:fld>
            <a:endParaRPr lang="ru-RU" dirty="0"/>
          </a:p>
        </p:txBody>
      </p:sp>
    </p:spTree>
    <p:extLst>
      <p:ext uri="{BB962C8B-B14F-4D97-AF65-F5344CB8AC3E}">
        <p14:creationId xmlns:p14="http://schemas.microsoft.com/office/powerpoint/2010/main" val="31479731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Образ слайда 1"/>
          <p:cNvSpPr>
            <a:spLocks noGrp="1" noRot="1" noChangeAspect="1" noTextEdit="1"/>
          </p:cNvSpPr>
          <p:nvPr>
            <p:ph type="sldImg"/>
          </p:nvPr>
        </p:nvSpPr>
        <p:spPr>
          <a:ln/>
        </p:spPr>
      </p:sp>
      <p:sp>
        <p:nvSpPr>
          <p:cNvPr id="79875" name="Заметки 2"/>
          <p:cNvSpPr>
            <a:spLocks noGrp="1"/>
          </p:cNvSpPr>
          <p:nvPr>
            <p:ph type="body" idx="1"/>
          </p:nvPr>
        </p:nvSpPr>
        <p:spPr>
          <a:noFill/>
          <a:ln/>
        </p:spPr>
        <p:txBody>
          <a:bodyPr/>
          <a:lstStyle/>
          <a:p>
            <a:pPr eaLnBrk="1" hangingPunct="1"/>
            <a:endParaRPr lang="ru-RU" dirty="0">
              <a:latin typeface="Arial" pitchFamily="34" charset="0"/>
            </a:endParaRPr>
          </a:p>
        </p:txBody>
      </p:sp>
      <p:sp>
        <p:nvSpPr>
          <p:cNvPr id="84996" name="Номер слайда 3"/>
          <p:cNvSpPr>
            <a:spLocks noGrp="1"/>
          </p:cNvSpPr>
          <p:nvPr>
            <p:ph type="sldNum" sz="quarter" idx="5"/>
          </p:nvPr>
        </p:nvSpPr>
        <p:spPr/>
        <p:txBody>
          <a:bodyPr/>
          <a:lstStyle/>
          <a:p>
            <a:pPr>
              <a:defRPr/>
            </a:pPr>
            <a:fld id="{26CE21EE-DD89-4126-9FEB-5728678E4B79}" type="slidenum">
              <a:rPr lang="ru-RU" smtClean="0"/>
              <a:pPr>
                <a:defRPr/>
              </a:pPr>
              <a:t>46</a:t>
            </a:fld>
            <a:endParaRPr lang="ru-RU" dirty="0"/>
          </a:p>
        </p:txBody>
      </p:sp>
    </p:spTree>
    <p:extLst>
      <p:ext uri="{BB962C8B-B14F-4D97-AF65-F5344CB8AC3E}">
        <p14:creationId xmlns:p14="http://schemas.microsoft.com/office/powerpoint/2010/main" val="16570700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pPr eaLnBrk="1" hangingPunct="1"/>
            <a:endParaRPr lang="ru-RU" dirty="0">
              <a:latin typeface="Arial" pitchFamily="34" charset="0"/>
            </a:endParaRPr>
          </a:p>
        </p:txBody>
      </p:sp>
    </p:spTree>
    <p:extLst>
      <p:ext uri="{BB962C8B-B14F-4D97-AF65-F5344CB8AC3E}">
        <p14:creationId xmlns:p14="http://schemas.microsoft.com/office/powerpoint/2010/main" val="32493644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Образ слайда 1"/>
          <p:cNvSpPr>
            <a:spLocks noGrp="1" noRot="1" noChangeAspect="1" noTextEdit="1"/>
          </p:cNvSpPr>
          <p:nvPr>
            <p:ph type="sldImg"/>
          </p:nvPr>
        </p:nvSpPr>
        <p:spPr>
          <a:ln/>
        </p:spPr>
      </p:sp>
      <p:sp>
        <p:nvSpPr>
          <p:cNvPr id="59395" name="Заметки 2"/>
          <p:cNvSpPr>
            <a:spLocks noGrp="1"/>
          </p:cNvSpPr>
          <p:nvPr>
            <p:ph type="body" idx="1"/>
          </p:nvPr>
        </p:nvSpPr>
        <p:spPr>
          <a:noFill/>
          <a:ln/>
        </p:spPr>
        <p:txBody>
          <a:bodyPr/>
          <a:lstStyle/>
          <a:p>
            <a:pPr eaLnBrk="1" hangingPunct="1"/>
            <a:endParaRPr lang="ru-RU" dirty="0">
              <a:latin typeface="Arial" pitchFamily="34" charset="0"/>
            </a:endParaRPr>
          </a:p>
        </p:txBody>
      </p:sp>
      <p:sp>
        <p:nvSpPr>
          <p:cNvPr id="63492" name="Номер слайда 3"/>
          <p:cNvSpPr>
            <a:spLocks noGrp="1"/>
          </p:cNvSpPr>
          <p:nvPr>
            <p:ph type="sldNum" sz="quarter" idx="5"/>
          </p:nvPr>
        </p:nvSpPr>
        <p:spPr/>
        <p:txBody>
          <a:bodyPr/>
          <a:lstStyle/>
          <a:p>
            <a:pPr>
              <a:defRPr/>
            </a:pPr>
            <a:fld id="{A02945DF-9993-4AE3-92CD-F93B0768C543}" type="slidenum">
              <a:rPr lang="ru-RU" smtClean="0"/>
              <a:pPr>
                <a:defRPr/>
              </a:pPr>
              <a:t>48</a:t>
            </a:fld>
            <a:endParaRPr lang="ru-RU" dirty="0"/>
          </a:p>
        </p:txBody>
      </p:sp>
    </p:spTree>
    <p:extLst>
      <p:ext uri="{BB962C8B-B14F-4D97-AF65-F5344CB8AC3E}">
        <p14:creationId xmlns:p14="http://schemas.microsoft.com/office/powerpoint/2010/main" val="423820673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Образ слайда 1"/>
          <p:cNvSpPr>
            <a:spLocks noGrp="1" noRot="1" noChangeAspect="1" noTextEdit="1"/>
          </p:cNvSpPr>
          <p:nvPr>
            <p:ph type="sldImg"/>
          </p:nvPr>
        </p:nvSpPr>
        <p:spPr>
          <a:ln/>
        </p:spPr>
      </p:sp>
      <p:sp>
        <p:nvSpPr>
          <p:cNvPr id="59395" name="Заметки 2"/>
          <p:cNvSpPr>
            <a:spLocks noGrp="1"/>
          </p:cNvSpPr>
          <p:nvPr>
            <p:ph type="body" idx="1"/>
          </p:nvPr>
        </p:nvSpPr>
        <p:spPr>
          <a:noFill/>
          <a:ln/>
        </p:spPr>
        <p:txBody>
          <a:bodyPr/>
          <a:lstStyle/>
          <a:p>
            <a:pPr eaLnBrk="1" hangingPunct="1"/>
            <a:endParaRPr lang="ru-RU" dirty="0">
              <a:latin typeface="Arial" pitchFamily="34" charset="0"/>
            </a:endParaRPr>
          </a:p>
        </p:txBody>
      </p:sp>
      <p:sp>
        <p:nvSpPr>
          <p:cNvPr id="63492" name="Номер слайда 3"/>
          <p:cNvSpPr>
            <a:spLocks noGrp="1"/>
          </p:cNvSpPr>
          <p:nvPr>
            <p:ph type="sldNum" sz="quarter" idx="5"/>
          </p:nvPr>
        </p:nvSpPr>
        <p:spPr/>
        <p:txBody>
          <a:bodyPr/>
          <a:lstStyle/>
          <a:p>
            <a:pPr>
              <a:defRPr/>
            </a:pPr>
            <a:fld id="{A02945DF-9993-4AE3-92CD-F93B0768C543}" type="slidenum">
              <a:rPr lang="ru-RU" smtClean="0"/>
              <a:pPr>
                <a:defRPr/>
              </a:pPr>
              <a:t>49</a:t>
            </a:fld>
            <a:endParaRPr lang="ru-RU" dirty="0"/>
          </a:p>
        </p:txBody>
      </p:sp>
    </p:spTree>
    <p:extLst>
      <p:ext uri="{BB962C8B-B14F-4D97-AF65-F5344CB8AC3E}">
        <p14:creationId xmlns:p14="http://schemas.microsoft.com/office/powerpoint/2010/main" val="2322052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pPr eaLnBrk="1" hangingPunct="1"/>
            <a:endParaRPr lang="ru-RU" dirty="0">
              <a:latin typeface="Arial" pitchFamily="34" charset="0"/>
            </a:endParaRPr>
          </a:p>
        </p:txBody>
      </p:sp>
    </p:spTree>
    <p:extLst>
      <p:ext uri="{BB962C8B-B14F-4D97-AF65-F5344CB8AC3E}">
        <p14:creationId xmlns:p14="http://schemas.microsoft.com/office/powerpoint/2010/main" val="4753443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Образ слайда 1"/>
          <p:cNvSpPr>
            <a:spLocks noGrp="1" noRot="1" noChangeAspect="1" noTextEdit="1"/>
          </p:cNvSpPr>
          <p:nvPr>
            <p:ph type="sldImg"/>
          </p:nvPr>
        </p:nvSpPr>
        <p:spPr>
          <a:ln/>
        </p:spPr>
      </p:sp>
      <p:sp>
        <p:nvSpPr>
          <p:cNvPr id="59395" name="Заметки 2"/>
          <p:cNvSpPr>
            <a:spLocks noGrp="1"/>
          </p:cNvSpPr>
          <p:nvPr>
            <p:ph type="body" idx="1"/>
          </p:nvPr>
        </p:nvSpPr>
        <p:spPr>
          <a:noFill/>
          <a:ln/>
        </p:spPr>
        <p:txBody>
          <a:bodyPr/>
          <a:lstStyle/>
          <a:p>
            <a:pPr eaLnBrk="1" hangingPunct="1"/>
            <a:endParaRPr lang="ru-RU" dirty="0">
              <a:latin typeface="Arial" pitchFamily="34" charset="0"/>
            </a:endParaRPr>
          </a:p>
        </p:txBody>
      </p:sp>
      <p:sp>
        <p:nvSpPr>
          <p:cNvPr id="63492" name="Номер слайда 3"/>
          <p:cNvSpPr>
            <a:spLocks noGrp="1"/>
          </p:cNvSpPr>
          <p:nvPr>
            <p:ph type="sldNum" sz="quarter" idx="5"/>
          </p:nvPr>
        </p:nvSpPr>
        <p:spPr/>
        <p:txBody>
          <a:bodyPr/>
          <a:lstStyle/>
          <a:p>
            <a:pPr>
              <a:defRPr/>
            </a:pPr>
            <a:fld id="{A02945DF-9993-4AE3-92CD-F93B0768C543}" type="slidenum">
              <a:rPr lang="ru-RU" smtClean="0"/>
              <a:pPr>
                <a:defRPr/>
              </a:pPr>
              <a:t>50</a:t>
            </a:fld>
            <a:endParaRPr lang="ru-RU" dirty="0"/>
          </a:p>
        </p:txBody>
      </p:sp>
    </p:spTree>
    <p:extLst>
      <p:ext uri="{BB962C8B-B14F-4D97-AF65-F5344CB8AC3E}">
        <p14:creationId xmlns:p14="http://schemas.microsoft.com/office/powerpoint/2010/main" val="35153292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Образ слайда 1"/>
          <p:cNvSpPr>
            <a:spLocks noGrp="1" noRot="1" noChangeAspect="1" noTextEdit="1"/>
          </p:cNvSpPr>
          <p:nvPr>
            <p:ph type="sldImg"/>
          </p:nvPr>
        </p:nvSpPr>
        <p:spPr>
          <a:ln/>
        </p:spPr>
      </p:sp>
      <p:sp>
        <p:nvSpPr>
          <p:cNvPr id="59395" name="Заметки 2"/>
          <p:cNvSpPr>
            <a:spLocks noGrp="1"/>
          </p:cNvSpPr>
          <p:nvPr>
            <p:ph type="body" idx="1"/>
          </p:nvPr>
        </p:nvSpPr>
        <p:spPr>
          <a:noFill/>
          <a:ln/>
        </p:spPr>
        <p:txBody>
          <a:bodyPr/>
          <a:lstStyle/>
          <a:p>
            <a:pPr eaLnBrk="1" hangingPunct="1"/>
            <a:endParaRPr lang="ru-RU" dirty="0">
              <a:latin typeface="Arial" pitchFamily="34" charset="0"/>
            </a:endParaRPr>
          </a:p>
        </p:txBody>
      </p:sp>
      <p:sp>
        <p:nvSpPr>
          <p:cNvPr id="63492" name="Номер слайда 3"/>
          <p:cNvSpPr>
            <a:spLocks noGrp="1"/>
          </p:cNvSpPr>
          <p:nvPr>
            <p:ph type="sldNum" sz="quarter" idx="5"/>
          </p:nvPr>
        </p:nvSpPr>
        <p:spPr/>
        <p:txBody>
          <a:bodyPr/>
          <a:lstStyle/>
          <a:p>
            <a:pPr>
              <a:defRPr/>
            </a:pPr>
            <a:fld id="{A02945DF-9993-4AE3-92CD-F93B0768C543}" type="slidenum">
              <a:rPr lang="ru-RU" smtClean="0"/>
              <a:pPr>
                <a:defRPr/>
              </a:pPr>
              <a:t>51</a:t>
            </a:fld>
            <a:endParaRPr lang="ru-RU" dirty="0"/>
          </a:p>
        </p:txBody>
      </p:sp>
    </p:spTree>
    <p:extLst>
      <p:ext uri="{BB962C8B-B14F-4D97-AF65-F5344CB8AC3E}">
        <p14:creationId xmlns:p14="http://schemas.microsoft.com/office/powerpoint/2010/main" val="17662210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Образ слайда 1"/>
          <p:cNvSpPr>
            <a:spLocks noGrp="1" noRot="1" noChangeAspect="1" noTextEdit="1"/>
          </p:cNvSpPr>
          <p:nvPr>
            <p:ph type="sldImg"/>
          </p:nvPr>
        </p:nvSpPr>
        <p:spPr>
          <a:ln/>
        </p:spPr>
      </p:sp>
      <p:sp>
        <p:nvSpPr>
          <p:cNvPr id="59395" name="Заметки 2"/>
          <p:cNvSpPr>
            <a:spLocks noGrp="1"/>
          </p:cNvSpPr>
          <p:nvPr>
            <p:ph type="body" idx="1"/>
          </p:nvPr>
        </p:nvSpPr>
        <p:spPr>
          <a:noFill/>
          <a:ln/>
        </p:spPr>
        <p:txBody>
          <a:bodyPr/>
          <a:lstStyle/>
          <a:p>
            <a:pPr eaLnBrk="1" hangingPunct="1"/>
            <a:endParaRPr lang="ru-RU" dirty="0">
              <a:latin typeface="Arial" pitchFamily="34" charset="0"/>
            </a:endParaRPr>
          </a:p>
        </p:txBody>
      </p:sp>
      <p:sp>
        <p:nvSpPr>
          <p:cNvPr id="63492" name="Номер слайда 3"/>
          <p:cNvSpPr>
            <a:spLocks noGrp="1"/>
          </p:cNvSpPr>
          <p:nvPr>
            <p:ph type="sldNum" sz="quarter" idx="5"/>
          </p:nvPr>
        </p:nvSpPr>
        <p:spPr/>
        <p:txBody>
          <a:bodyPr/>
          <a:lstStyle/>
          <a:p>
            <a:pPr>
              <a:defRPr/>
            </a:pPr>
            <a:fld id="{A02945DF-9993-4AE3-92CD-F93B0768C543}" type="slidenum">
              <a:rPr lang="ru-RU" smtClean="0"/>
              <a:pPr>
                <a:defRPr/>
              </a:pPr>
              <a:t>52</a:t>
            </a:fld>
            <a:endParaRPr lang="ru-RU" dirty="0"/>
          </a:p>
        </p:txBody>
      </p:sp>
    </p:spTree>
    <p:extLst>
      <p:ext uri="{BB962C8B-B14F-4D97-AF65-F5344CB8AC3E}">
        <p14:creationId xmlns:p14="http://schemas.microsoft.com/office/powerpoint/2010/main" val="192538734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Образ слайда 1"/>
          <p:cNvSpPr>
            <a:spLocks noGrp="1" noRot="1" noChangeAspect="1" noTextEdit="1"/>
          </p:cNvSpPr>
          <p:nvPr>
            <p:ph type="sldImg"/>
          </p:nvPr>
        </p:nvSpPr>
        <p:spPr>
          <a:ln/>
        </p:spPr>
      </p:sp>
      <p:sp>
        <p:nvSpPr>
          <p:cNvPr id="59395" name="Заметки 2"/>
          <p:cNvSpPr>
            <a:spLocks noGrp="1"/>
          </p:cNvSpPr>
          <p:nvPr>
            <p:ph type="body" idx="1"/>
          </p:nvPr>
        </p:nvSpPr>
        <p:spPr>
          <a:noFill/>
          <a:ln/>
        </p:spPr>
        <p:txBody>
          <a:bodyPr/>
          <a:lstStyle/>
          <a:p>
            <a:pPr eaLnBrk="1" hangingPunct="1"/>
            <a:endParaRPr lang="ru-RU" dirty="0">
              <a:latin typeface="Arial" pitchFamily="34" charset="0"/>
            </a:endParaRPr>
          </a:p>
        </p:txBody>
      </p:sp>
      <p:sp>
        <p:nvSpPr>
          <p:cNvPr id="63492" name="Номер слайда 3"/>
          <p:cNvSpPr>
            <a:spLocks noGrp="1"/>
          </p:cNvSpPr>
          <p:nvPr>
            <p:ph type="sldNum" sz="quarter" idx="5"/>
          </p:nvPr>
        </p:nvSpPr>
        <p:spPr/>
        <p:txBody>
          <a:bodyPr/>
          <a:lstStyle/>
          <a:p>
            <a:pPr>
              <a:defRPr/>
            </a:pPr>
            <a:fld id="{A02945DF-9993-4AE3-92CD-F93B0768C543}" type="slidenum">
              <a:rPr lang="ru-RU" smtClean="0"/>
              <a:pPr>
                <a:defRPr/>
              </a:pPr>
              <a:t>53</a:t>
            </a:fld>
            <a:endParaRPr lang="ru-RU" dirty="0"/>
          </a:p>
        </p:txBody>
      </p:sp>
    </p:spTree>
    <p:extLst>
      <p:ext uri="{BB962C8B-B14F-4D97-AF65-F5344CB8AC3E}">
        <p14:creationId xmlns:p14="http://schemas.microsoft.com/office/powerpoint/2010/main" val="2445841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pPr eaLnBrk="1" hangingPunct="1"/>
            <a:endParaRPr lang="ru-RU" dirty="0">
              <a:latin typeface="Arial" pitchFamily="34" charset="0"/>
            </a:endParaRPr>
          </a:p>
        </p:txBody>
      </p:sp>
    </p:spTree>
    <p:extLst>
      <p:ext uri="{BB962C8B-B14F-4D97-AF65-F5344CB8AC3E}">
        <p14:creationId xmlns:p14="http://schemas.microsoft.com/office/powerpoint/2010/main" val="3744991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pPr eaLnBrk="1" hangingPunct="1"/>
            <a:endParaRPr lang="ru-RU" dirty="0"/>
          </a:p>
        </p:txBody>
      </p:sp>
    </p:spTree>
    <p:extLst>
      <p:ext uri="{BB962C8B-B14F-4D97-AF65-F5344CB8AC3E}">
        <p14:creationId xmlns:p14="http://schemas.microsoft.com/office/powerpoint/2010/main" val="2790109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pPr eaLnBrk="1" hangingPunct="1"/>
            <a:endParaRPr lang="ru-RU" dirty="0">
              <a:latin typeface="Arial" pitchFamily="34" charset="0"/>
            </a:endParaRPr>
          </a:p>
        </p:txBody>
      </p:sp>
    </p:spTree>
    <p:extLst>
      <p:ext uri="{BB962C8B-B14F-4D97-AF65-F5344CB8AC3E}">
        <p14:creationId xmlns:p14="http://schemas.microsoft.com/office/powerpoint/2010/main" val="1100510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eaLnBrk="1" hangingPunct="1"/>
            <a:endParaRPr lang="ru-RU" dirty="0">
              <a:latin typeface="Arial" pitchFamily="34" charset="0"/>
            </a:endParaRPr>
          </a:p>
        </p:txBody>
      </p:sp>
    </p:spTree>
    <p:extLst>
      <p:ext uri="{BB962C8B-B14F-4D97-AF65-F5344CB8AC3E}">
        <p14:creationId xmlns:p14="http://schemas.microsoft.com/office/powerpoint/2010/main" val="3316995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5832475" y="2133600"/>
            <a:ext cx="1547813" cy="3371850"/>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1187450" y="2133600"/>
            <a:ext cx="4492625" cy="33718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4" name="Rectangle 6"/>
          <p:cNvSpPr>
            <a:spLocks noGrp="1" noChangeArrowheads="1"/>
          </p:cNvSpPr>
          <p:nvPr>
            <p:ph type="sldNum" sz="quarter" idx="10"/>
          </p:nvPr>
        </p:nvSpPr>
        <p:spPr>
          <a:ln/>
        </p:spPr>
        <p:txBody>
          <a:bodyPr/>
          <a:lstStyle>
            <a:lvl1pPr>
              <a:defRPr/>
            </a:lvl1pPr>
          </a:lstStyle>
          <a:p>
            <a:pPr>
              <a:defRPr/>
            </a:pPr>
            <a:fld id="{8053B78F-C1C3-4B7B-8606-C5AE936BBF30}" type="slidenum">
              <a:rPr lang="ru-RU"/>
              <a:pPr>
                <a:defRPr/>
              </a:pPr>
              <a:t>‹#›</a:t>
            </a:fld>
            <a:endParaRPr lang="ru-RU"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6"/>
          <p:cNvSpPr>
            <a:spLocks noGrp="1" noChangeArrowheads="1"/>
          </p:cNvSpPr>
          <p:nvPr>
            <p:ph type="sldNum" sz="quarter" idx="10"/>
          </p:nvPr>
        </p:nvSpPr>
        <p:spPr>
          <a:ln/>
        </p:spPr>
        <p:txBody>
          <a:bodyPr/>
          <a:lstStyle>
            <a:lvl1pPr>
              <a:defRPr/>
            </a:lvl1pPr>
          </a:lstStyle>
          <a:p>
            <a:pPr>
              <a:defRPr/>
            </a:pPr>
            <a:fld id="{90E6BE94-D13E-4275-A253-D9BFE479F404}" type="slidenum">
              <a:rPr lang="ru-RU"/>
              <a:pPr>
                <a:defRPr/>
              </a:pPr>
              <a:t>‹#›</a:t>
            </a:fld>
            <a:endParaRPr lang="ru-RU"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6"/>
          <p:cNvSpPr>
            <a:spLocks noGrp="1" noChangeArrowheads="1"/>
          </p:cNvSpPr>
          <p:nvPr>
            <p:ph type="sldNum" sz="quarter" idx="10"/>
          </p:nvPr>
        </p:nvSpPr>
        <p:spPr>
          <a:ln/>
        </p:spPr>
        <p:txBody>
          <a:bodyPr/>
          <a:lstStyle>
            <a:lvl1pPr>
              <a:defRPr/>
            </a:lvl1pPr>
          </a:lstStyle>
          <a:p>
            <a:pPr>
              <a:defRPr/>
            </a:pPr>
            <a:fld id="{D8D196EB-5F5F-4DC6-BD2D-D57FB5E00F18}" type="slidenum">
              <a:rPr lang="ru-RU"/>
              <a:pPr>
                <a:defRPr/>
              </a:pPr>
              <a:t>‹#›</a:t>
            </a:fld>
            <a:endParaRPr lang="ru-RU"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1187450" y="1341438"/>
            <a:ext cx="3128963" cy="4784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468813" y="1341438"/>
            <a:ext cx="3130550" cy="4784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6"/>
          <p:cNvSpPr>
            <a:spLocks noGrp="1" noChangeArrowheads="1"/>
          </p:cNvSpPr>
          <p:nvPr>
            <p:ph type="sldNum" sz="quarter" idx="10"/>
          </p:nvPr>
        </p:nvSpPr>
        <p:spPr>
          <a:ln/>
        </p:spPr>
        <p:txBody>
          <a:bodyPr/>
          <a:lstStyle>
            <a:lvl1pPr>
              <a:defRPr/>
            </a:lvl1pPr>
          </a:lstStyle>
          <a:p>
            <a:pPr>
              <a:defRPr/>
            </a:pPr>
            <a:fld id="{E09CED15-A4EC-422C-9F72-C93D55FBBA4C}" type="slidenum">
              <a:rPr lang="ru-RU"/>
              <a:pPr>
                <a:defRPr/>
              </a:pPr>
              <a:t>‹#›</a:t>
            </a:fld>
            <a:endParaRPr lang="ru-RU"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6"/>
          <p:cNvSpPr>
            <a:spLocks noGrp="1" noChangeArrowheads="1"/>
          </p:cNvSpPr>
          <p:nvPr>
            <p:ph type="sldNum" sz="quarter" idx="10"/>
          </p:nvPr>
        </p:nvSpPr>
        <p:spPr>
          <a:ln/>
        </p:spPr>
        <p:txBody>
          <a:bodyPr/>
          <a:lstStyle>
            <a:lvl1pPr>
              <a:defRPr/>
            </a:lvl1pPr>
          </a:lstStyle>
          <a:p>
            <a:pPr>
              <a:defRPr/>
            </a:pPr>
            <a:fld id="{389027D4-4230-4996-BB5D-08A0EC9AD452}" type="slidenum">
              <a:rPr lang="ru-RU"/>
              <a:pPr>
                <a:defRPr/>
              </a:pPr>
              <a:t>‹#›</a:t>
            </a:fld>
            <a:endParaRPr lang="ru-RU"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6"/>
          <p:cNvSpPr>
            <a:spLocks noGrp="1" noChangeArrowheads="1"/>
          </p:cNvSpPr>
          <p:nvPr>
            <p:ph type="sldNum" sz="quarter" idx="10"/>
          </p:nvPr>
        </p:nvSpPr>
        <p:spPr>
          <a:ln/>
        </p:spPr>
        <p:txBody>
          <a:bodyPr/>
          <a:lstStyle>
            <a:lvl1pPr>
              <a:defRPr/>
            </a:lvl1pPr>
          </a:lstStyle>
          <a:p>
            <a:pPr>
              <a:defRPr/>
            </a:pPr>
            <a:fld id="{4BD58AC0-D606-409B-8D8B-DB2D7014DDC7}" type="slidenum">
              <a:rPr lang="ru-RU"/>
              <a:pPr>
                <a:defRPr/>
              </a:pPr>
              <a:t>‹#›</a:t>
            </a:fld>
            <a:endParaRPr lang="ru-RU"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A52D528-B17D-4EF9-82B6-0A0952CC86D2}" type="slidenum">
              <a:rPr lang="ru-RU"/>
              <a:pPr>
                <a:defRPr/>
              </a:pPr>
              <a:t>‹#›</a:t>
            </a:fld>
            <a:endParaRPr lang="ru-RU"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6"/>
          <p:cNvSpPr>
            <a:spLocks noGrp="1" noChangeArrowheads="1"/>
          </p:cNvSpPr>
          <p:nvPr>
            <p:ph type="sldNum" sz="quarter" idx="10"/>
          </p:nvPr>
        </p:nvSpPr>
        <p:spPr>
          <a:ln/>
        </p:spPr>
        <p:txBody>
          <a:bodyPr/>
          <a:lstStyle>
            <a:lvl1pPr>
              <a:defRPr/>
            </a:lvl1pPr>
          </a:lstStyle>
          <a:p>
            <a:pPr>
              <a:defRPr/>
            </a:pPr>
            <a:fld id="{FC39DCDB-8BAF-464C-9724-E6988E1BDC0A}" type="slidenum">
              <a:rPr lang="ru-RU"/>
              <a:pPr>
                <a:defRPr/>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6"/>
          <p:cNvSpPr>
            <a:spLocks noGrp="1" noChangeArrowheads="1"/>
          </p:cNvSpPr>
          <p:nvPr>
            <p:ph type="sldNum" sz="quarter" idx="10"/>
          </p:nvPr>
        </p:nvSpPr>
        <p:spPr>
          <a:ln/>
        </p:spPr>
        <p:txBody>
          <a:bodyPr/>
          <a:lstStyle>
            <a:lvl1pPr>
              <a:defRPr/>
            </a:lvl1pPr>
          </a:lstStyle>
          <a:p>
            <a:pPr>
              <a:defRPr/>
            </a:pPr>
            <a:fld id="{5BA97A9D-87D2-4DC8-BEA6-8D976CD03CE7}" type="slidenum">
              <a:rPr lang="ru-RU"/>
              <a:pPr>
                <a:defRPr/>
              </a:pPr>
              <a:t>‹#›</a:t>
            </a:fld>
            <a:endParaRPr lang="ru-RU"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6"/>
          <p:cNvSpPr>
            <a:spLocks noGrp="1" noChangeArrowheads="1"/>
          </p:cNvSpPr>
          <p:nvPr>
            <p:ph type="sldNum" sz="quarter" idx="10"/>
          </p:nvPr>
        </p:nvSpPr>
        <p:spPr>
          <a:ln/>
        </p:spPr>
        <p:txBody>
          <a:bodyPr/>
          <a:lstStyle>
            <a:lvl1pPr>
              <a:defRPr/>
            </a:lvl1pPr>
          </a:lstStyle>
          <a:p>
            <a:pPr>
              <a:defRPr/>
            </a:pPr>
            <a:fld id="{231B2460-5CAD-4FC3-84F3-67F3AD6C9C9C}" type="slidenum">
              <a:rPr lang="ru-RU"/>
              <a:pPr>
                <a:defRPr/>
              </a:pPr>
              <a:t>‹#›</a:t>
            </a:fld>
            <a:endParaRPr lang="ru-RU"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5997575" y="404813"/>
            <a:ext cx="1601788" cy="5721350"/>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1187450" y="404813"/>
            <a:ext cx="4657725" cy="57213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6"/>
          <p:cNvSpPr>
            <a:spLocks noGrp="1" noChangeArrowheads="1"/>
          </p:cNvSpPr>
          <p:nvPr>
            <p:ph type="sldNum" sz="quarter" idx="10"/>
          </p:nvPr>
        </p:nvSpPr>
        <p:spPr>
          <a:ln/>
        </p:spPr>
        <p:txBody>
          <a:bodyPr/>
          <a:lstStyle>
            <a:lvl1pPr>
              <a:defRPr/>
            </a:lvl1pPr>
          </a:lstStyle>
          <a:p>
            <a:pPr>
              <a:defRPr/>
            </a:pPr>
            <a:fld id="{56469893-98EC-42A9-98A2-D42830E57518}" type="slidenum">
              <a:rPr lang="ru-RU"/>
              <a:pPr>
                <a:defRPr/>
              </a:pPr>
              <a:t>‹#›</a:t>
            </a:fld>
            <a:endParaRPr lang="ru-RU"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a:prstGeom prst="rect">
            <a:avLst/>
          </a:prstGeo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a:t>Образец заголовка</a:t>
            </a:r>
          </a:p>
        </p:txBody>
      </p:sp>
      <p:sp>
        <p:nvSpPr>
          <p:cNvPr id="3" name="Содержимое 2"/>
          <p:cNvSpPr>
            <a:spLocks noGrp="1"/>
          </p:cNvSpPr>
          <p:nvPr>
            <p:ph idx="1"/>
          </p:nvPr>
        </p:nvSpPr>
        <p:spPr>
          <a:xfrm>
            <a:off x="457200" y="1600200"/>
            <a:ext cx="8229600" cy="4525963"/>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a:t>Образец заголовка</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a:prstGeom prst="rect">
            <a:avLst/>
          </a:prstGeo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a:prstGeom prst="rect">
            <a:avLst/>
          </a:prstGeo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a:t>Образец заголовка</a:t>
            </a:r>
          </a:p>
        </p:txBody>
      </p:sp>
      <p:sp>
        <p:nvSpPr>
          <p:cNvPr id="3" name="Вертикальный текст 2"/>
          <p:cNvSpPr>
            <a:spLocks noGrp="1"/>
          </p:cNvSpPr>
          <p:nvPr>
            <p:ph type="body" orient="vert" idx="1"/>
          </p:nvPr>
        </p:nvSpPr>
        <p:spPr>
          <a:xfrm>
            <a:off x="457200" y="1600200"/>
            <a:ext cx="8229600" cy="4525963"/>
          </a:xfrm>
          <a:prstGeom prst="rect">
            <a:avLst/>
          </a:prstGeo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a:prstGeom prst="rect">
            <a:avLst/>
          </a:prstGeo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a:prstGeom prst="rect">
            <a:avLst/>
          </a:prstGeo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1187450" y="3500438"/>
            <a:ext cx="3019425" cy="2005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359275" y="3500438"/>
            <a:ext cx="3021013" cy="2005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 descr="fase-rus_06"/>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1187450" y="2133600"/>
            <a:ext cx="6121400" cy="2016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t>Образец заголовка</a:t>
            </a:r>
          </a:p>
        </p:txBody>
      </p:sp>
      <p:sp>
        <p:nvSpPr>
          <p:cNvPr id="1028" name="Rectangle 3"/>
          <p:cNvSpPr>
            <a:spLocks noGrp="1" noChangeArrowheads="1"/>
          </p:cNvSpPr>
          <p:nvPr>
            <p:ph type="body" idx="1"/>
          </p:nvPr>
        </p:nvSpPr>
        <p:spPr bwMode="auto">
          <a:xfrm>
            <a:off x="1187450" y="3500438"/>
            <a:ext cx="6192838" cy="2005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hdr="0" ftr="0" dt="0"/>
  <p:txStyles>
    <p:titleStyle>
      <a:lvl1pPr algn="l" rtl="0" eaLnBrk="0" fontAlgn="base" hangingPunct="0">
        <a:lnSpc>
          <a:spcPct val="75000"/>
        </a:lnSpc>
        <a:spcBef>
          <a:spcPct val="0"/>
        </a:spcBef>
        <a:spcAft>
          <a:spcPct val="0"/>
        </a:spcAft>
        <a:defRPr b="1">
          <a:solidFill>
            <a:schemeClr val="tx1"/>
          </a:solidFill>
          <a:latin typeface="+mj-lt"/>
          <a:ea typeface="+mj-ea"/>
          <a:cs typeface="+mj-cs"/>
        </a:defRPr>
      </a:lvl1pPr>
      <a:lvl2pPr algn="l" rtl="0" eaLnBrk="0" fontAlgn="base" hangingPunct="0">
        <a:lnSpc>
          <a:spcPct val="75000"/>
        </a:lnSpc>
        <a:spcBef>
          <a:spcPct val="0"/>
        </a:spcBef>
        <a:spcAft>
          <a:spcPct val="0"/>
        </a:spcAft>
        <a:defRPr b="1">
          <a:solidFill>
            <a:schemeClr val="tx1"/>
          </a:solidFill>
          <a:latin typeface="Franklin Gothic Book" pitchFamily="34" charset="0"/>
        </a:defRPr>
      </a:lvl2pPr>
      <a:lvl3pPr algn="l" rtl="0" eaLnBrk="0" fontAlgn="base" hangingPunct="0">
        <a:lnSpc>
          <a:spcPct val="75000"/>
        </a:lnSpc>
        <a:spcBef>
          <a:spcPct val="0"/>
        </a:spcBef>
        <a:spcAft>
          <a:spcPct val="0"/>
        </a:spcAft>
        <a:defRPr b="1">
          <a:solidFill>
            <a:schemeClr val="tx1"/>
          </a:solidFill>
          <a:latin typeface="Franklin Gothic Book" pitchFamily="34" charset="0"/>
        </a:defRPr>
      </a:lvl3pPr>
      <a:lvl4pPr algn="l" rtl="0" eaLnBrk="0" fontAlgn="base" hangingPunct="0">
        <a:lnSpc>
          <a:spcPct val="75000"/>
        </a:lnSpc>
        <a:spcBef>
          <a:spcPct val="0"/>
        </a:spcBef>
        <a:spcAft>
          <a:spcPct val="0"/>
        </a:spcAft>
        <a:defRPr b="1">
          <a:solidFill>
            <a:schemeClr val="tx1"/>
          </a:solidFill>
          <a:latin typeface="Franklin Gothic Book" pitchFamily="34" charset="0"/>
        </a:defRPr>
      </a:lvl4pPr>
      <a:lvl5pPr algn="l" rtl="0" eaLnBrk="0" fontAlgn="base" hangingPunct="0">
        <a:lnSpc>
          <a:spcPct val="75000"/>
        </a:lnSpc>
        <a:spcBef>
          <a:spcPct val="0"/>
        </a:spcBef>
        <a:spcAft>
          <a:spcPct val="0"/>
        </a:spcAft>
        <a:defRPr b="1">
          <a:solidFill>
            <a:schemeClr val="tx1"/>
          </a:solidFill>
          <a:latin typeface="Franklin Gothic Book" pitchFamily="34" charset="0"/>
        </a:defRPr>
      </a:lvl5pPr>
      <a:lvl6pPr marL="457200" algn="l" rtl="0" fontAlgn="base">
        <a:lnSpc>
          <a:spcPct val="75000"/>
        </a:lnSpc>
        <a:spcBef>
          <a:spcPct val="0"/>
        </a:spcBef>
        <a:spcAft>
          <a:spcPct val="0"/>
        </a:spcAft>
        <a:defRPr b="1">
          <a:solidFill>
            <a:schemeClr val="tx1"/>
          </a:solidFill>
          <a:latin typeface="Franklin Gothic Book" pitchFamily="34" charset="0"/>
        </a:defRPr>
      </a:lvl6pPr>
      <a:lvl7pPr marL="914400" algn="l" rtl="0" fontAlgn="base">
        <a:lnSpc>
          <a:spcPct val="75000"/>
        </a:lnSpc>
        <a:spcBef>
          <a:spcPct val="0"/>
        </a:spcBef>
        <a:spcAft>
          <a:spcPct val="0"/>
        </a:spcAft>
        <a:defRPr b="1">
          <a:solidFill>
            <a:schemeClr val="tx1"/>
          </a:solidFill>
          <a:latin typeface="Franklin Gothic Book" pitchFamily="34" charset="0"/>
        </a:defRPr>
      </a:lvl7pPr>
      <a:lvl8pPr marL="1371600" algn="l" rtl="0" fontAlgn="base">
        <a:lnSpc>
          <a:spcPct val="75000"/>
        </a:lnSpc>
        <a:spcBef>
          <a:spcPct val="0"/>
        </a:spcBef>
        <a:spcAft>
          <a:spcPct val="0"/>
        </a:spcAft>
        <a:defRPr b="1">
          <a:solidFill>
            <a:schemeClr val="tx1"/>
          </a:solidFill>
          <a:latin typeface="Franklin Gothic Book" pitchFamily="34" charset="0"/>
        </a:defRPr>
      </a:lvl8pPr>
      <a:lvl9pPr marL="1828800" algn="l" rtl="0" fontAlgn="base">
        <a:lnSpc>
          <a:spcPct val="75000"/>
        </a:lnSpc>
        <a:spcBef>
          <a:spcPct val="0"/>
        </a:spcBef>
        <a:spcAft>
          <a:spcPct val="0"/>
        </a:spcAft>
        <a:defRPr b="1">
          <a:solidFill>
            <a:schemeClr val="tx1"/>
          </a:solidFill>
          <a:latin typeface="Franklin Gothic Book" pitchFamily="34" charset="0"/>
        </a:defRPr>
      </a:lvl9pPr>
    </p:titleStyle>
    <p:bodyStyle>
      <a:lvl1pPr marL="342900" indent="-342900" algn="l" rtl="0" eaLnBrk="0" fontAlgn="base" hangingPunct="0">
        <a:spcBef>
          <a:spcPct val="20000"/>
        </a:spcBef>
        <a:spcAft>
          <a:spcPct val="0"/>
        </a:spcAft>
        <a:buChar char="•"/>
        <a:defRPr sz="1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1200" b="1">
          <a:solidFill>
            <a:schemeClr val="tx1"/>
          </a:solidFill>
          <a:latin typeface="+mn-lt"/>
        </a:defRPr>
      </a:lvl2pPr>
      <a:lvl3pPr marL="1143000" indent="-228600" algn="l" rtl="0" eaLnBrk="0" fontAlgn="base" hangingPunct="0">
        <a:spcBef>
          <a:spcPct val="20000"/>
        </a:spcBef>
        <a:spcAft>
          <a:spcPct val="0"/>
        </a:spcAft>
        <a:buChar char="•"/>
        <a:defRPr sz="1200" b="1">
          <a:solidFill>
            <a:schemeClr val="tx1"/>
          </a:solidFill>
          <a:latin typeface="+mn-lt"/>
        </a:defRPr>
      </a:lvl3pPr>
      <a:lvl4pPr marL="1600200" indent="-228600" algn="l" rtl="0" eaLnBrk="0" fontAlgn="base" hangingPunct="0">
        <a:spcBef>
          <a:spcPct val="20000"/>
        </a:spcBef>
        <a:spcAft>
          <a:spcPct val="0"/>
        </a:spcAft>
        <a:buChar char="–"/>
        <a:defRPr sz="1200" b="1">
          <a:solidFill>
            <a:schemeClr val="tx1"/>
          </a:solidFill>
          <a:latin typeface="+mn-lt"/>
        </a:defRPr>
      </a:lvl4pPr>
      <a:lvl5pPr marL="2057400" indent="-228600" algn="l" rtl="0" eaLnBrk="0" fontAlgn="base" hangingPunct="0">
        <a:spcBef>
          <a:spcPct val="20000"/>
        </a:spcBef>
        <a:spcAft>
          <a:spcPct val="0"/>
        </a:spcAft>
        <a:buChar char="»"/>
        <a:defRPr sz="1200" b="1">
          <a:solidFill>
            <a:schemeClr val="tx1"/>
          </a:solidFill>
          <a:latin typeface="+mn-lt"/>
        </a:defRPr>
      </a:lvl5pPr>
      <a:lvl6pPr marL="2514600" indent="-228600" algn="l" rtl="0" fontAlgn="base">
        <a:spcBef>
          <a:spcPct val="20000"/>
        </a:spcBef>
        <a:spcAft>
          <a:spcPct val="0"/>
        </a:spcAft>
        <a:buChar char="»"/>
        <a:defRPr sz="1200" b="1">
          <a:solidFill>
            <a:schemeClr val="tx1"/>
          </a:solidFill>
          <a:latin typeface="+mn-lt"/>
        </a:defRPr>
      </a:lvl6pPr>
      <a:lvl7pPr marL="2971800" indent="-228600" algn="l" rtl="0" fontAlgn="base">
        <a:spcBef>
          <a:spcPct val="20000"/>
        </a:spcBef>
        <a:spcAft>
          <a:spcPct val="0"/>
        </a:spcAft>
        <a:buChar char="»"/>
        <a:defRPr sz="1200" b="1">
          <a:solidFill>
            <a:schemeClr val="tx1"/>
          </a:solidFill>
          <a:latin typeface="+mn-lt"/>
        </a:defRPr>
      </a:lvl7pPr>
      <a:lvl8pPr marL="3429000" indent="-228600" algn="l" rtl="0" fontAlgn="base">
        <a:spcBef>
          <a:spcPct val="20000"/>
        </a:spcBef>
        <a:spcAft>
          <a:spcPct val="0"/>
        </a:spcAft>
        <a:buChar char="»"/>
        <a:defRPr sz="1200" b="1">
          <a:solidFill>
            <a:schemeClr val="tx1"/>
          </a:solidFill>
          <a:latin typeface="+mn-lt"/>
        </a:defRPr>
      </a:lvl8pPr>
      <a:lvl9pPr marL="3886200" indent="-228600" algn="l" rtl="0" fontAlgn="base">
        <a:spcBef>
          <a:spcPct val="20000"/>
        </a:spcBef>
        <a:spcAft>
          <a:spcPct val="0"/>
        </a:spcAft>
        <a:buChar char="»"/>
        <a:defRPr sz="1200" b="1">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10" descr="in-rus_07-b"/>
          <p:cNvPicPr>
            <a:picLocks noChangeAspect="1" noChangeArrowheads="1"/>
          </p:cNvPicPr>
          <p:nvPr userDrawn="1"/>
        </p:nvPicPr>
        <p:blipFill rotWithShape="1">
          <a:blip r:embed="rId13" cstate="print"/>
          <a:srcRect t="84527" b="6024"/>
          <a:stretch/>
        </p:blipFill>
        <p:spPr bwMode="auto">
          <a:xfrm>
            <a:off x="0" y="6093395"/>
            <a:ext cx="9121160" cy="647973"/>
          </a:xfrm>
          <a:prstGeom prst="rect">
            <a:avLst/>
          </a:prstGeom>
          <a:noFill/>
          <a:ln w="9525">
            <a:noFill/>
            <a:miter lim="800000"/>
            <a:headEnd/>
            <a:tailEnd/>
          </a:ln>
        </p:spPr>
      </p:pic>
      <p:pic>
        <p:nvPicPr>
          <p:cNvPr id="2050" name="Picture 10" descr="in-rus_07-b"/>
          <p:cNvPicPr>
            <a:picLocks noChangeAspect="1" noChangeArrowheads="1"/>
          </p:cNvPicPr>
          <p:nvPr/>
        </p:nvPicPr>
        <p:blipFill rotWithShape="1">
          <a:blip r:embed="rId13" cstate="print"/>
          <a:srcRect t="1" b="78349"/>
          <a:stretch/>
        </p:blipFill>
        <p:spPr bwMode="auto">
          <a:xfrm>
            <a:off x="0" y="0"/>
            <a:ext cx="9144000" cy="1484784"/>
          </a:xfrm>
          <a:prstGeom prst="rect">
            <a:avLst/>
          </a:prstGeom>
          <a:noFill/>
          <a:ln w="9525">
            <a:noFill/>
            <a:miter lim="800000"/>
            <a:headEnd/>
            <a:tailEnd/>
          </a:ln>
        </p:spPr>
      </p:pic>
      <p:sp>
        <p:nvSpPr>
          <p:cNvPr id="2051" name="Rectangle 2"/>
          <p:cNvSpPr>
            <a:spLocks noGrp="1" noChangeArrowheads="1"/>
          </p:cNvSpPr>
          <p:nvPr>
            <p:ph type="title"/>
          </p:nvPr>
        </p:nvSpPr>
        <p:spPr bwMode="auto">
          <a:xfrm>
            <a:off x="1258888" y="404813"/>
            <a:ext cx="6337300" cy="647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t>Образец заголовка</a:t>
            </a:r>
          </a:p>
        </p:txBody>
      </p:sp>
      <p:sp>
        <p:nvSpPr>
          <p:cNvPr id="2052" name="Rectangle 3"/>
          <p:cNvSpPr>
            <a:spLocks noGrp="1" noChangeArrowheads="1"/>
          </p:cNvSpPr>
          <p:nvPr>
            <p:ph type="body" idx="1"/>
          </p:nvPr>
        </p:nvSpPr>
        <p:spPr bwMode="auto">
          <a:xfrm>
            <a:off x="1258888" y="1196975"/>
            <a:ext cx="6265862" cy="4679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174" name="Rectangle 6"/>
          <p:cNvSpPr>
            <a:spLocks noGrp="1" noChangeArrowheads="1"/>
          </p:cNvSpPr>
          <p:nvPr>
            <p:ph type="sldNum" sz="quarter" idx="4"/>
          </p:nvPr>
        </p:nvSpPr>
        <p:spPr bwMode="auto">
          <a:xfrm>
            <a:off x="8028384" y="6121102"/>
            <a:ext cx="7921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600" b="1">
                <a:solidFill>
                  <a:srgbClr val="00927B"/>
                </a:solidFill>
                <a:latin typeface="Franklin Gothic Book" pitchFamily="34" charset="0"/>
                <a:cs typeface="+mn-cs"/>
              </a:defRPr>
            </a:lvl1pPr>
          </a:lstStyle>
          <a:p>
            <a:pPr>
              <a:defRPr/>
            </a:pPr>
            <a:fld id="{BA459EB4-E134-4911-8B12-052105BB8E47}"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l" rtl="0" eaLnBrk="0" fontAlgn="base" hangingPunct="0">
        <a:spcBef>
          <a:spcPct val="0"/>
        </a:spcBef>
        <a:spcAft>
          <a:spcPct val="0"/>
        </a:spcAft>
        <a:defRPr b="1">
          <a:solidFill>
            <a:schemeClr val="tx2"/>
          </a:solidFill>
          <a:latin typeface="+mj-lt"/>
          <a:ea typeface="+mj-ea"/>
          <a:cs typeface="+mj-cs"/>
        </a:defRPr>
      </a:lvl1pPr>
      <a:lvl2pPr algn="l" rtl="0" eaLnBrk="0" fontAlgn="base" hangingPunct="0">
        <a:spcBef>
          <a:spcPct val="0"/>
        </a:spcBef>
        <a:spcAft>
          <a:spcPct val="0"/>
        </a:spcAft>
        <a:defRPr b="1">
          <a:solidFill>
            <a:schemeClr val="tx2"/>
          </a:solidFill>
          <a:latin typeface="Franklin Gothic Book" pitchFamily="34" charset="0"/>
        </a:defRPr>
      </a:lvl2pPr>
      <a:lvl3pPr algn="l" rtl="0" eaLnBrk="0" fontAlgn="base" hangingPunct="0">
        <a:spcBef>
          <a:spcPct val="0"/>
        </a:spcBef>
        <a:spcAft>
          <a:spcPct val="0"/>
        </a:spcAft>
        <a:defRPr b="1">
          <a:solidFill>
            <a:schemeClr val="tx2"/>
          </a:solidFill>
          <a:latin typeface="Franklin Gothic Book" pitchFamily="34" charset="0"/>
        </a:defRPr>
      </a:lvl3pPr>
      <a:lvl4pPr algn="l" rtl="0" eaLnBrk="0" fontAlgn="base" hangingPunct="0">
        <a:spcBef>
          <a:spcPct val="0"/>
        </a:spcBef>
        <a:spcAft>
          <a:spcPct val="0"/>
        </a:spcAft>
        <a:defRPr b="1">
          <a:solidFill>
            <a:schemeClr val="tx2"/>
          </a:solidFill>
          <a:latin typeface="Franklin Gothic Book" pitchFamily="34" charset="0"/>
        </a:defRPr>
      </a:lvl4pPr>
      <a:lvl5pPr algn="l" rtl="0" eaLnBrk="0" fontAlgn="base" hangingPunct="0">
        <a:spcBef>
          <a:spcPct val="0"/>
        </a:spcBef>
        <a:spcAft>
          <a:spcPct val="0"/>
        </a:spcAft>
        <a:defRPr b="1">
          <a:solidFill>
            <a:schemeClr val="tx2"/>
          </a:solidFill>
          <a:latin typeface="Franklin Gothic Book" pitchFamily="34" charset="0"/>
        </a:defRPr>
      </a:lvl5pPr>
      <a:lvl6pPr marL="457200" algn="l" rtl="0" fontAlgn="base">
        <a:spcBef>
          <a:spcPct val="0"/>
        </a:spcBef>
        <a:spcAft>
          <a:spcPct val="0"/>
        </a:spcAft>
        <a:defRPr b="1">
          <a:solidFill>
            <a:schemeClr val="tx2"/>
          </a:solidFill>
          <a:latin typeface="Franklin Gothic Book" pitchFamily="34" charset="0"/>
        </a:defRPr>
      </a:lvl6pPr>
      <a:lvl7pPr marL="914400" algn="l" rtl="0" fontAlgn="base">
        <a:spcBef>
          <a:spcPct val="0"/>
        </a:spcBef>
        <a:spcAft>
          <a:spcPct val="0"/>
        </a:spcAft>
        <a:defRPr b="1">
          <a:solidFill>
            <a:schemeClr val="tx2"/>
          </a:solidFill>
          <a:latin typeface="Franklin Gothic Book" pitchFamily="34" charset="0"/>
        </a:defRPr>
      </a:lvl7pPr>
      <a:lvl8pPr marL="1371600" algn="l" rtl="0" fontAlgn="base">
        <a:spcBef>
          <a:spcPct val="0"/>
        </a:spcBef>
        <a:spcAft>
          <a:spcPct val="0"/>
        </a:spcAft>
        <a:defRPr b="1">
          <a:solidFill>
            <a:schemeClr val="tx2"/>
          </a:solidFill>
          <a:latin typeface="Franklin Gothic Book" pitchFamily="34" charset="0"/>
        </a:defRPr>
      </a:lvl8pPr>
      <a:lvl9pPr marL="1828800" algn="l" rtl="0" fontAlgn="base">
        <a:spcBef>
          <a:spcPct val="0"/>
        </a:spcBef>
        <a:spcAft>
          <a:spcPct val="0"/>
        </a:spcAft>
        <a:defRPr b="1">
          <a:solidFill>
            <a:schemeClr val="tx2"/>
          </a:solidFill>
          <a:latin typeface="Franklin Gothic Book" pitchFamily="34" charset="0"/>
        </a:defRPr>
      </a:lvl9pPr>
    </p:titleStyle>
    <p:bodyStyle>
      <a:lvl1pPr marL="342900" indent="-342900" algn="l" rtl="0" eaLnBrk="0" fontAlgn="base" hangingPunct="0">
        <a:spcBef>
          <a:spcPct val="20000"/>
        </a:spcBef>
        <a:spcAft>
          <a:spcPct val="0"/>
        </a:spcAft>
        <a:buChar char="•"/>
        <a:defRPr sz="16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defRPr>
      </a:lvl2pPr>
      <a:lvl3pPr marL="1143000" indent="-228600" algn="l" rtl="0" eaLnBrk="0" fontAlgn="base" hangingPunct="0">
        <a:spcBef>
          <a:spcPct val="20000"/>
        </a:spcBef>
        <a:spcAft>
          <a:spcPct val="0"/>
        </a:spcAft>
        <a:buChar char="•"/>
        <a:defRPr sz="1200">
          <a:solidFill>
            <a:schemeClr val="tx1"/>
          </a:solidFill>
          <a:latin typeface="+mn-lt"/>
        </a:defRPr>
      </a:lvl3pPr>
      <a:lvl4pPr marL="1600200" indent="-228600" algn="l" rtl="0" eaLnBrk="0" fontAlgn="base" hangingPunct="0">
        <a:spcBef>
          <a:spcPct val="20000"/>
        </a:spcBef>
        <a:spcAft>
          <a:spcPct val="0"/>
        </a:spcAft>
        <a:buChar char="–"/>
        <a:defRPr sz="1200" b="1">
          <a:solidFill>
            <a:schemeClr val="bg2"/>
          </a:solidFill>
          <a:latin typeface="+mn-lt"/>
        </a:defRPr>
      </a:lvl4pPr>
      <a:lvl5pPr marL="2057400" indent="-228600" algn="l" rtl="0" eaLnBrk="0" fontAlgn="base" hangingPunct="0">
        <a:spcBef>
          <a:spcPct val="20000"/>
        </a:spcBef>
        <a:spcAft>
          <a:spcPct val="0"/>
        </a:spcAft>
        <a:buChar char="»"/>
        <a:defRPr sz="1200">
          <a:solidFill>
            <a:schemeClr val="bg2"/>
          </a:solidFill>
          <a:latin typeface="+mn-lt"/>
        </a:defRPr>
      </a:lvl5pPr>
      <a:lvl6pPr marL="2514600" indent="-228600" algn="l" rtl="0" fontAlgn="base">
        <a:spcBef>
          <a:spcPct val="20000"/>
        </a:spcBef>
        <a:spcAft>
          <a:spcPct val="0"/>
        </a:spcAft>
        <a:buChar char="»"/>
        <a:defRPr sz="1200">
          <a:solidFill>
            <a:schemeClr val="bg2"/>
          </a:solidFill>
          <a:latin typeface="+mn-lt"/>
        </a:defRPr>
      </a:lvl6pPr>
      <a:lvl7pPr marL="2971800" indent="-228600" algn="l" rtl="0" fontAlgn="base">
        <a:spcBef>
          <a:spcPct val="20000"/>
        </a:spcBef>
        <a:spcAft>
          <a:spcPct val="0"/>
        </a:spcAft>
        <a:buChar char="»"/>
        <a:defRPr sz="1200">
          <a:solidFill>
            <a:schemeClr val="bg2"/>
          </a:solidFill>
          <a:latin typeface="+mn-lt"/>
        </a:defRPr>
      </a:lvl7pPr>
      <a:lvl8pPr marL="3429000" indent="-228600" algn="l" rtl="0" fontAlgn="base">
        <a:spcBef>
          <a:spcPct val="20000"/>
        </a:spcBef>
        <a:spcAft>
          <a:spcPct val="0"/>
        </a:spcAft>
        <a:buChar char="»"/>
        <a:defRPr sz="1200">
          <a:solidFill>
            <a:schemeClr val="bg2"/>
          </a:solidFill>
          <a:latin typeface="+mn-lt"/>
        </a:defRPr>
      </a:lvl8pPr>
      <a:lvl9pPr marL="3886200" indent="-228600" algn="l" rtl="0" fontAlgn="base">
        <a:spcBef>
          <a:spcPct val="20000"/>
        </a:spcBef>
        <a:spcAft>
          <a:spcPct val="0"/>
        </a:spcAft>
        <a:buChar char="»"/>
        <a:defRPr sz="1200">
          <a:solidFill>
            <a:schemeClr val="bg2"/>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5" descr="back-rus_06"/>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chart" Target="../charts/chart3.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chart" Target="../charts/chart5.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chart" Target="../charts/char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chart" Target="../charts/chart11.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1"/>
          <p:cNvSpPr>
            <a:spLocks noGrp="1" noChangeArrowheads="1"/>
          </p:cNvSpPr>
          <p:nvPr>
            <p:ph type="ctrTitle"/>
          </p:nvPr>
        </p:nvSpPr>
        <p:spPr>
          <a:xfrm>
            <a:off x="1115616" y="2348880"/>
            <a:ext cx="6975475" cy="1785938"/>
          </a:xfrm>
        </p:spPr>
        <p:txBody>
          <a:bodyPr/>
          <a:lstStyle/>
          <a:p>
            <a:pPr>
              <a:lnSpc>
                <a:spcPct val="100000"/>
              </a:lnSpc>
            </a:pPr>
            <a:r>
              <a:rPr lang="ru-RU" sz="2400" dirty="0"/>
              <a:t>Осведомлённость россиян о реформе ЖКХ </a:t>
            </a:r>
            <a:r>
              <a:rPr lang="ru-RU" sz="2000" dirty="0"/>
              <a:t/>
            </a:r>
            <a:br>
              <a:rPr lang="ru-RU" sz="2000" dirty="0"/>
            </a:br>
            <a:r>
              <a:rPr lang="ru-RU" sz="1200" b="0" i="1" dirty="0">
                <a:latin typeface="Arial" pitchFamily="34" charset="0"/>
                <a:cs typeface="Arial" pitchFamily="34" charset="0"/>
              </a:rPr>
              <a:t/>
            </a:r>
            <a:br>
              <a:rPr lang="ru-RU" sz="1200" b="0" i="1" dirty="0">
                <a:latin typeface="Arial" pitchFamily="34" charset="0"/>
                <a:cs typeface="Arial" pitchFamily="34" charset="0"/>
              </a:rPr>
            </a:br>
            <a:r>
              <a:rPr lang="en-US" sz="1200" b="0" i="1" dirty="0">
                <a:latin typeface="Arial" pitchFamily="34" charset="0"/>
                <a:cs typeface="Arial" pitchFamily="34" charset="0"/>
              </a:rPr>
              <a:t/>
            </a:r>
            <a:br>
              <a:rPr lang="en-US" sz="1200" b="0" i="1" dirty="0">
                <a:latin typeface="Arial" pitchFamily="34" charset="0"/>
                <a:cs typeface="Arial" pitchFamily="34" charset="0"/>
              </a:rPr>
            </a:br>
            <a:r>
              <a:rPr lang="ru-RU" sz="1200" b="0" i="1" dirty="0">
                <a:latin typeface="Arial" pitchFamily="34" charset="0"/>
                <a:cs typeface="Arial" pitchFamily="34" charset="0"/>
              </a:rPr>
              <a:t>Отчёт по результатам исследования для Некоммерческого партнерства </a:t>
            </a:r>
            <a:br>
              <a:rPr lang="ru-RU" sz="1200" b="0" i="1" dirty="0">
                <a:latin typeface="Arial" pitchFamily="34" charset="0"/>
                <a:cs typeface="Arial" pitchFamily="34" charset="0"/>
              </a:rPr>
            </a:br>
            <a:r>
              <a:rPr lang="ru-RU" sz="1200" b="0" i="1" dirty="0">
                <a:latin typeface="Arial" pitchFamily="34" charset="0"/>
                <a:cs typeface="Arial" pitchFamily="34" charset="0"/>
              </a:rPr>
              <a:t>«Национальный центр общественного контроля в сфере </a:t>
            </a:r>
            <a:br>
              <a:rPr lang="ru-RU" sz="1200" b="0" i="1" dirty="0">
                <a:latin typeface="Arial" pitchFamily="34" charset="0"/>
                <a:cs typeface="Arial" pitchFamily="34" charset="0"/>
              </a:rPr>
            </a:br>
            <a:r>
              <a:rPr lang="ru-RU" sz="1200" b="0" i="1" dirty="0">
                <a:latin typeface="Arial" pitchFamily="34" charset="0"/>
                <a:cs typeface="Arial" pitchFamily="34" charset="0"/>
              </a:rPr>
              <a:t>жилищно-коммунального хозяйства </a:t>
            </a:r>
            <a:r>
              <a:rPr lang="en-US" sz="1200" b="0" i="1" dirty="0">
                <a:latin typeface="Arial" pitchFamily="34" charset="0"/>
                <a:cs typeface="Arial" pitchFamily="34" charset="0"/>
              </a:rPr>
              <a:t>“</a:t>
            </a:r>
            <a:r>
              <a:rPr lang="ru-RU" sz="1200" b="0" i="1" dirty="0">
                <a:latin typeface="Arial" pitchFamily="34" charset="0"/>
                <a:cs typeface="Arial" pitchFamily="34" charset="0"/>
              </a:rPr>
              <a:t>ЖКХ Контроль</a:t>
            </a:r>
            <a:r>
              <a:rPr lang="en-US" sz="1200" b="0" i="1" dirty="0">
                <a:latin typeface="Arial" pitchFamily="34" charset="0"/>
                <a:cs typeface="Arial" pitchFamily="34" charset="0"/>
              </a:rPr>
              <a:t>”</a:t>
            </a:r>
            <a:r>
              <a:rPr lang="ru-RU" sz="1200" b="0" i="1" dirty="0">
                <a:latin typeface="Arial" pitchFamily="34" charset="0"/>
                <a:cs typeface="Arial" pitchFamily="34" charset="0"/>
              </a:rPr>
              <a:t>»</a:t>
            </a:r>
          </a:p>
        </p:txBody>
      </p:sp>
      <p:sp>
        <p:nvSpPr>
          <p:cNvPr id="47126" name="Rectangle 22"/>
          <p:cNvSpPr>
            <a:spLocks noGrp="1" noChangeArrowheads="1"/>
          </p:cNvSpPr>
          <p:nvPr>
            <p:ph type="subTitle" idx="1"/>
          </p:nvPr>
        </p:nvSpPr>
        <p:spPr>
          <a:xfrm>
            <a:off x="2143125" y="6357938"/>
            <a:ext cx="2068835" cy="428625"/>
          </a:xfrm>
        </p:spPr>
        <p:txBody>
          <a:bodyPr/>
          <a:lstStyle/>
          <a:p>
            <a:pPr algn="l">
              <a:defRPr/>
            </a:pPr>
            <a:r>
              <a:rPr lang="ru-RU" sz="1050" dirty="0">
                <a:solidFill>
                  <a:schemeClr val="bg2">
                    <a:lumMod val="75000"/>
                  </a:schemeClr>
                </a:solidFill>
              </a:rPr>
              <a:t>МОСКВА, </a:t>
            </a:r>
            <a:r>
              <a:rPr lang="ru-RU" sz="1050" dirty="0" smtClean="0">
                <a:solidFill>
                  <a:schemeClr val="bg2">
                    <a:lumMod val="75000"/>
                  </a:schemeClr>
                </a:solidFill>
              </a:rPr>
              <a:t>ДЕКАБРЬ 2016</a:t>
            </a:r>
            <a:r>
              <a:rPr lang="en-US" sz="1050" dirty="0" smtClean="0">
                <a:solidFill>
                  <a:schemeClr val="bg2">
                    <a:lumMod val="75000"/>
                  </a:schemeClr>
                </a:solidFill>
              </a:rPr>
              <a:t> </a:t>
            </a:r>
            <a:r>
              <a:rPr lang="ru-RU" sz="1050" dirty="0">
                <a:solidFill>
                  <a:schemeClr val="bg2">
                    <a:lumMod val="75000"/>
                  </a:schemeClr>
                </a:solidFill>
              </a:rPr>
              <a:t>г.</a:t>
            </a:r>
          </a:p>
        </p:txBody>
      </p:sp>
      <p:sp>
        <p:nvSpPr>
          <p:cNvPr id="6" name="TextBox 5"/>
          <p:cNvSpPr txBox="1"/>
          <p:nvPr/>
        </p:nvSpPr>
        <p:spPr>
          <a:xfrm>
            <a:off x="5368080" y="1442346"/>
            <a:ext cx="2952328" cy="630942"/>
          </a:xfrm>
          <a:prstGeom prst="rect">
            <a:avLst/>
          </a:prstGeom>
          <a:noFill/>
        </p:spPr>
        <p:txBody>
          <a:bodyPr wrap="square" rtlCol="0">
            <a:spAutoFit/>
          </a:bodyPr>
          <a:lstStyle/>
          <a:p>
            <a:pPr algn="r"/>
            <a:r>
              <a:rPr lang="ru-RU" sz="1000" b="1" i="1" dirty="0">
                <a:solidFill>
                  <a:schemeClr val="tx1">
                    <a:lumMod val="65000"/>
                    <a:lumOff val="35000"/>
                  </a:schemeClr>
                </a:solidFill>
              </a:rPr>
              <a:t>Утверждаю __________________________</a:t>
            </a:r>
          </a:p>
          <a:p>
            <a:pPr algn="r">
              <a:spcBef>
                <a:spcPts val="600"/>
              </a:spcBef>
            </a:pPr>
            <a:r>
              <a:rPr lang="ru-RU" sz="1000" b="1" i="1" dirty="0">
                <a:solidFill>
                  <a:schemeClr val="tx1">
                    <a:lumMod val="65000"/>
                    <a:lumOff val="35000"/>
                  </a:schemeClr>
                </a:solidFill>
              </a:rPr>
              <a:t>Генеральный директор Фонда «ВЦИОМ»,</a:t>
            </a:r>
          </a:p>
          <a:p>
            <a:pPr algn="r"/>
            <a:r>
              <a:rPr lang="ru-RU" sz="1000" b="1" i="1" dirty="0">
                <a:solidFill>
                  <a:schemeClr val="tx1">
                    <a:lumMod val="65000"/>
                    <a:lumOff val="35000"/>
                  </a:schemeClr>
                </a:solidFill>
              </a:rPr>
              <a:t>К.В. Абрамов</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68313" y="404813"/>
            <a:ext cx="7127875" cy="647700"/>
          </a:xfrm>
        </p:spPr>
        <p:txBody>
          <a:bodyPr/>
          <a:lstStyle/>
          <a:p>
            <a:pPr>
              <a:defRPr/>
            </a:pPr>
            <a:r>
              <a:rPr lang="ru-RU" dirty="0"/>
              <a:t>Основные выводы</a:t>
            </a:r>
          </a:p>
        </p:txBody>
      </p:sp>
      <p:sp>
        <p:nvSpPr>
          <p:cNvPr id="5" name="Rectangle 5"/>
          <p:cNvSpPr txBox="1">
            <a:spLocks noChangeArrowheads="1"/>
          </p:cNvSpPr>
          <p:nvPr/>
        </p:nvSpPr>
        <p:spPr bwMode="auto">
          <a:xfrm>
            <a:off x="250824" y="1412875"/>
            <a:ext cx="8569721" cy="4678286"/>
          </a:xfrm>
          <a:prstGeom prst="rect">
            <a:avLst/>
          </a:prstGeom>
          <a:noFill/>
          <a:ln w="9525">
            <a:noFill/>
            <a:miter lim="800000"/>
            <a:headEnd/>
            <a:tailEnd/>
          </a:ln>
        </p:spPr>
        <p:txBody>
          <a:bodyPr/>
          <a:lstStyle/>
          <a:p>
            <a:pPr algn="ctr">
              <a:spcBef>
                <a:spcPts val="600"/>
              </a:spcBef>
              <a:buClr>
                <a:srgbClr val="339966"/>
              </a:buClr>
              <a:buSzPct val="90000"/>
              <a:defRPr/>
            </a:pPr>
            <a:r>
              <a:rPr lang="ru-RU" sz="1600" b="1" kern="0" dirty="0">
                <a:latin typeface="Franklin Gothic Medium" pitchFamily="34" charset="0"/>
              </a:rPr>
              <a:t>Участие населения в основных направлениях реформы ЖКХ</a:t>
            </a:r>
          </a:p>
          <a:p>
            <a:pPr algn="ctr">
              <a:spcBef>
                <a:spcPts val="600"/>
              </a:spcBef>
              <a:buClr>
                <a:srgbClr val="339966"/>
              </a:buClr>
              <a:buSzPct val="90000"/>
              <a:defRPr/>
            </a:pPr>
            <a:endParaRPr lang="ru-RU" sz="100" b="1" kern="0" dirty="0">
              <a:latin typeface="Franklin Gothic Medium" pitchFamily="34" charset="0"/>
            </a:endParaRPr>
          </a:p>
          <a:p>
            <a:pPr algn="just">
              <a:spcBef>
                <a:spcPts val="0"/>
              </a:spcBef>
              <a:buClr>
                <a:srgbClr val="339966"/>
              </a:buClr>
              <a:buSzPct val="90000"/>
              <a:defRPr/>
            </a:pPr>
            <a:r>
              <a:rPr lang="ru-RU" sz="1400" kern="0" spc="-10" dirty="0" smtClean="0">
                <a:latin typeface="Franklin Gothic Medium" pitchFamily="34" charset="0"/>
              </a:rPr>
              <a:t>С </a:t>
            </a:r>
            <a:r>
              <a:rPr lang="ru-RU" sz="1400" kern="0" dirty="0" smtClean="0">
                <a:latin typeface="Franklin Gothic Medium" pitchFamily="34" charset="0"/>
              </a:rPr>
              <a:t>сентября 2016 года по декабрь 2016 года </a:t>
            </a:r>
            <a:r>
              <a:rPr lang="ru-RU" sz="1400" kern="0" spc="-10" dirty="0" smtClean="0">
                <a:latin typeface="Franklin Gothic Medium" pitchFamily="34" charset="0"/>
              </a:rPr>
              <a:t>доля граждан, принимавших участие в реформе ЖКХ, увеличилась на 3 </a:t>
            </a:r>
            <a:r>
              <a:rPr lang="ru-RU" sz="1400" kern="0" spc="-10" dirty="0" err="1" smtClean="0">
                <a:latin typeface="Franklin Gothic Medium" pitchFamily="34" charset="0"/>
              </a:rPr>
              <a:t>п.п</a:t>
            </a:r>
            <a:r>
              <a:rPr lang="ru-RU" sz="1400" kern="0" spc="-10" dirty="0" smtClean="0">
                <a:latin typeface="Franklin Gothic Medium" pitchFamily="34" charset="0"/>
              </a:rPr>
              <a:t>. и составила 94%. </a:t>
            </a:r>
            <a:r>
              <a:rPr lang="ru-RU" sz="1400" kern="0" dirty="0" smtClean="0">
                <a:latin typeface="Franklin Gothic Medium" pitchFamily="34" charset="0"/>
              </a:rPr>
              <a:t>Наиболее распространённые формы участия граждан в реформе: установка в квартире приборов учёта потребления воды (80%), энергосберегающих электроприборов (69%) и благоустройство придомовой территории (32%).</a:t>
            </a:r>
          </a:p>
          <a:p>
            <a:pPr algn="just">
              <a:spcBef>
                <a:spcPts val="0"/>
              </a:spcBef>
              <a:buClr>
                <a:srgbClr val="339966"/>
              </a:buClr>
              <a:buSzPct val="90000"/>
              <a:defRPr/>
            </a:pPr>
            <a:endParaRPr lang="ru-RU" sz="300" kern="0" dirty="0">
              <a:latin typeface="Franklin Gothic Medium" pitchFamily="34" charset="0"/>
            </a:endParaRPr>
          </a:p>
          <a:p>
            <a:pPr algn="just">
              <a:spcBef>
                <a:spcPts val="0"/>
              </a:spcBef>
              <a:buClr>
                <a:srgbClr val="339966"/>
              </a:buClr>
              <a:buSzPct val="90000"/>
              <a:defRPr/>
            </a:pPr>
            <a:endParaRPr lang="ru-RU" sz="700" kern="0" spc="-10" dirty="0">
              <a:latin typeface="Franklin Gothic Medium" pitchFamily="34" charset="0"/>
            </a:endParaRPr>
          </a:p>
          <a:p>
            <a:pPr algn="just">
              <a:spcBef>
                <a:spcPts val="0"/>
              </a:spcBef>
              <a:buClr>
                <a:srgbClr val="339966"/>
              </a:buClr>
              <a:buSzPct val="90000"/>
              <a:defRPr/>
            </a:pPr>
            <a:r>
              <a:rPr lang="ru-RU" sz="1400" kern="0" spc="-10" dirty="0" smtClean="0">
                <a:latin typeface="Franklin Gothic Medium" pitchFamily="34" charset="0"/>
              </a:rPr>
              <a:t>Менее </a:t>
            </a:r>
            <a:r>
              <a:rPr lang="ru-RU" sz="1400" kern="0" spc="-10" dirty="0">
                <a:latin typeface="Franklin Gothic Medium" pitchFamily="34" charset="0"/>
              </a:rPr>
              <a:t>распространены такие формы участия граждан в реформе, как выбор способа формирования капитального ремонта дома (11%), участие в принятии решения на собрании жильцов  о проведении капитального ремонта (8%), избрание Совета дома и выбор частной УК (по 12%), участие в создании товарищества собственного жилья (ТСЖ) (6%) и в контроле деятельности частной управляющей компании (3%).</a:t>
            </a:r>
            <a:endParaRPr lang="ru-RU" sz="700" kern="0" spc="-10" dirty="0">
              <a:latin typeface="Franklin Gothic Medium" pitchFamily="34" charset="0"/>
            </a:endParaRPr>
          </a:p>
          <a:p>
            <a:pPr algn="just">
              <a:spcBef>
                <a:spcPts val="0"/>
              </a:spcBef>
              <a:buClr>
                <a:srgbClr val="339966"/>
              </a:buClr>
              <a:buSzPct val="90000"/>
              <a:defRPr/>
            </a:pPr>
            <a:endParaRPr lang="ru-RU" sz="700" kern="0" spc="-10" dirty="0">
              <a:latin typeface="Franklin Gothic Medium" pitchFamily="34" charset="0"/>
            </a:endParaRPr>
          </a:p>
          <a:p>
            <a:pPr marL="180975" indent="-180975" algn="just">
              <a:spcBef>
                <a:spcPts val="0"/>
              </a:spcBef>
              <a:spcAft>
                <a:spcPts val="600"/>
              </a:spcAft>
              <a:buClr>
                <a:srgbClr val="339966"/>
              </a:buClr>
              <a:buSzPct val="90000"/>
              <a:defRPr/>
            </a:pPr>
            <a:r>
              <a:rPr lang="ru-RU" sz="1400" b="1" kern="0" dirty="0" smtClean="0">
                <a:latin typeface="Franklin Gothic Medium" pitchFamily="34" charset="0"/>
              </a:rPr>
              <a:t>Наиболее </a:t>
            </a:r>
            <a:r>
              <a:rPr lang="ru-RU" sz="1400" b="1" kern="0" dirty="0">
                <a:latin typeface="Franklin Gothic Medium" pitchFamily="34" charset="0"/>
              </a:rPr>
              <a:t>активными участниками реформы ЖКХ являются:</a:t>
            </a:r>
          </a:p>
          <a:p>
            <a:pPr marL="638175" lvl="1" indent="-180975">
              <a:spcBef>
                <a:spcPts val="0"/>
              </a:spcBef>
              <a:buClr>
                <a:srgbClr val="339966"/>
              </a:buClr>
              <a:buSzPct val="90000"/>
              <a:buFont typeface="Wingdings" pitchFamily="2" charset="2"/>
              <a:buChar char="q"/>
              <a:defRPr/>
            </a:pPr>
            <a:r>
              <a:rPr lang="ru-RU" sz="1400" kern="0" dirty="0">
                <a:latin typeface="Franklin Gothic Medium" pitchFamily="34" charset="0"/>
              </a:rPr>
              <a:t>респонденты со средним </a:t>
            </a:r>
            <a:r>
              <a:rPr lang="ru-RU" sz="1400" kern="0" dirty="0" smtClean="0">
                <a:latin typeface="Franklin Gothic Medium" pitchFamily="34" charset="0"/>
              </a:rPr>
              <a:t>специальным (95%) и высшим образованием (96%);</a:t>
            </a:r>
            <a:endParaRPr lang="ru-RU" sz="1400" kern="0" dirty="0">
              <a:latin typeface="Franklin Gothic Medium" pitchFamily="34" charset="0"/>
            </a:endParaRPr>
          </a:p>
          <a:p>
            <a:pPr marL="638175" lvl="1" indent="-180975">
              <a:spcBef>
                <a:spcPts val="0"/>
              </a:spcBef>
              <a:buClr>
                <a:srgbClr val="339966"/>
              </a:buClr>
              <a:buSzPct val="90000"/>
              <a:buFont typeface="Wingdings" pitchFamily="2" charset="2"/>
              <a:buChar char="q"/>
              <a:defRPr/>
            </a:pPr>
            <a:r>
              <a:rPr lang="ru-RU" sz="1400" kern="0" dirty="0">
                <a:latin typeface="Franklin Gothic Medium" pitchFamily="34" charset="0"/>
              </a:rPr>
              <a:t>россияне </a:t>
            </a:r>
            <a:r>
              <a:rPr lang="ru-RU" sz="1400" kern="0" dirty="0" smtClean="0">
                <a:latin typeface="Franklin Gothic Medium" pitchFamily="34" charset="0"/>
              </a:rPr>
              <a:t>в возрасте от 45 </a:t>
            </a:r>
            <a:r>
              <a:rPr lang="ru-RU" sz="1400" kern="0" dirty="0">
                <a:latin typeface="Franklin Gothic Medium" pitchFamily="34" charset="0"/>
              </a:rPr>
              <a:t>до </a:t>
            </a:r>
            <a:r>
              <a:rPr lang="ru-RU" sz="1400" kern="0" dirty="0" smtClean="0">
                <a:latin typeface="Franklin Gothic Medium" pitchFamily="34" charset="0"/>
              </a:rPr>
              <a:t>59 лет (96%);</a:t>
            </a:r>
            <a:endParaRPr lang="ru-RU" sz="1400" kern="0" dirty="0">
              <a:latin typeface="Franklin Gothic Medium" pitchFamily="34" charset="0"/>
            </a:endParaRPr>
          </a:p>
          <a:p>
            <a:pPr marL="638175" lvl="1" indent="-180975" algn="just">
              <a:spcBef>
                <a:spcPts val="0"/>
              </a:spcBef>
              <a:buClr>
                <a:srgbClr val="339966"/>
              </a:buClr>
              <a:buSzPct val="90000"/>
              <a:buFont typeface="Wingdings" pitchFamily="2" charset="2"/>
              <a:buChar char="q"/>
              <a:defRPr/>
            </a:pPr>
            <a:r>
              <a:rPr lang="ru-RU" sz="1400" kern="0" dirty="0">
                <a:latin typeface="Franklin Gothic Medium" pitchFamily="34" charset="0"/>
                <a:cs typeface="Arial" charset="0"/>
              </a:rPr>
              <a:t>жители </a:t>
            </a:r>
            <a:r>
              <a:rPr lang="ru-RU" sz="1400" kern="0" dirty="0" smtClean="0">
                <a:latin typeface="Franklin Gothic Medium" pitchFamily="34" charset="0"/>
                <a:cs typeface="Arial" charset="0"/>
              </a:rPr>
              <a:t>крупных и средних городов от 100 тыс. человек (97-99%).</a:t>
            </a:r>
            <a:endParaRPr lang="ru-RU" sz="1400" kern="0" dirty="0">
              <a:latin typeface="Franklin Gothic Medium" pitchFamily="34" charset="0"/>
            </a:endParaRPr>
          </a:p>
          <a:p>
            <a:pPr marL="638175" lvl="1" indent="-180975" algn="just">
              <a:spcBef>
                <a:spcPts val="0"/>
              </a:spcBef>
              <a:buClr>
                <a:srgbClr val="339966"/>
              </a:buClr>
              <a:buSzPct val="90000"/>
              <a:buFont typeface="Wingdings" pitchFamily="2" charset="2"/>
              <a:buChar char="q"/>
              <a:defRPr/>
            </a:pPr>
            <a:endParaRPr lang="ru-RU" sz="800" b="1" kern="0" dirty="0">
              <a:latin typeface="Franklin Gothic Medium" pitchFamily="34" charset="0"/>
            </a:endParaRPr>
          </a:p>
          <a:p>
            <a:pPr marL="180975" indent="-180975" algn="just">
              <a:spcBef>
                <a:spcPts val="0"/>
              </a:spcBef>
              <a:spcAft>
                <a:spcPts val="600"/>
              </a:spcAft>
              <a:buClr>
                <a:srgbClr val="339966"/>
              </a:buClr>
              <a:buSzPct val="90000"/>
              <a:defRPr/>
            </a:pPr>
            <a:r>
              <a:rPr lang="ru-RU" sz="1400" b="1" kern="0" dirty="0">
                <a:latin typeface="Franklin Gothic Medium" pitchFamily="34" charset="0"/>
              </a:rPr>
              <a:t>Наименее активные участники реформы ЖКХ:</a:t>
            </a:r>
          </a:p>
          <a:p>
            <a:pPr marL="638175" lvl="1" indent="-180975" algn="just">
              <a:spcBef>
                <a:spcPts val="0"/>
              </a:spcBef>
              <a:buClr>
                <a:srgbClr val="C00000"/>
              </a:buClr>
              <a:buSzPct val="90000"/>
              <a:buFont typeface="Wingdings" pitchFamily="2" charset="2"/>
              <a:buChar char="q"/>
              <a:defRPr/>
            </a:pPr>
            <a:r>
              <a:rPr lang="ru-RU" sz="1400" kern="0" dirty="0">
                <a:latin typeface="Franklin Gothic Medium" pitchFamily="34" charset="0"/>
              </a:rPr>
              <a:t>россияне со средним образованием </a:t>
            </a:r>
            <a:r>
              <a:rPr lang="ru-RU" sz="1400" kern="0" dirty="0" smtClean="0">
                <a:latin typeface="Franklin Gothic Medium" pitchFamily="34" charset="0"/>
              </a:rPr>
              <a:t>и ниже (7-11% не принимали участия в реформе);</a:t>
            </a:r>
            <a:endParaRPr lang="ru-RU" sz="1400" kern="0" dirty="0">
              <a:latin typeface="Franklin Gothic Medium" pitchFamily="34" charset="0"/>
            </a:endParaRPr>
          </a:p>
          <a:p>
            <a:pPr marL="638175" lvl="1" indent="-180975" algn="just">
              <a:spcBef>
                <a:spcPts val="0"/>
              </a:spcBef>
              <a:buClr>
                <a:srgbClr val="C00000"/>
              </a:buClr>
              <a:buSzPct val="90000"/>
              <a:buFont typeface="Wingdings" pitchFamily="2" charset="2"/>
              <a:buChar char="q"/>
              <a:defRPr/>
            </a:pPr>
            <a:r>
              <a:rPr lang="ru-RU" sz="1400" kern="0" dirty="0" smtClean="0">
                <a:latin typeface="Franklin Gothic Medium" pitchFamily="34" charset="0"/>
              </a:rPr>
              <a:t>молодые россияне в </a:t>
            </a:r>
            <a:r>
              <a:rPr lang="ru-RU" sz="1400" kern="0" dirty="0">
                <a:latin typeface="Franklin Gothic Medium" pitchFamily="34" charset="0"/>
              </a:rPr>
              <a:t>возрасте от </a:t>
            </a:r>
            <a:r>
              <a:rPr lang="ru-RU" sz="1400" kern="0" dirty="0" smtClean="0">
                <a:latin typeface="Franklin Gothic Medium" pitchFamily="34" charset="0"/>
              </a:rPr>
              <a:t>18 </a:t>
            </a:r>
            <a:r>
              <a:rPr lang="ru-RU" sz="1400" kern="0" dirty="0">
                <a:latin typeface="Franklin Gothic Medium" pitchFamily="34" charset="0"/>
              </a:rPr>
              <a:t>до </a:t>
            </a:r>
            <a:r>
              <a:rPr lang="ru-RU" sz="1400" kern="0" dirty="0" smtClean="0">
                <a:latin typeface="Franklin Gothic Medium" pitchFamily="34" charset="0"/>
              </a:rPr>
              <a:t>24 лет</a:t>
            </a:r>
            <a:r>
              <a:rPr lang="ru-RU" sz="1400" kern="0" dirty="0">
                <a:latin typeface="Franklin Gothic Medium" pitchFamily="34" charset="0"/>
              </a:rPr>
              <a:t> </a:t>
            </a:r>
            <a:r>
              <a:rPr lang="ru-RU" sz="1400" kern="0" dirty="0" smtClean="0">
                <a:latin typeface="Franklin Gothic Medium" pitchFamily="34" charset="0"/>
              </a:rPr>
              <a:t>(12% не принимали участия в реформе);</a:t>
            </a:r>
            <a:endParaRPr lang="ru-RU" sz="1400" kern="0" dirty="0">
              <a:latin typeface="Franklin Gothic Medium" pitchFamily="34" charset="0"/>
            </a:endParaRPr>
          </a:p>
          <a:p>
            <a:pPr marL="638175" lvl="1" indent="-180975" algn="just">
              <a:spcBef>
                <a:spcPts val="0"/>
              </a:spcBef>
              <a:buClr>
                <a:srgbClr val="C00000"/>
              </a:buClr>
              <a:buSzPct val="90000"/>
              <a:buFont typeface="Wingdings" pitchFamily="2" charset="2"/>
              <a:buChar char="q"/>
              <a:defRPr/>
            </a:pPr>
            <a:r>
              <a:rPr lang="ru-RU" sz="1400" kern="0" dirty="0">
                <a:latin typeface="Franklin Gothic Medium" pitchFamily="34" charset="0"/>
              </a:rPr>
              <a:t>жители </a:t>
            </a:r>
            <a:r>
              <a:rPr lang="ru-RU" sz="1400" kern="0" dirty="0" smtClean="0">
                <a:latin typeface="Franklin Gothic Medium" pitchFamily="34" charset="0"/>
              </a:rPr>
              <a:t>сёл и поселков городского типа (7-11% не принимали участия в реформе).</a:t>
            </a:r>
            <a:endParaRPr lang="ru-RU" sz="800" b="1" kern="0" dirty="0">
              <a:latin typeface="Franklin Gothic Medium" pitchFamily="34" charset="0"/>
            </a:endParaRPr>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10</a:t>
            </a:fld>
            <a:endParaRPr lang="ru-RU" dirty="0"/>
          </a:p>
        </p:txBody>
      </p:sp>
    </p:spTree>
    <p:extLst>
      <p:ext uri="{BB962C8B-B14F-4D97-AF65-F5344CB8AC3E}">
        <p14:creationId xmlns:p14="http://schemas.microsoft.com/office/powerpoint/2010/main" val="11925403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68313" y="404813"/>
            <a:ext cx="7127875" cy="647700"/>
          </a:xfrm>
        </p:spPr>
        <p:txBody>
          <a:bodyPr/>
          <a:lstStyle/>
          <a:p>
            <a:pPr>
              <a:defRPr/>
            </a:pPr>
            <a:r>
              <a:rPr lang="ru-RU" dirty="0"/>
              <a:t>Основные выводы</a:t>
            </a:r>
          </a:p>
        </p:txBody>
      </p:sp>
      <p:sp>
        <p:nvSpPr>
          <p:cNvPr id="5" name="Rectangle 5"/>
          <p:cNvSpPr txBox="1">
            <a:spLocks noChangeArrowheads="1"/>
          </p:cNvSpPr>
          <p:nvPr/>
        </p:nvSpPr>
        <p:spPr bwMode="auto">
          <a:xfrm>
            <a:off x="250825" y="1412875"/>
            <a:ext cx="8569325" cy="4464620"/>
          </a:xfrm>
          <a:prstGeom prst="rect">
            <a:avLst/>
          </a:prstGeom>
          <a:noFill/>
          <a:ln w="9525">
            <a:noFill/>
            <a:miter lim="800000"/>
            <a:headEnd/>
            <a:tailEnd/>
          </a:ln>
        </p:spPr>
        <p:txBody>
          <a:bodyPr/>
          <a:lstStyle/>
          <a:p>
            <a:pPr algn="ctr">
              <a:spcBef>
                <a:spcPts val="600"/>
              </a:spcBef>
              <a:buClr>
                <a:srgbClr val="339966"/>
              </a:buClr>
              <a:buSzPct val="90000"/>
              <a:defRPr/>
            </a:pPr>
            <a:r>
              <a:rPr lang="ru-RU" sz="1600" b="1" kern="0" dirty="0">
                <a:latin typeface="Franklin Gothic Medium" pitchFamily="34" charset="0"/>
              </a:rPr>
              <a:t>Информированность владельцев квартир в многоквартирных домах о введении </a:t>
            </a:r>
            <a:br>
              <a:rPr lang="ru-RU" sz="1600" b="1" kern="0" dirty="0">
                <a:latin typeface="Franklin Gothic Medium" pitchFamily="34" charset="0"/>
              </a:rPr>
            </a:br>
            <a:r>
              <a:rPr lang="ru-RU" sz="1600" b="1" kern="0" dirty="0">
                <a:latin typeface="Franklin Gothic Medium" pitchFamily="34" charset="0"/>
              </a:rPr>
              <a:t>с 2014 года обязательных ежемесячных взносов на капитальный ремонт</a:t>
            </a:r>
          </a:p>
          <a:p>
            <a:pPr algn="just">
              <a:spcBef>
                <a:spcPts val="0"/>
              </a:spcBef>
              <a:spcAft>
                <a:spcPts val="600"/>
              </a:spcAft>
              <a:buClr>
                <a:srgbClr val="339966"/>
              </a:buClr>
              <a:buSzPct val="90000"/>
              <a:defRPr/>
            </a:pPr>
            <a:endParaRPr lang="ru-RU" sz="1200" kern="0" dirty="0">
              <a:latin typeface="Franklin Gothic Medium" pitchFamily="34" charset="0"/>
            </a:endParaRPr>
          </a:p>
          <a:p>
            <a:pPr algn="just">
              <a:spcBef>
                <a:spcPts val="0"/>
              </a:spcBef>
              <a:spcAft>
                <a:spcPts val="600"/>
              </a:spcAft>
              <a:buClr>
                <a:srgbClr val="339966"/>
              </a:buClr>
              <a:buSzPct val="90000"/>
              <a:defRPr/>
            </a:pPr>
            <a:r>
              <a:rPr lang="ru-RU" sz="1400" kern="0" dirty="0">
                <a:latin typeface="Franklin Gothic Medium" pitchFamily="34" charset="0"/>
              </a:rPr>
              <a:t>С сентября 2016 года по декабрь 2016 года уровень информированности граждан об обязательном ежемесячном взносе собственников жилья на капитальный ремонт дома снизился с 96% до 92</a:t>
            </a:r>
            <a:r>
              <a:rPr lang="ru-RU" sz="1400" kern="0" dirty="0" smtClean="0">
                <a:latin typeface="Franklin Gothic Medium" pitchFamily="34" charset="0"/>
              </a:rPr>
              <a:t>%. При этом общая тенденция информированности </a:t>
            </a:r>
            <a:r>
              <a:rPr lang="ru-RU" sz="1400" kern="0" dirty="0">
                <a:latin typeface="Franklin Gothic Medium" pitchFamily="34" charset="0"/>
              </a:rPr>
              <a:t>за последние годы </a:t>
            </a:r>
            <a:r>
              <a:rPr lang="ru-RU" sz="1400" kern="0" dirty="0" smtClean="0">
                <a:latin typeface="Franklin Gothic Medium" pitchFamily="34" charset="0"/>
              </a:rPr>
              <a:t>наблюдения – положительная.</a:t>
            </a:r>
          </a:p>
          <a:p>
            <a:pPr algn="just">
              <a:spcBef>
                <a:spcPts val="0"/>
              </a:spcBef>
              <a:spcAft>
                <a:spcPts val="600"/>
              </a:spcAft>
              <a:buClr>
                <a:srgbClr val="339966"/>
              </a:buClr>
              <a:buSzPct val="90000"/>
              <a:defRPr/>
            </a:pPr>
            <a:endParaRPr lang="ru-RU" sz="1400" kern="0" dirty="0" smtClean="0">
              <a:latin typeface="Franklin Gothic Medium" pitchFamily="34" charset="0"/>
            </a:endParaRPr>
          </a:p>
          <a:p>
            <a:pPr algn="just">
              <a:spcBef>
                <a:spcPts val="0"/>
              </a:spcBef>
              <a:spcAft>
                <a:spcPts val="600"/>
              </a:spcAft>
              <a:buClr>
                <a:srgbClr val="339966"/>
              </a:buClr>
              <a:buSzPct val="90000"/>
              <a:defRPr/>
            </a:pPr>
            <a:r>
              <a:rPr lang="ru-RU" sz="1400" b="1" kern="0" dirty="0" smtClean="0">
                <a:latin typeface="Franklin Gothic Medium" pitchFamily="34" charset="0"/>
              </a:rPr>
              <a:t>Осведомлены </a:t>
            </a:r>
            <a:r>
              <a:rPr lang="ru-RU" sz="1400" b="1" kern="0" dirty="0">
                <a:latin typeface="Franklin Gothic Medium" pitchFamily="34" charset="0"/>
              </a:rPr>
              <a:t>лучше </a:t>
            </a:r>
            <a:r>
              <a:rPr lang="ru-RU" sz="1400" b="1" kern="0" dirty="0" smtClean="0">
                <a:latin typeface="Franklin Gothic Medium" pitchFamily="34" charset="0"/>
              </a:rPr>
              <a:t>других о взносах:</a:t>
            </a:r>
            <a:endParaRPr lang="ru-RU" sz="1400" b="1" kern="0" dirty="0">
              <a:latin typeface="Franklin Gothic Medium" pitchFamily="34" charset="0"/>
            </a:endParaRPr>
          </a:p>
          <a:p>
            <a:pPr marL="638175" lvl="1" indent="-180975" algn="just">
              <a:spcBef>
                <a:spcPts val="0"/>
              </a:spcBef>
              <a:spcAft>
                <a:spcPts val="0"/>
              </a:spcAft>
              <a:buClr>
                <a:srgbClr val="339966"/>
              </a:buClr>
              <a:buSzPct val="90000"/>
              <a:buFont typeface="Wingdings" pitchFamily="2" charset="2"/>
              <a:buChar char="q"/>
              <a:defRPr/>
            </a:pPr>
            <a:r>
              <a:rPr lang="ru-RU" sz="1400" kern="0" spc="-20" dirty="0">
                <a:latin typeface="Franklin Gothic Medium" pitchFamily="34" charset="0"/>
              </a:rPr>
              <a:t>женщины (</a:t>
            </a:r>
            <a:r>
              <a:rPr lang="ru-RU" sz="1400" kern="0" spc="-20" dirty="0" smtClean="0">
                <a:latin typeface="Franklin Gothic Medium" pitchFamily="34" charset="0"/>
              </a:rPr>
              <a:t>76</a:t>
            </a:r>
            <a:r>
              <a:rPr lang="ru-RU" sz="1400" kern="0" spc="-20" dirty="0">
                <a:latin typeface="Franklin Gothic Medium" pitchFamily="34" charset="0"/>
              </a:rPr>
              <a:t>% хорошо знают, еще 18% что-то слышали);</a:t>
            </a:r>
          </a:p>
          <a:p>
            <a:pPr marL="638175" lvl="1" indent="-180975" algn="just">
              <a:spcBef>
                <a:spcPts val="0"/>
              </a:spcBef>
              <a:spcAft>
                <a:spcPts val="0"/>
              </a:spcAft>
              <a:buClr>
                <a:srgbClr val="339966"/>
              </a:buClr>
              <a:buSzPct val="90000"/>
              <a:buFont typeface="Wingdings" pitchFamily="2" charset="2"/>
              <a:buChar char="q"/>
              <a:defRPr/>
            </a:pPr>
            <a:r>
              <a:rPr lang="ru-RU" sz="1400" kern="0" spc="-20" dirty="0" smtClean="0">
                <a:latin typeface="Franklin Gothic Medium" pitchFamily="34" charset="0"/>
              </a:rPr>
              <a:t>россияне старше 45 лет (80% хорошо знают и 16% что-то слышали);</a:t>
            </a:r>
            <a:endParaRPr lang="ru-RU" sz="1400" kern="0" spc="-20" dirty="0">
              <a:latin typeface="Franklin Gothic Medium" pitchFamily="34" charset="0"/>
            </a:endParaRPr>
          </a:p>
          <a:p>
            <a:pPr marL="638175" lvl="1" indent="-180975" algn="just">
              <a:spcBef>
                <a:spcPts val="0"/>
              </a:spcBef>
              <a:spcAft>
                <a:spcPts val="0"/>
              </a:spcAft>
              <a:buClr>
                <a:srgbClr val="339966"/>
              </a:buClr>
              <a:buSzPct val="90000"/>
              <a:buFont typeface="Wingdings" pitchFamily="2" charset="2"/>
              <a:buChar char="q"/>
              <a:defRPr/>
            </a:pPr>
            <a:r>
              <a:rPr lang="ru-RU" sz="1400" kern="0" dirty="0">
                <a:latin typeface="Franklin Gothic Medium" pitchFamily="34" charset="0"/>
              </a:rPr>
              <a:t>жители </a:t>
            </a:r>
            <a:r>
              <a:rPr lang="ru-RU" sz="1400" kern="0" dirty="0" smtClean="0">
                <a:latin typeface="Franklin Gothic Medium" pitchFamily="34" charset="0"/>
              </a:rPr>
              <a:t>городов с населением менее 100 тыс. человек (76% знают и 18% что-то слышали);</a:t>
            </a:r>
            <a:endParaRPr lang="ru-RU" sz="1400" kern="0" dirty="0">
              <a:latin typeface="Franklin Gothic Medium" pitchFamily="34" charset="0"/>
            </a:endParaRPr>
          </a:p>
          <a:p>
            <a:pPr marL="638175" lvl="1" indent="-180975" algn="just">
              <a:spcBef>
                <a:spcPts val="0"/>
              </a:spcBef>
              <a:spcAft>
                <a:spcPts val="0"/>
              </a:spcAft>
              <a:buClr>
                <a:srgbClr val="339966"/>
              </a:buClr>
              <a:buSzPct val="90000"/>
              <a:buFont typeface="Wingdings" pitchFamily="2" charset="2"/>
              <a:buChar char="q"/>
              <a:defRPr/>
            </a:pPr>
            <a:r>
              <a:rPr lang="ru-RU" sz="1400" kern="0" dirty="0" smtClean="0">
                <a:latin typeface="Franklin Gothic Medium" pitchFamily="34" charset="0"/>
              </a:rPr>
              <a:t>жители Уральского (83% хорошо знают и 11% - что-то слышали) и Дальневосточного (80% знают и 13% что-то слышали) федеральных округов.</a:t>
            </a:r>
            <a:endParaRPr lang="ru-RU" sz="1400" kern="0" dirty="0">
              <a:latin typeface="Franklin Gothic Medium" pitchFamily="34" charset="0"/>
            </a:endParaRPr>
          </a:p>
          <a:p>
            <a:pPr marL="638175" lvl="1" indent="-180975" algn="just">
              <a:spcBef>
                <a:spcPts val="0"/>
              </a:spcBef>
              <a:spcAft>
                <a:spcPts val="0"/>
              </a:spcAft>
              <a:buClr>
                <a:srgbClr val="339966"/>
              </a:buClr>
              <a:buSzPct val="90000"/>
              <a:buFont typeface="Wingdings" pitchFamily="2" charset="2"/>
              <a:buChar char="q"/>
              <a:defRPr/>
            </a:pPr>
            <a:endParaRPr lang="ru-RU" sz="1400" kern="0" spc="-20" dirty="0">
              <a:latin typeface="Franklin Gothic Medium" pitchFamily="34" charset="0"/>
            </a:endParaRPr>
          </a:p>
          <a:p>
            <a:pPr marL="0" lvl="1" algn="just">
              <a:spcBef>
                <a:spcPts val="0"/>
              </a:spcBef>
              <a:spcAft>
                <a:spcPts val="600"/>
              </a:spcAft>
              <a:buClr>
                <a:srgbClr val="339966"/>
              </a:buClr>
              <a:buSzPct val="90000"/>
              <a:defRPr/>
            </a:pPr>
            <a:r>
              <a:rPr lang="ru-RU" sz="1400" b="1" kern="0" dirty="0">
                <a:latin typeface="Franklin Gothic Medium" pitchFamily="34" charset="0"/>
              </a:rPr>
              <a:t>Относительно низкий уровень информированности о таких взносах среди:</a:t>
            </a:r>
          </a:p>
          <a:p>
            <a:pPr marL="638175" lvl="1" indent="-180975" algn="just">
              <a:spcBef>
                <a:spcPts val="0"/>
              </a:spcBef>
              <a:spcAft>
                <a:spcPts val="0"/>
              </a:spcAft>
              <a:buClr>
                <a:srgbClr val="C00000"/>
              </a:buClr>
              <a:buSzPct val="90000"/>
              <a:buFont typeface="Wingdings" pitchFamily="2" charset="2"/>
              <a:buChar char="q"/>
              <a:defRPr/>
            </a:pPr>
            <a:r>
              <a:rPr lang="ru-RU" sz="1400" kern="0" spc="-10" dirty="0" smtClean="0">
                <a:latin typeface="Franklin Gothic Medium" pitchFamily="34" charset="0"/>
              </a:rPr>
              <a:t>молодых россиян в </a:t>
            </a:r>
            <a:r>
              <a:rPr lang="ru-RU" sz="1400" kern="0" spc="-10" dirty="0">
                <a:latin typeface="Franklin Gothic Medium" pitchFamily="34" charset="0"/>
              </a:rPr>
              <a:t>возрасте от 18 до 34 лет (впервые услышали </a:t>
            </a:r>
            <a:r>
              <a:rPr lang="ru-RU" sz="1400" kern="0" spc="-10" dirty="0" smtClean="0">
                <a:latin typeface="Franklin Gothic Medium" pitchFamily="34" charset="0"/>
              </a:rPr>
              <a:t>13-19%);</a:t>
            </a:r>
            <a:endParaRPr lang="ru-RU" sz="1400" kern="0" spc="-10" dirty="0">
              <a:latin typeface="Franklin Gothic Medium" pitchFamily="34" charset="0"/>
            </a:endParaRPr>
          </a:p>
          <a:p>
            <a:pPr marL="638175" lvl="1" indent="-180975" algn="just">
              <a:spcBef>
                <a:spcPts val="0"/>
              </a:spcBef>
              <a:spcAft>
                <a:spcPts val="0"/>
              </a:spcAft>
              <a:buClr>
                <a:srgbClr val="C00000"/>
              </a:buClr>
              <a:buSzPct val="90000"/>
              <a:buFont typeface="Wingdings" pitchFamily="2" charset="2"/>
              <a:buChar char="q"/>
              <a:defRPr/>
            </a:pPr>
            <a:r>
              <a:rPr lang="ru-RU" sz="1400" kern="0" spc="-10" dirty="0" smtClean="0">
                <a:latin typeface="Franklin Gothic Medium" pitchFamily="34" charset="0"/>
              </a:rPr>
              <a:t>жителей средних и крупных российских городов от 500 тыс. человек (8-11% впервые услышали);</a:t>
            </a:r>
            <a:endParaRPr lang="ru-RU" sz="1400" kern="0" spc="-10" dirty="0">
              <a:latin typeface="Franklin Gothic Medium" pitchFamily="34" charset="0"/>
            </a:endParaRPr>
          </a:p>
          <a:p>
            <a:pPr marL="638175" lvl="1" indent="-180975" algn="just">
              <a:spcBef>
                <a:spcPts val="0"/>
              </a:spcBef>
              <a:spcAft>
                <a:spcPts val="0"/>
              </a:spcAft>
              <a:buClr>
                <a:srgbClr val="C00000"/>
              </a:buClr>
              <a:buSzPct val="90000"/>
              <a:buFont typeface="Wingdings" pitchFamily="2" charset="2"/>
              <a:buChar char="q"/>
              <a:defRPr/>
            </a:pPr>
            <a:r>
              <a:rPr lang="ru-RU" sz="1400" kern="0" spc="-10" dirty="0">
                <a:latin typeface="Franklin Gothic Medium" pitchFamily="34" charset="0"/>
              </a:rPr>
              <a:t>жителей </a:t>
            </a:r>
            <a:r>
              <a:rPr lang="ru-RU" sz="1400" kern="0" spc="-10" dirty="0" smtClean="0">
                <a:latin typeface="Franklin Gothic Medium" pitchFamily="34" charset="0"/>
              </a:rPr>
              <a:t>Приволжского, </a:t>
            </a:r>
            <a:r>
              <a:rPr lang="ru-RU" sz="1400" kern="0" spc="-10" dirty="0">
                <a:latin typeface="Franklin Gothic Medium" pitchFamily="34" charset="0"/>
              </a:rPr>
              <a:t>Сибирского </a:t>
            </a:r>
            <a:r>
              <a:rPr lang="ru-RU" sz="1400" kern="0" spc="-10" dirty="0" smtClean="0">
                <a:latin typeface="Franklin Gothic Medium" pitchFamily="34" charset="0"/>
              </a:rPr>
              <a:t>и Северо-Кавказского федеральных округов (11%, 10% и 9% соответственно услышали о взносе впервые).</a:t>
            </a:r>
            <a:endParaRPr lang="ru-RU" sz="1200" b="1" kern="0" dirty="0">
              <a:latin typeface="Franklin Gothic Medium" pitchFamily="34" charset="0"/>
            </a:endParaRPr>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11</a:t>
            </a:fld>
            <a:endParaRPr lang="ru-RU" dirty="0"/>
          </a:p>
        </p:txBody>
      </p:sp>
    </p:spTree>
    <p:extLst>
      <p:ext uri="{BB962C8B-B14F-4D97-AF65-F5344CB8AC3E}">
        <p14:creationId xmlns:p14="http://schemas.microsoft.com/office/powerpoint/2010/main" val="1688493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68313" y="404813"/>
            <a:ext cx="7127875" cy="647700"/>
          </a:xfrm>
        </p:spPr>
        <p:txBody>
          <a:bodyPr/>
          <a:lstStyle/>
          <a:p>
            <a:pPr>
              <a:defRPr/>
            </a:pPr>
            <a:r>
              <a:rPr lang="ru-RU" dirty="0"/>
              <a:t>Основные выводы</a:t>
            </a:r>
          </a:p>
        </p:txBody>
      </p:sp>
      <p:sp>
        <p:nvSpPr>
          <p:cNvPr id="5" name="Rectangle 5"/>
          <p:cNvSpPr txBox="1">
            <a:spLocks noChangeArrowheads="1"/>
          </p:cNvSpPr>
          <p:nvPr/>
        </p:nvSpPr>
        <p:spPr bwMode="auto">
          <a:xfrm>
            <a:off x="250825" y="1266118"/>
            <a:ext cx="8569325" cy="4753743"/>
          </a:xfrm>
          <a:prstGeom prst="rect">
            <a:avLst/>
          </a:prstGeom>
          <a:noFill/>
          <a:ln w="9525">
            <a:noFill/>
            <a:miter lim="800000"/>
            <a:headEnd/>
            <a:tailEnd/>
          </a:ln>
        </p:spPr>
        <p:txBody>
          <a:bodyPr/>
          <a:lstStyle/>
          <a:p>
            <a:pPr algn="ctr">
              <a:lnSpc>
                <a:spcPct val="88000"/>
              </a:lnSpc>
              <a:spcBef>
                <a:spcPts val="600"/>
              </a:spcBef>
              <a:buClr>
                <a:srgbClr val="339966"/>
              </a:buClr>
              <a:buSzPct val="90000"/>
              <a:defRPr/>
            </a:pPr>
            <a:r>
              <a:rPr lang="ru-RU" sz="1600" b="1" kern="0" dirty="0">
                <a:latin typeface="Franklin Gothic Medium" pitchFamily="34" charset="0"/>
              </a:rPr>
              <a:t>Предпочтения владельцев квартир в многоквартирных домах </a:t>
            </a:r>
            <a:br>
              <a:rPr lang="ru-RU" sz="1600" b="1" kern="0" dirty="0">
                <a:latin typeface="Franklin Gothic Medium" pitchFamily="34" charset="0"/>
              </a:rPr>
            </a:br>
            <a:r>
              <a:rPr lang="ru-RU" sz="1600" b="1" kern="0" dirty="0">
                <a:latin typeface="Franklin Gothic Medium" pitchFamily="34" charset="0"/>
              </a:rPr>
              <a:t>при выборе способа накопления средств на капитальный ремонт дома</a:t>
            </a:r>
          </a:p>
          <a:p>
            <a:pPr algn="just">
              <a:lnSpc>
                <a:spcPct val="88000"/>
              </a:lnSpc>
              <a:spcBef>
                <a:spcPts val="0"/>
              </a:spcBef>
              <a:spcAft>
                <a:spcPts val="600"/>
              </a:spcAft>
              <a:buClr>
                <a:srgbClr val="339966"/>
              </a:buClr>
              <a:buSzPct val="90000"/>
              <a:defRPr/>
            </a:pPr>
            <a:endParaRPr lang="ru-RU" sz="1400" kern="0" dirty="0" smtClean="0">
              <a:latin typeface="Franklin Gothic Medium" pitchFamily="34" charset="0"/>
            </a:endParaRPr>
          </a:p>
          <a:p>
            <a:pPr algn="just">
              <a:lnSpc>
                <a:spcPct val="88000"/>
              </a:lnSpc>
              <a:spcBef>
                <a:spcPts val="0"/>
              </a:spcBef>
              <a:spcAft>
                <a:spcPts val="600"/>
              </a:spcAft>
              <a:buClr>
                <a:srgbClr val="339966"/>
              </a:buClr>
              <a:buSzPct val="90000"/>
              <a:defRPr/>
            </a:pPr>
            <a:r>
              <a:rPr lang="ru-RU" sz="1400" kern="0" dirty="0" smtClean="0">
                <a:latin typeface="Franklin Gothic Medium" pitchFamily="34" charset="0"/>
              </a:rPr>
              <a:t>Доля граждан</a:t>
            </a:r>
            <a:r>
              <a:rPr lang="ru-RU" sz="1400" kern="0" dirty="0">
                <a:latin typeface="Franklin Gothic Medium" pitchFamily="34" charset="0"/>
              </a:rPr>
              <a:t>, определившихся с выбором между вариантами накопления средств на капитальный ремонт </a:t>
            </a:r>
            <a:r>
              <a:rPr lang="ru-RU" sz="1400" kern="0" dirty="0" smtClean="0">
                <a:latin typeface="Franklin Gothic Medium" pitchFamily="34" charset="0"/>
              </a:rPr>
              <a:t>дома, по состоянию на декабрь 2016 года находится на уровне 64%.</a:t>
            </a:r>
          </a:p>
          <a:p>
            <a:pPr algn="just">
              <a:lnSpc>
                <a:spcPct val="88000"/>
              </a:lnSpc>
              <a:spcBef>
                <a:spcPts val="0"/>
              </a:spcBef>
              <a:spcAft>
                <a:spcPts val="600"/>
              </a:spcAft>
              <a:buClr>
                <a:srgbClr val="339966"/>
              </a:buClr>
              <a:buSzPct val="90000"/>
              <a:defRPr/>
            </a:pPr>
            <a:r>
              <a:rPr lang="ru-RU" sz="1400" kern="0" dirty="0" smtClean="0">
                <a:latin typeface="Franklin Gothic Medium" pitchFamily="34" charset="0"/>
              </a:rPr>
              <a:t>За прошедший год наблюдалась тенденция снижения интереса к накоплению средств на счете дома в распоряжении ТСЖ или ЖСК (с 34% до 30%), при этом, напротив, рос интерес к перечислению средств региональному оператору с 19% до 25%, однако данная альтернатива пока все же уступает первой по числу ее поддерживающих россиян. </a:t>
            </a:r>
            <a:r>
              <a:rPr lang="ru-RU" sz="1400" kern="0" dirty="0">
                <a:latin typeface="Franklin Gothic Medium" pitchFamily="34" charset="0"/>
              </a:rPr>
              <a:t>Еще 8% предпочитают сохранять средства на счёте дома, распоряжаться которым будет региональный оператор.</a:t>
            </a:r>
            <a:endParaRPr lang="ru-RU" sz="1400" kern="0" dirty="0" smtClean="0">
              <a:latin typeface="Franklin Gothic Medium" pitchFamily="34" charset="0"/>
            </a:endParaRPr>
          </a:p>
          <a:p>
            <a:pPr algn="just">
              <a:lnSpc>
                <a:spcPct val="88000"/>
              </a:lnSpc>
              <a:spcBef>
                <a:spcPts val="1200"/>
              </a:spcBef>
              <a:spcAft>
                <a:spcPts val="600"/>
              </a:spcAft>
              <a:buClr>
                <a:srgbClr val="339966"/>
              </a:buClr>
              <a:buSzPct val="90000"/>
              <a:defRPr/>
            </a:pPr>
            <a:r>
              <a:rPr lang="ru-RU" sz="1400" b="1" kern="0" dirty="0" smtClean="0">
                <a:latin typeface="Franklin Gothic Medium" pitchFamily="34" charset="0"/>
              </a:rPr>
              <a:t>Чаще </a:t>
            </a:r>
            <a:r>
              <a:rPr lang="ru-RU" sz="1400" b="1" kern="0" dirty="0">
                <a:latin typeface="Franklin Gothic Medium" pitchFamily="34" charset="0"/>
              </a:rPr>
              <a:t>других предпочтут передать </a:t>
            </a:r>
            <a:r>
              <a:rPr lang="ru-RU" sz="1400" b="1" kern="0" dirty="0" smtClean="0">
                <a:latin typeface="Franklin Gothic Medium" pitchFamily="34" charset="0"/>
              </a:rPr>
              <a:t>средства на </a:t>
            </a:r>
            <a:r>
              <a:rPr lang="ru-RU" sz="1400" b="1" kern="0" dirty="0">
                <a:latin typeface="Franklin Gothic Medium" pitchFamily="34" charset="0"/>
              </a:rPr>
              <a:t>капитальный ремонт дома в управление </a:t>
            </a:r>
            <a:r>
              <a:rPr lang="ru-RU" sz="1400" b="1" kern="0" dirty="0" smtClean="0">
                <a:latin typeface="Franklin Gothic Medium" pitchFamily="34" charset="0"/>
              </a:rPr>
              <a:t>ТСЖ / ЖСК:</a:t>
            </a:r>
            <a:endParaRPr lang="ru-RU" sz="1400" b="1" kern="0" dirty="0">
              <a:latin typeface="Franklin Gothic Medium" pitchFamily="34" charset="0"/>
            </a:endParaRPr>
          </a:p>
          <a:p>
            <a:pPr marL="638175" lvl="1" indent="-180975" algn="just">
              <a:lnSpc>
                <a:spcPct val="90000"/>
              </a:lnSpc>
              <a:spcBef>
                <a:spcPts val="0"/>
              </a:spcBef>
              <a:spcAft>
                <a:spcPts val="0"/>
              </a:spcAft>
              <a:buClr>
                <a:srgbClr val="339966"/>
              </a:buClr>
              <a:buSzPct val="90000"/>
              <a:buFont typeface="Wingdings" pitchFamily="2" charset="2"/>
              <a:buChar char="q"/>
              <a:defRPr/>
            </a:pPr>
            <a:r>
              <a:rPr lang="ru-RU" sz="1400" kern="0" dirty="0">
                <a:latin typeface="Franklin Gothic Medium" pitchFamily="34" charset="0"/>
              </a:rPr>
              <a:t>жители городов с населением от </a:t>
            </a:r>
            <a:r>
              <a:rPr lang="ru-RU" sz="1400" kern="0" dirty="0" smtClean="0">
                <a:latin typeface="Franklin Gothic Medium" pitchFamily="34" charset="0"/>
              </a:rPr>
              <a:t>500 тыс. </a:t>
            </a:r>
            <a:r>
              <a:rPr lang="ru-RU" sz="1400" kern="0" dirty="0">
                <a:latin typeface="Franklin Gothic Medium" pitchFamily="34" charset="0"/>
              </a:rPr>
              <a:t>до </a:t>
            </a:r>
            <a:r>
              <a:rPr lang="ru-RU" sz="1400" kern="0" dirty="0" smtClean="0">
                <a:latin typeface="Franklin Gothic Medium" pitchFamily="34" charset="0"/>
              </a:rPr>
              <a:t>миллиона человек </a:t>
            </a:r>
            <a:r>
              <a:rPr lang="ru-RU" sz="1400" kern="0" dirty="0">
                <a:latin typeface="Franklin Gothic Medium" pitchFamily="34" charset="0"/>
              </a:rPr>
              <a:t>(</a:t>
            </a:r>
            <a:r>
              <a:rPr lang="ru-RU" sz="1400" kern="0" dirty="0" smtClean="0">
                <a:latin typeface="Franklin Gothic Medium" pitchFamily="34" charset="0"/>
              </a:rPr>
              <a:t>43%);</a:t>
            </a:r>
            <a:endParaRPr lang="ru-RU" sz="1400" kern="0" dirty="0">
              <a:latin typeface="Franklin Gothic Medium" pitchFamily="34" charset="0"/>
            </a:endParaRPr>
          </a:p>
          <a:p>
            <a:pPr marL="638175" lvl="1" indent="-180975" algn="just">
              <a:lnSpc>
                <a:spcPct val="90000"/>
              </a:lnSpc>
              <a:spcBef>
                <a:spcPts val="0"/>
              </a:spcBef>
              <a:spcAft>
                <a:spcPts val="0"/>
              </a:spcAft>
              <a:buClr>
                <a:srgbClr val="339966"/>
              </a:buClr>
              <a:buSzPct val="90000"/>
              <a:buFont typeface="Wingdings" pitchFamily="2" charset="2"/>
              <a:buChar char="q"/>
              <a:defRPr/>
            </a:pPr>
            <a:r>
              <a:rPr lang="ru-RU" sz="1400" kern="0" spc="-30" dirty="0" smtClean="0">
                <a:latin typeface="Franklin Gothic Medium" pitchFamily="34" charset="0"/>
              </a:rPr>
              <a:t>россияне, проживающие в Приволжском федеральном округе (37%);</a:t>
            </a:r>
          </a:p>
          <a:p>
            <a:pPr marL="638175" lvl="1" indent="-180975" algn="just">
              <a:lnSpc>
                <a:spcPct val="90000"/>
              </a:lnSpc>
              <a:spcBef>
                <a:spcPts val="0"/>
              </a:spcBef>
              <a:spcAft>
                <a:spcPts val="0"/>
              </a:spcAft>
              <a:buClr>
                <a:srgbClr val="339966"/>
              </a:buClr>
              <a:buSzPct val="90000"/>
              <a:buFont typeface="Wingdings" pitchFamily="2" charset="2"/>
              <a:buChar char="q"/>
              <a:defRPr/>
            </a:pPr>
            <a:r>
              <a:rPr lang="ru-RU" sz="1400" kern="0" spc="-30" dirty="0" smtClean="0">
                <a:latin typeface="Franklin Gothic Medium" pitchFamily="34" charset="0"/>
              </a:rPr>
              <a:t>наиболее материально-обеспеченные группы россиян (5 </a:t>
            </a:r>
            <a:r>
              <a:rPr lang="ru-RU" sz="1400" kern="0" spc="-30" dirty="0" err="1" smtClean="0">
                <a:latin typeface="Franklin Gothic Medium" pitchFamily="34" charset="0"/>
              </a:rPr>
              <a:t>квинтильная</a:t>
            </a:r>
            <a:r>
              <a:rPr lang="ru-RU" sz="1400" kern="0" spc="-30" dirty="0" smtClean="0">
                <a:latin typeface="Franklin Gothic Medium" pitchFamily="34" charset="0"/>
              </a:rPr>
              <a:t> группа – 34%).</a:t>
            </a:r>
            <a:endParaRPr lang="ru-RU" sz="1200" kern="0" spc="-30" dirty="0">
              <a:latin typeface="Franklin Gothic Medium" pitchFamily="34" charset="0"/>
            </a:endParaRPr>
          </a:p>
          <a:p>
            <a:pPr algn="just">
              <a:lnSpc>
                <a:spcPct val="88000"/>
              </a:lnSpc>
              <a:spcBef>
                <a:spcPts val="1000"/>
              </a:spcBef>
              <a:spcAft>
                <a:spcPts val="0"/>
              </a:spcAft>
              <a:buClr>
                <a:srgbClr val="339966"/>
              </a:buClr>
              <a:buSzPct val="90000"/>
              <a:defRPr/>
            </a:pPr>
            <a:r>
              <a:rPr lang="ru-RU" sz="1400" b="1" kern="0" dirty="0" smtClean="0">
                <a:latin typeface="Franklin Gothic Medium" pitchFamily="34" charset="0"/>
              </a:rPr>
              <a:t>Перечислять </a:t>
            </a:r>
            <a:r>
              <a:rPr lang="ru-RU" sz="1400" b="1" kern="0" dirty="0">
                <a:latin typeface="Franklin Gothic Medium" pitchFamily="34" charset="0"/>
              </a:rPr>
              <a:t>средства региональному </a:t>
            </a:r>
            <a:r>
              <a:rPr lang="ru-RU" sz="1400" b="1" kern="0" dirty="0" smtClean="0">
                <a:latin typeface="Franklin Gothic Medium" pitchFamily="34" charset="0"/>
              </a:rPr>
              <a:t>оператору </a:t>
            </a:r>
            <a:r>
              <a:rPr lang="ru-RU" sz="1400" b="1" kern="0" dirty="0">
                <a:latin typeface="Franklin Gothic Medium" pitchFamily="34" charset="0"/>
              </a:rPr>
              <a:t>предпочтут скорее:</a:t>
            </a:r>
          </a:p>
          <a:p>
            <a:pPr marL="638175" lvl="1" indent="-180975" algn="just">
              <a:lnSpc>
                <a:spcPct val="90000"/>
              </a:lnSpc>
              <a:spcBef>
                <a:spcPts val="0"/>
              </a:spcBef>
              <a:spcAft>
                <a:spcPts val="0"/>
              </a:spcAft>
              <a:buClr>
                <a:srgbClr val="339966"/>
              </a:buClr>
              <a:buSzPct val="90000"/>
              <a:buFont typeface="Wingdings" pitchFamily="2" charset="2"/>
              <a:buChar char="q"/>
              <a:defRPr/>
            </a:pPr>
            <a:r>
              <a:rPr lang="ru-RU" sz="1400" kern="0" dirty="0">
                <a:latin typeface="Franklin Gothic Medium" pitchFamily="34" charset="0"/>
              </a:rPr>
              <a:t>жители </a:t>
            </a:r>
            <a:r>
              <a:rPr lang="ru-RU" sz="1400" kern="0" dirty="0" smtClean="0">
                <a:latin typeface="Franklin Gothic Medium" pitchFamily="34" charset="0"/>
              </a:rPr>
              <a:t>малых городов (32%) и сел (31%);</a:t>
            </a:r>
            <a:endParaRPr lang="ru-RU" sz="1400" kern="0" dirty="0">
              <a:latin typeface="Franklin Gothic Medium" pitchFamily="34" charset="0"/>
            </a:endParaRPr>
          </a:p>
          <a:p>
            <a:pPr marL="638175" lvl="1" indent="-180975" algn="just">
              <a:lnSpc>
                <a:spcPct val="90000"/>
              </a:lnSpc>
              <a:spcBef>
                <a:spcPts val="0"/>
              </a:spcBef>
              <a:spcAft>
                <a:spcPts val="0"/>
              </a:spcAft>
              <a:buClr>
                <a:srgbClr val="339966"/>
              </a:buClr>
              <a:buSzPct val="90000"/>
              <a:buFont typeface="Wingdings" pitchFamily="2" charset="2"/>
              <a:buChar char="q"/>
              <a:defRPr/>
            </a:pPr>
            <a:r>
              <a:rPr lang="ru-RU" sz="1400" kern="0" spc="-30" dirty="0" smtClean="0">
                <a:latin typeface="Franklin Gothic Medium" pitchFamily="34" charset="0"/>
              </a:rPr>
              <a:t>проживающие в регионах Сибирского (34%) и Уральского (30%) федеральных округов.</a:t>
            </a:r>
            <a:endParaRPr lang="ru-RU" sz="1400" kern="0" spc="-30" dirty="0">
              <a:latin typeface="Franklin Gothic Medium" pitchFamily="34" charset="0"/>
            </a:endParaRPr>
          </a:p>
          <a:p>
            <a:pPr algn="just">
              <a:lnSpc>
                <a:spcPct val="88000"/>
              </a:lnSpc>
              <a:spcBef>
                <a:spcPts val="1000"/>
              </a:spcBef>
              <a:spcAft>
                <a:spcPts val="0"/>
              </a:spcAft>
              <a:buClr>
                <a:srgbClr val="339966"/>
              </a:buClr>
              <a:buSzPct val="90000"/>
              <a:defRPr/>
            </a:pPr>
            <a:r>
              <a:rPr lang="ru-RU" sz="1400" b="1" kern="0" dirty="0" smtClean="0">
                <a:latin typeface="Franklin Gothic Medium" pitchFamily="34" charset="0"/>
              </a:rPr>
              <a:t>Предпочтут сохранять средства на специальном счете дома, распоряжаться которым будет региональный оператор:</a:t>
            </a:r>
            <a:endParaRPr lang="ru-RU" sz="1400" b="1" kern="0" dirty="0">
              <a:latin typeface="Franklin Gothic Medium" pitchFamily="34" charset="0"/>
            </a:endParaRPr>
          </a:p>
          <a:p>
            <a:pPr marL="638175" lvl="1" indent="-180975" algn="just">
              <a:lnSpc>
                <a:spcPct val="90000"/>
              </a:lnSpc>
              <a:spcBef>
                <a:spcPts val="0"/>
              </a:spcBef>
              <a:spcAft>
                <a:spcPts val="0"/>
              </a:spcAft>
              <a:buClr>
                <a:srgbClr val="339966"/>
              </a:buClr>
              <a:buSzPct val="90000"/>
              <a:buFont typeface="Wingdings" pitchFamily="2" charset="2"/>
              <a:buChar char="q"/>
              <a:defRPr/>
            </a:pPr>
            <a:r>
              <a:rPr lang="ru-RU" sz="1400" kern="0" dirty="0" smtClean="0">
                <a:latin typeface="Franklin Gothic Medium" pitchFamily="34" charset="0"/>
              </a:rPr>
              <a:t>жители городов-</a:t>
            </a:r>
            <a:r>
              <a:rPr lang="ru-RU" sz="1400" kern="0" dirty="0" err="1" smtClean="0">
                <a:latin typeface="Franklin Gothic Medium" pitchFamily="34" charset="0"/>
              </a:rPr>
              <a:t>миллионников</a:t>
            </a:r>
            <a:r>
              <a:rPr lang="ru-RU" sz="1400" kern="0" dirty="0" smtClean="0">
                <a:latin typeface="Franklin Gothic Medium" pitchFamily="34" charset="0"/>
              </a:rPr>
              <a:t> (14%), за исключением Москвы и Санкт-Петербурга;</a:t>
            </a:r>
            <a:endParaRPr lang="ru-RU" sz="1400" kern="0" dirty="0">
              <a:latin typeface="Franklin Gothic Medium" pitchFamily="34" charset="0"/>
            </a:endParaRPr>
          </a:p>
          <a:p>
            <a:pPr marL="638175" lvl="1" indent="-180975" algn="just">
              <a:lnSpc>
                <a:spcPct val="90000"/>
              </a:lnSpc>
              <a:spcBef>
                <a:spcPts val="0"/>
              </a:spcBef>
              <a:spcAft>
                <a:spcPts val="0"/>
              </a:spcAft>
              <a:buClr>
                <a:srgbClr val="339966"/>
              </a:buClr>
              <a:buSzPct val="90000"/>
              <a:buFont typeface="Wingdings" pitchFamily="2" charset="2"/>
              <a:buChar char="q"/>
              <a:defRPr/>
            </a:pPr>
            <a:r>
              <a:rPr lang="ru-RU" sz="1400" kern="0" dirty="0" smtClean="0">
                <a:latin typeface="Franklin Gothic Medium" pitchFamily="34" charset="0"/>
              </a:rPr>
              <a:t>жители Дальневосточного федерального </a:t>
            </a:r>
            <a:r>
              <a:rPr lang="ru-RU" sz="1400" kern="0" dirty="0">
                <a:latin typeface="Franklin Gothic Medium" pitchFamily="34" charset="0"/>
              </a:rPr>
              <a:t>округа </a:t>
            </a:r>
            <a:r>
              <a:rPr lang="ru-RU" sz="1400" kern="0" dirty="0" smtClean="0">
                <a:latin typeface="Franklin Gothic Medium" pitchFamily="34" charset="0"/>
              </a:rPr>
              <a:t>(21%).</a:t>
            </a:r>
            <a:endParaRPr lang="ru-RU" sz="1400" kern="0" dirty="0">
              <a:latin typeface="Franklin Gothic Medium" pitchFamily="34" charset="0"/>
            </a:endParaRPr>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12</a:t>
            </a:fld>
            <a:endParaRPr lang="ru-RU" dirty="0"/>
          </a:p>
        </p:txBody>
      </p:sp>
    </p:spTree>
    <p:extLst>
      <p:ext uri="{BB962C8B-B14F-4D97-AF65-F5344CB8AC3E}">
        <p14:creationId xmlns:p14="http://schemas.microsoft.com/office/powerpoint/2010/main" val="29975042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68313" y="404813"/>
            <a:ext cx="7127875" cy="647700"/>
          </a:xfrm>
        </p:spPr>
        <p:txBody>
          <a:bodyPr/>
          <a:lstStyle/>
          <a:p>
            <a:pPr>
              <a:defRPr/>
            </a:pPr>
            <a:r>
              <a:rPr lang="ru-RU" dirty="0"/>
              <a:t>Основные выводы</a:t>
            </a:r>
          </a:p>
        </p:txBody>
      </p:sp>
      <p:sp>
        <p:nvSpPr>
          <p:cNvPr id="6" name="Rectangle 5"/>
          <p:cNvSpPr txBox="1">
            <a:spLocks noChangeArrowheads="1"/>
          </p:cNvSpPr>
          <p:nvPr/>
        </p:nvSpPr>
        <p:spPr bwMode="auto">
          <a:xfrm>
            <a:off x="250825" y="1412875"/>
            <a:ext cx="8569325" cy="4464620"/>
          </a:xfrm>
          <a:prstGeom prst="rect">
            <a:avLst/>
          </a:prstGeom>
          <a:noFill/>
          <a:ln w="9525">
            <a:noFill/>
            <a:miter lim="800000"/>
            <a:headEnd/>
            <a:tailEnd/>
          </a:ln>
        </p:spPr>
        <p:txBody>
          <a:bodyPr/>
          <a:lstStyle/>
          <a:p>
            <a:pPr algn="ctr">
              <a:spcBef>
                <a:spcPts val="600"/>
              </a:spcBef>
              <a:buClr>
                <a:srgbClr val="339966"/>
              </a:buClr>
              <a:buSzPct val="90000"/>
              <a:defRPr/>
            </a:pPr>
            <a:r>
              <a:rPr lang="ru-RU" sz="1600" b="1" kern="0" dirty="0">
                <a:latin typeface="Franklin Gothic Medium" pitchFamily="34" charset="0"/>
              </a:rPr>
              <a:t>Готовность собственников жилья самостоятельно определять </a:t>
            </a:r>
            <a:br>
              <a:rPr lang="ru-RU" sz="1600" b="1" kern="0" dirty="0">
                <a:latin typeface="Franklin Gothic Medium" pitchFamily="34" charset="0"/>
              </a:rPr>
            </a:br>
            <a:r>
              <a:rPr lang="ru-RU" sz="1600" b="1" kern="0" dirty="0">
                <a:latin typeface="Franklin Gothic Medium" pitchFamily="34" charset="0"/>
              </a:rPr>
              <a:t>объём и виды необходимых работ по капитальному ремонту</a:t>
            </a:r>
            <a:endParaRPr lang="ru-RU" sz="800" kern="0" dirty="0">
              <a:latin typeface="Franklin Gothic Medium" pitchFamily="34" charset="0"/>
            </a:endParaRPr>
          </a:p>
          <a:p>
            <a:pPr algn="just">
              <a:spcBef>
                <a:spcPts val="0"/>
              </a:spcBef>
              <a:spcAft>
                <a:spcPts val="600"/>
              </a:spcAft>
              <a:buClr>
                <a:srgbClr val="339966"/>
              </a:buClr>
              <a:buSzPct val="90000"/>
              <a:defRPr/>
            </a:pPr>
            <a:endParaRPr lang="ru-RU" sz="1200" kern="0" dirty="0">
              <a:latin typeface="Franklin Gothic Medium" pitchFamily="34" charset="0"/>
            </a:endParaRPr>
          </a:p>
          <a:p>
            <a:pPr algn="just">
              <a:spcBef>
                <a:spcPts val="0"/>
              </a:spcBef>
              <a:spcAft>
                <a:spcPts val="600"/>
              </a:spcAft>
              <a:buClr>
                <a:srgbClr val="339966"/>
              </a:buClr>
              <a:buSzPct val="90000"/>
              <a:defRPr/>
            </a:pPr>
            <a:r>
              <a:rPr lang="ru-RU" sz="1400" kern="0" dirty="0" smtClean="0">
                <a:latin typeface="Franklin Gothic Medium" pitchFamily="34" charset="0"/>
              </a:rPr>
              <a:t>61% собственников квартир заявляют </a:t>
            </a:r>
            <a:r>
              <a:rPr lang="ru-RU" sz="1400" kern="0" dirty="0">
                <a:latin typeface="Franklin Gothic Medium" pitchFamily="34" charset="0"/>
              </a:rPr>
              <a:t>о своей готовности самостоятельно на общем собрании </a:t>
            </a:r>
            <a:r>
              <a:rPr lang="ru-RU" sz="1400" kern="0" dirty="0" smtClean="0">
                <a:latin typeface="Franklin Gothic Medium" pitchFamily="34" charset="0"/>
              </a:rPr>
              <a:t>определять </a:t>
            </a:r>
            <a:r>
              <a:rPr lang="ru-RU" sz="1400" kern="0" dirty="0">
                <a:latin typeface="Franklin Gothic Medium" pitchFamily="34" charset="0"/>
              </a:rPr>
              <a:t>объём и виды работ по капитальному </a:t>
            </a:r>
            <a:r>
              <a:rPr lang="ru-RU" sz="1400" kern="0" dirty="0" smtClean="0">
                <a:latin typeface="Franklin Gothic Medium" pitchFamily="34" charset="0"/>
              </a:rPr>
              <a:t>ремонту многоквартирного дома. Кварталом ранее таковых было 47%, годом ранее – не более 38%. Параллельно с готовностью участвовать в коллективном принятии решения снижается доля затрудняющихся дать ответ на этот вопрос (с 25% в сентябре до 8% в декабре 2016 г.).</a:t>
            </a:r>
            <a:endParaRPr lang="ru-RU" sz="1400" kern="0" dirty="0">
              <a:latin typeface="Franklin Gothic Medium" pitchFamily="34" charset="0"/>
            </a:endParaRPr>
          </a:p>
          <a:p>
            <a:pPr algn="just">
              <a:spcBef>
                <a:spcPts val="0"/>
              </a:spcBef>
              <a:spcAft>
                <a:spcPts val="600"/>
              </a:spcAft>
              <a:buClr>
                <a:srgbClr val="339966"/>
              </a:buClr>
              <a:buSzPct val="90000"/>
              <a:defRPr/>
            </a:pPr>
            <a:endParaRPr lang="ru-RU" sz="1400" b="1" kern="0" dirty="0">
              <a:latin typeface="Franklin Gothic Medium" pitchFamily="34" charset="0"/>
            </a:endParaRPr>
          </a:p>
          <a:p>
            <a:pPr algn="just">
              <a:spcBef>
                <a:spcPts val="0"/>
              </a:spcBef>
              <a:spcAft>
                <a:spcPts val="600"/>
              </a:spcAft>
              <a:buClr>
                <a:srgbClr val="339966"/>
              </a:buClr>
              <a:buSzPct val="90000"/>
              <a:defRPr/>
            </a:pPr>
            <a:r>
              <a:rPr lang="ru-RU" sz="1400" b="1" kern="0" dirty="0">
                <a:latin typeface="Franklin Gothic Medium" pitchFamily="34" charset="0"/>
              </a:rPr>
              <a:t>Чаще других заявляют о своей готовности самостоятельно определять объём и виды работ:</a:t>
            </a:r>
            <a:endParaRPr lang="ru-RU" sz="1400" kern="0" spc="-20" dirty="0">
              <a:latin typeface="Franklin Gothic Medium" pitchFamily="34" charset="0"/>
            </a:endParaRPr>
          </a:p>
          <a:p>
            <a:pPr marL="638175" lvl="1" indent="-180975" algn="just">
              <a:spcBef>
                <a:spcPts val="0"/>
              </a:spcBef>
              <a:spcAft>
                <a:spcPts val="0"/>
              </a:spcAft>
              <a:buClr>
                <a:srgbClr val="339966"/>
              </a:buClr>
              <a:buSzPct val="90000"/>
              <a:buFont typeface="Wingdings" pitchFamily="2" charset="2"/>
              <a:buChar char="q"/>
              <a:defRPr/>
            </a:pPr>
            <a:r>
              <a:rPr lang="ru-RU" sz="1400" kern="0" spc="-20" dirty="0" smtClean="0">
                <a:latin typeface="Franklin Gothic Medium" pitchFamily="34" charset="0"/>
              </a:rPr>
              <a:t>собственники в возрасте от 35 до 59 лет (66-72%);</a:t>
            </a:r>
            <a:endParaRPr lang="ru-RU" sz="1400" kern="0" spc="-20" dirty="0">
              <a:latin typeface="Franklin Gothic Medium" pitchFamily="34" charset="0"/>
            </a:endParaRPr>
          </a:p>
          <a:p>
            <a:pPr marL="638175" lvl="1" indent="-180975" algn="just">
              <a:spcBef>
                <a:spcPts val="0"/>
              </a:spcBef>
              <a:spcAft>
                <a:spcPts val="0"/>
              </a:spcAft>
              <a:buClr>
                <a:srgbClr val="339966"/>
              </a:buClr>
              <a:buSzPct val="90000"/>
              <a:buFont typeface="Wingdings" pitchFamily="2" charset="2"/>
              <a:buChar char="q"/>
              <a:defRPr/>
            </a:pPr>
            <a:r>
              <a:rPr lang="ru-RU" sz="1400" kern="0" dirty="0" smtClean="0">
                <a:latin typeface="Franklin Gothic Medium" pitchFamily="34" charset="0"/>
              </a:rPr>
              <a:t>россияне с высшим образованием (68%);</a:t>
            </a:r>
            <a:endParaRPr lang="ru-RU" sz="1400" kern="0" dirty="0">
              <a:latin typeface="Franklin Gothic Medium" pitchFamily="34" charset="0"/>
            </a:endParaRPr>
          </a:p>
          <a:p>
            <a:pPr marL="638175" lvl="1" indent="-180975" algn="just">
              <a:spcBef>
                <a:spcPts val="0"/>
              </a:spcBef>
              <a:spcAft>
                <a:spcPts val="0"/>
              </a:spcAft>
              <a:buClr>
                <a:srgbClr val="339966"/>
              </a:buClr>
              <a:buSzPct val="90000"/>
              <a:buFont typeface="Wingdings" pitchFamily="2" charset="2"/>
              <a:buChar char="q"/>
              <a:defRPr/>
            </a:pPr>
            <a:r>
              <a:rPr lang="ru-RU" sz="1400" kern="0" spc="-20" dirty="0">
                <a:latin typeface="Franklin Gothic Medium" pitchFamily="34" charset="0"/>
              </a:rPr>
              <a:t>жители </a:t>
            </a:r>
            <a:r>
              <a:rPr lang="ru-RU" sz="1400" kern="0" spc="-20" dirty="0" smtClean="0">
                <a:latin typeface="Franklin Gothic Medium" pitchFamily="34" charset="0"/>
              </a:rPr>
              <a:t>Северо-Кавказского (80%), Южного (67%) и Сибирского (66%) федеральных округов.</a:t>
            </a:r>
            <a:endParaRPr lang="ru-RU" sz="1400" kern="0" spc="-20" dirty="0">
              <a:latin typeface="Franklin Gothic Medium" pitchFamily="34" charset="0"/>
            </a:endParaRPr>
          </a:p>
          <a:p>
            <a:pPr marL="638175" lvl="1" indent="-180975" algn="just">
              <a:spcBef>
                <a:spcPts val="0"/>
              </a:spcBef>
              <a:spcAft>
                <a:spcPts val="0"/>
              </a:spcAft>
              <a:buClr>
                <a:srgbClr val="339966"/>
              </a:buClr>
              <a:buSzPct val="90000"/>
              <a:buFont typeface="Wingdings" pitchFamily="2" charset="2"/>
              <a:buChar char="q"/>
              <a:defRPr/>
            </a:pPr>
            <a:endParaRPr lang="ru-RU" sz="1400" kern="0" spc="-20" dirty="0">
              <a:latin typeface="Franklin Gothic Medium" pitchFamily="34" charset="0"/>
            </a:endParaRPr>
          </a:p>
          <a:p>
            <a:pPr marL="0" lvl="1" algn="just">
              <a:spcBef>
                <a:spcPts val="0"/>
              </a:spcBef>
              <a:spcAft>
                <a:spcPts val="600"/>
              </a:spcAft>
              <a:buClr>
                <a:srgbClr val="339966"/>
              </a:buClr>
              <a:buSzPct val="90000"/>
              <a:defRPr/>
            </a:pPr>
            <a:r>
              <a:rPr lang="ru-RU" sz="1400" b="1" kern="0" dirty="0">
                <a:latin typeface="Franklin Gothic Medium" pitchFamily="34" charset="0"/>
              </a:rPr>
              <a:t>Относительно высока доля тех, кто предпочтёт поручить решение вопроса органам власти, среди:</a:t>
            </a:r>
          </a:p>
          <a:p>
            <a:pPr marL="638175" lvl="1" indent="-180975" algn="just">
              <a:spcBef>
                <a:spcPts val="0"/>
              </a:spcBef>
              <a:spcAft>
                <a:spcPts val="0"/>
              </a:spcAft>
              <a:buClr>
                <a:srgbClr val="C00000"/>
              </a:buClr>
              <a:buSzPct val="90000"/>
              <a:buFont typeface="Wingdings" pitchFamily="2" charset="2"/>
              <a:buChar char="q"/>
              <a:defRPr/>
            </a:pPr>
            <a:r>
              <a:rPr lang="ru-RU" sz="1400" kern="0" spc="-20" dirty="0" smtClean="0">
                <a:latin typeface="Franklin Gothic Medium" pitchFamily="34" charset="0"/>
              </a:rPr>
              <a:t>собственников до 25 лет (</a:t>
            </a:r>
            <a:r>
              <a:rPr lang="en-US" sz="1400" kern="0" spc="-20" dirty="0" smtClean="0">
                <a:latin typeface="Franklin Gothic Medium" pitchFamily="34" charset="0"/>
              </a:rPr>
              <a:t>47</a:t>
            </a:r>
            <a:r>
              <a:rPr lang="ru-RU" sz="1400" kern="0" spc="-20" dirty="0" smtClean="0">
                <a:latin typeface="Franklin Gothic Medium" pitchFamily="34" charset="0"/>
              </a:rPr>
              <a:t>%);</a:t>
            </a:r>
            <a:endParaRPr lang="ru-RU" sz="1400" kern="0" spc="-20" dirty="0">
              <a:latin typeface="Franklin Gothic Medium" pitchFamily="34" charset="0"/>
            </a:endParaRPr>
          </a:p>
          <a:p>
            <a:pPr marL="638175" lvl="1" indent="-180975" algn="just">
              <a:spcBef>
                <a:spcPts val="0"/>
              </a:spcBef>
              <a:spcAft>
                <a:spcPts val="0"/>
              </a:spcAft>
              <a:buClr>
                <a:srgbClr val="C00000"/>
              </a:buClr>
              <a:buSzPct val="90000"/>
              <a:buFont typeface="Wingdings" pitchFamily="2" charset="2"/>
              <a:buChar char="q"/>
              <a:defRPr/>
            </a:pPr>
            <a:r>
              <a:rPr lang="ru-RU" sz="1400" kern="0" dirty="0">
                <a:latin typeface="Franklin Gothic Medium" pitchFamily="34" charset="0"/>
              </a:rPr>
              <a:t>со средним </a:t>
            </a:r>
            <a:r>
              <a:rPr lang="ru-RU" sz="1400" kern="0" dirty="0" smtClean="0">
                <a:latin typeface="Franklin Gothic Medium" pitchFamily="34" charset="0"/>
              </a:rPr>
              <a:t>и средним-специальным образованием (</a:t>
            </a:r>
            <a:r>
              <a:rPr lang="en-US" sz="1400" kern="0" dirty="0" smtClean="0">
                <a:latin typeface="Franklin Gothic Medium" pitchFamily="34" charset="0"/>
              </a:rPr>
              <a:t>31-46</a:t>
            </a:r>
            <a:r>
              <a:rPr lang="ru-RU" sz="1400" kern="0" dirty="0" smtClean="0">
                <a:latin typeface="Franklin Gothic Medium" pitchFamily="34" charset="0"/>
              </a:rPr>
              <a:t>%);</a:t>
            </a:r>
            <a:endParaRPr lang="ru-RU" sz="1400" kern="0" spc="-20" dirty="0">
              <a:latin typeface="Franklin Gothic Medium" pitchFamily="34" charset="0"/>
            </a:endParaRPr>
          </a:p>
          <a:p>
            <a:pPr marL="638175" lvl="1" indent="-180975" algn="just">
              <a:spcBef>
                <a:spcPts val="0"/>
              </a:spcBef>
              <a:spcAft>
                <a:spcPts val="0"/>
              </a:spcAft>
              <a:buClr>
                <a:srgbClr val="C00000"/>
              </a:buClr>
              <a:buSzPct val="90000"/>
              <a:buFont typeface="Wingdings" pitchFamily="2" charset="2"/>
              <a:buChar char="q"/>
              <a:defRPr/>
            </a:pPr>
            <a:r>
              <a:rPr lang="ru-RU" sz="1400" kern="0" spc="-10" dirty="0">
                <a:latin typeface="Franklin Gothic Medium" pitchFamily="34" charset="0"/>
              </a:rPr>
              <a:t>жителей </a:t>
            </a:r>
            <a:r>
              <a:rPr lang="ru-RU" sz="1400" kern="0" spc="-10" dirty="0" smtClean="0">
                <a:latin typeface="Franklin Gothic Medium" pitchFamily="34" charset="0"/>
              </a:rPr>
              <a:t>Приволжского федерального </a:t>
            </a:r>
            <a:r>
              <a:rPr lang="ru-RU" sz="1400" kern="0" spc="-10" dirty="0">
                <a:latin typeface="Franklin Gothic Medium" pitchFamily="34" charset="0"/>
              </a:rPr>
              <a:t>округа (</a:t>
            </a:r>
            <a:r>
              <a:rPr lang="ru-RU" sz="1400" kern="0" spc="-10" dirty="0" smtClean="0">
                <a:latin typeface="Franklin Gothic Medium" pitchFamily="34" charset="0"/>
              </a:rPr>
              <a:t>33%);</a:t>
            </a:r>
          </a:p>
          <a:p>
            <a:pPr marL="638175" lvl="1" indent="-180975" algn="just">
              <a:spcBef>
                <a:spcPts val="0"/>
              </a:spcBef>
              <a:spcAft>
                <a:spcPts val="0"/>
              </a:spcAft>
              <a:buClr>
                <a:srgbClr val="C00000"/>
              </a:buClr>
              <a:buSzPct val="90000"/>
              <a:buFont typeface="Wingdings" pitchFamily="2" charset="2"/>
              <a:buChar char="q"/>
              <a:defRPr/>
            </a:pPr>
            <a:r>
              <a:rPr lang="ru-RU" sz="1400" kern="0" spc="-10" dirty="0" smtClean="0">
                <a:latin typeface="Franklin Gothic Medium" pitchFamily="34" charset="0"/>
              </a:rPr>
              <a:t>россиян, чей доход ниже среднего (36% в 1-й </a:t>
            </a:r>
            <a:r>
              <a:rPr lang="ru-RU" sz="1400" kern="0" spc="-10" dirty="0" err="1" smtClean="0">
                <a:latin typeface="Franklin Gothic Medium" pitchFamily="34" charset="0"/>
              </a:rPr>
              <a:t>квинтельной</a:t>
            </a:r>
            <a:r>
              <a:rPr lang="ru-RU" sz="1400" kern="0" spc="-10" dirty="0" smtClean="0">
                <a:latin typeface="Franklin Gothic Medium" pitchFamily="34" charset="0"/>
              </a:rPr>
              <a:t> группе, 39% - во второй).</a:t>
            </a:r>
            <a:endParaRPr lang="ru-RU" sz="1400" kern="0" spc="-10" dirty="0">
              <a:latin typeface="Franklin Gothic Medium" pitchFamily="34" charset="0"/>
            </a:endParaRPr>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13</a:t>
            </a:fld>
            <a:endParaRPr lang="ru-RU" dirty="0"/>
          </a:p>
        </p:txBody>
      </p:sp>
    </p:spTree>
    <p:extLst>
      <p:ext uri="{BB962C8B-B14F-4D97-AF65-F5344CB8AC3E}">
        <p14:creationId xmlns:p14="http://schemas.microsoft.com/office/powerpoint/2010/main" val="36833517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68313" y="404813"/>
            <a:ext cx="7127875" cy="647700"/>
          </a:xfrm>
        </p:spPr>
        <p:txBody>
          <a:bodyPr/>
          <a:lstStyle/>
          <a:p>
            <a:pPr>
              <a:defRPr/>
            </a:pPr>
            <a:r>
              <a:rPr lang="ru-RU" dirty="0"/>
              <a:t>Основные выводы</a:t>
            </a:r>
          </a:p>
        </p:txBody>
      </p:sp>
      <p:sp>
        <p:nvSpPr>
          <p:cNvPr id="6" name="Rectangle 5"/>
          <p:cNvSpPr txBox="1">
            <a:spLocks noChangeArrowheads="1"/>
          </p:cNvSpPr>
          <p:nvPr/>
        </p:nvSpPr>
        <p:spPr bwMode="auto">
          <a:xfrm>
            <a:off x="250825" y="1412875"/>
            <a:ext cx="8569325" cy="4883153"/>
          </a:xfrm>
          <a:prstGeom prst="rect">
            <a:avLst/>
          </a:prstGeom>
          <a:noFill/>
          <a:ln w="9525">
            <a:noFill/>
            <a:miter lim="800000"/>
            <a:headEnd/>
            <a:tailEnd/>
          </a:ln>
        </p:spPr>
        <p:txBody>
          <a:bodyPr/>
          <a:lstStyle/>
          <a:p>
            <a:pPr algn="ctr">
              <a:lnSpc>
                <a:spcPct val="88000"/>
              </a:lnSpc>
              <a:spcBef>
                <a:spcPts val="600"/>
              </a:spcBef>
              <a:buClr>
                <a:srgbClr val="339966"/>
              </a:buClr>
              <a:buSzPct val="90000"/>
              <a:defRPr/>
            </a:pPr>
            <a:r>
              <a:rPr lang="ru-RU" sz="1600" b="1" kern="0" dirty="0" smtClean="0">
                <a:latin typeface="Franklin Gothic Medium" pitchFamily="34" charset="0"/>
              </a:rPr>
              <a:t>Оценка </a:t>
            </a:r>
            <a:r>
              <a:rPr lang="ru-RU" sz="1600" b="1" kern="0" dirty="0">
                <a:latin typeface="Franklin Gothic Medium" pitchFamily="34" charset="0"/>
              </a:rPr>
              <a:t>произошедших </a:t>
            </a:r>
            <a:r>
              <a:rPr lang="ru-RU" sz="1600" b="1" kern="0" dirty="0" smtClean="0">
                <a:latin typeface="Franklin Gothic Medium" pitchFamily="34" charset="0"/>
              </a:rPr>
              <a:t>изменений в </a:t>
            </a:r>
            <a:r>
              <a:rPr lang="ru-RU" sz="1600" b="1" kern="0" dirty="0">
                <a:latin typeface="Franklin Gothic Medium" pitchFamily="34" charset="0"/>
              </a:rPr>
              <a:t>качестве предоставляемых </a:t>
            </a:r>
            <a:r>
              <a:rPr lang="ru-RU" sz="1600" b="1" kern="0" dirty="0" smtClean="0">
                <a:latin typeface="Franklin Gothic Medium" pitchFamily="34" charset="0"/>
              </a:rPr>
              <a:t/>
            </a:r>
            <a:br>
              <a:rPr lang="ru-RU" sz="1600" b="1" kern="0" dirty="0" smtClean="0">
                <a:latin typeface="Franklin Gothic Medium" pitchFamily="34" charset="0"/>
              </a:rPr>
            </a:br>
            <a:r>
              <a:rPr lang="ru-RU" sz="1600" b="1" kern="0" dirty="0" smtClean="0">
                <a:latin typeface="Franklin Gothic Medium" pitchFamily="34" charset="0"/>
              </a:rPr>
              <a:t>жилищно-коммунальных </a:t>
            </a:r>
            <a:r>
              <a:rPr lang="ru-RU" sz="1600" b="1" kern="0" dirty="0">
                <a:latin typeface="Franklin Gothic Medium" pitchFamily="34" charset="0"/>
              </a:rPr>
              <a:t>услуг</a:t>
            </a:r>
          </a:p>
          <a:p>
            <a:pPr algn="just">
              <a:lnSpc>
                <a:spcPct val="88000"/>
              </a:lnSpc>
              <a:spcBef>
                <a:spcPts val="0"/>
              </a:spcBef>
              <a:spcAft>
                <a:spcPts val="600"/>
              </a:spcAft>
              <a:buClr>
                <a:srgbClr val="339966"/>
              </a:buClr>
              <a:buSzPct val="90000"/>
              <a:defRPr/>
            </a:pPr>
            <a:endParaRPr lang="ru-RU" sz="1200" kern="0" dirty="0">
              <a:latin typeface="Franklin Gothic Medium" pitchFamily="34" charset="0"/>
            </a:endParaRPr>
          </a:p>
          <a:p>
            <a:pPr algn="just">
              <a:lnSpc>
                <a:spcPct val="88000"/>
              </a:lnSpc>
              <a:spcBef>
                <a:spcPts val="0"/>
              </a:spcBef>
              <a:spcAft>
                <a:spcPts val="600"/>
              </a:spcAft>
              <a:buClr>
                <a:srgbClr val="339966"/>
              </a:buClr>
              <a:buSzPct val="90000"/>
              <a:defRPr/>
            </a:pPr>
            <a:r>
              <a:rPr lang="ru-RU" sz="1400" kern="0" dirty="0" smtClean="0">
                <a:latin typeface="Franklin Gothic Medium" pitchFamily="34" charset="0"/>
              </a:rPr>
              <a:t>В декабре 2016 года доля тех, кто считает, что качество жилищно-коммунальных услуг (ЖКУ) улучшилось, составила 33%. Рост положительных оценок за прошедший квартал составил 14 </a:t>
            </a:r>
            <a:r>
              <a:rPr lang="ru-RU" sz="1400" kern="0" dirty="0" err="1" smtClean="0">
                <a:latin typeface="Franklin Gothic Medium" pitchFamily="34" charset="0"/>
              </a:rPr>
              <a:t>п.п</a:t>
            </a:r>
            <a:r>
              <a:rPr lang="ru-RU" sz="1400" kern="0" dirty="0" smtClean="0">
                <a:latin typeface="Franklin Gothic Medium" pitchFamily="34" charset="0"/>
              </a:rPr>
              <a:t>. За весь период мониторинга происходит снижение числа тех, кто не видит никаких изменений в качестве услуг ЖКХ, однако такая позиция очень распространена (43%). О том, что качество ЖКУ снижается, говорит сегодня каждый пятый россиянин (20%).</a:t>
            </a:r>
            <a:endParaRPr lang="ru-RU" sz="1400" kern="0" dirty="0">
              <a:latin typeface="Franklin Gothic Medium" pitchFamily="34" charset="0"/>
            </a:endParaRPr>
          </a:p>
          <a:p>
            <a:pPr algn="just">
              <a:lnSpc>
                <a:spcPct val="88000"/>
              </a:lnSpc>
              <a:spcBef>
                <a:spcPts val="0"/>
              </a:spcBef>
              <a:spcAft>
                <a:spcPts val="600"/>
              </a:spcAft>
              <a:buClr>
                <a:srgbClr val="339966"/>
              </a:buClr>
              <a:buSzPct val="90000"/>
              <a:defRPr/>
            </a:pPr>
            <a:endParaRPr lang="ru-RU" sz="700" kern="0" dirty="0">
              <a:latin typeface="Franklin Gothic Medium" pitchFamily="34" charset="0"/>
            </a:endParaRPr>
          </a:p>
          <a:p>
            <a:pPr algn="just">
              <a:lnSpc>
                <a:spcPct val="90000"/>
              </a:lnSpc>
              <a:spcBef>
                <a:spcPts val="0"/>
              </a:spcBef>
              <a:spcAft>
                <a:spcPts val="600"/>
              </a:spcAft>
              <a:buClr>
                <a:srgbClr val="339966"/>
              </a:buClr>
              <a:buSzPct val="90000"/>
              <a:defRPr/>
            </a:pPr>
            <a:r>
              <a:rPr lang="ru-RU" sz="1400" b="1" kern="0" dirty="0" smtClean="0">
                <a:latin typeface="Franklin Gothic Medium" pitchFamily="34" charset="0"/>
              </a:rPr>
              <a:t>Чаще </a:t>
            </a:r>
            <a:r>
              <a:rPr lang="ru-RU" sz="1400" b="1" kern="0" dirty="0">
                <a:latin typeface="Franklin Gothic Medium" pitchFamily="34" charset="0"/>
              </a:rPr>
              <a:t>других положительно оценивать произошедшие изменения были </a:t>
            </a:r>
            <a:r>
              <a:rPr lang="ru-RU" sz="1400" b="1" kern="0" dirty="0" smtClean="0">
                <a:latin typeface="Franklin Gothic Medium" pitchFamily="34" charset="0"/>
              </a:rPr>
              <a:t>склонны:</a:t>
            </a:r>
            <a:endParaRPr lang="ru-RU" sz="1400" kern="0" spc="-20" dirty="0">
              <a:latin typeface="Franklin Gothic Medium" pitchFamily="34" charset="0"/>
            </a:endParaRPr>
          </a:p>
          <a:p>
            <a:pPr marL="638175" lvl="1" indent="-180975" algn="just">
              <a:lnSpc>
                <a:spcPct val="90000"/>
              </a:lnSpc>
              <a:spcBef>
                <a:spcPts val="0"/>
              </a:spcBef>
              <a:spcAft>
                <a:spcPts val="0"/>
              </a:spcAft>
              <a:buClr>
                <a:srgbClr val="339966"/>
              </a:buClr>
              <a:buSzPct val="90000"/>
              <a:buFont typeface="Wingdings" pitchFamily="2" charset="2"/>
              <a:buChar char="q"/>
              <a:defRPr/>
            </a:pPr>
            <a:r>
              <a:rPr lang="ru-RU" sz="1400" kern="0" spc="-20" dirty="0" smtClean="0">
                <a:latin typeface="Franklin Gothic Medium" pitchFamily="34" charset="0"/>
              </a:rPr>
              <a:t>молодые россияне в возрасте от 18 </a:t>
            </a:r>
            <a:r>
              <a:rPr lang="ru-RU" sz="1400" kern="0" spc="-20" dirty="0">
                <a:latin typeface="Franklin Gothic Medium" pitchFamily="34" charset="0"/>
              </a:rPr>
              <a:t>до </a:t>
            </a:r>
            <a:r>
              <a:rPr lang="ru-RU" sz="1400" kern="0" spc="-20" dirty="0" smtClean="0">
                <a:latin typeface="Franklin Gothic Medium" pitchFamily="34" charset="0"/>
              </a:rPr>
              <a:t>24 </a:t>
            </a:r>
            <a:r>
              <a:rPr lang="ru-RU" sz="1400" kern="0" spc="-20" dirty="0">
                <a:latin typeface="Franklin Gothic Medium" pitchFamily="34" charset="0"/>
              </a:rPr>
              <a:t>лет</a:t>
            </a:r>
            <a:r>
              <a:rPr lang="ru-RU" sz="1400" kern="0" dirty="0">
                <a:latin typeface="Franklin Gothic Medium" pitchFamily="34" charset="0"/>
              </a:rPr>
              <a:t> </a:t>
            </a:r>
            <a:r>
              <a:rPr lang="ru-RU" sz="1400" kern="0" spc="-20" dirty="0" smtClean="0">
                <a:latin typeface="Franklin Gothic Medium" pitchFamily="34" charset="0"/>
              </a:rPr>
              <a:t>(</a:t>
            </a:r>
            <a:r>
              <a:rPr lang="ru-RU" sz="1400" kern="0" dirty="0" smtClean="0">
                <a:latin typeface="Franklin Gothic Medium" pitchFamily="34" charset="0"/>
              </a:rPr>
              <a:t>35</a:t>
            </a:r>
            <a:r>
              <a:rPr lang="ru-RU" sz="1400" kern="0" spc="-20" dirty="0" smtClean="0">
                <a:latin typeface="Franklin Gothic Medium" pitchFamily="34" charset="0"/>
              </a:rPr>
              <a:t>%);</a:t>
            </a:r>
            <a:endParaRPr lang="ru-RU" sz="1400" kern="0" spc="-20" dirty="0">
              <a:latin typeface="Franklin Gothic Medium" pitchFamily="34" charset="0"/>
            </a:endParaRPr>
          </a:p>
          <a:p>
            <a:pPr marL="638175" lvl="1" indent="-180975" algn="just">
              <a:lnSpc>
                <a:spcPct val="90000"/>
              </a:lnSpc>
              <a:spcBef>
                <a:spcPts val="0"/>
              </a:spcBef>
              <a:spcAft>
                <a:spcPts val="0"/>
              </a:spcAft>
              <a:buClr>
                <a:srgbClr val="339966"/>
              </a:buClr>
              <a:buSzPct val="90000"/>
              <a:buFont typeface="Wingdings" pitchFamily="2" charset="2"/>
              <a:buChar char="q"/>
              <a:defRPr/>
            </a:pPr>
            <a:r>
              <a:rPr lang="ru-RU" sz="1400" kern="0" dirty="0" smtClean="0">
                <a:latin typeface="Franklin Gothic Medium" pitchFamily="34" charset="0"/>
              </a:rPr>
              <a:t>россияне со </a:t>
            </a:r>
            <a:r>
              <a:rPr lang="ru-RU" sz="1400" kern="0" dirty="0">
                <a:latin typeface="Franklin Gothic Medium" pitchFamily="34" charset="0"/>
              </a:rPr>
              <a:t>средним </a:t>
            </a:r>
            <a:r>
              <a:rPr lang="ru-RU" sz="1400" kern="0" dirty="0" smtClean="0">
                <a:latin typeface="Franklin Gothic Medium" pitchFamily="34" charset="0"/>
              </a:rPr>
              <a:t>специальным</a:t>
            </a:r>
            <a:r>
              <a:rPr lang="ru-RU" sz="1400" kern="0" dirty="0">
                <a:latin typeface="Franklin Gothic Medium" pitchFamily="34" charset="0"/>
              </a:rPr>
              <a:t> </a:t>
            </a:r>
            <a:r>
              <a:rPr lang="ru-RU" sz="1400" kern="0" dirty="0" smtClean="0">
                <a:latin typeface="Franklin Gothic Medium" pitchFamily="34" charset="0"/>
              </a:rPr>
              <a:t>и высшим образованием (33%);</a:t>
            </a:r>
            <a:endParaRPr lang="ru-RU" sz="1400" kern="0" dirty="0">
              <a:latin typeface="Franklin Gothic Medium" pitchFamily="34" charset="0"/>
            </a:endParaRPr>
          </a:p>
          <a:p>
            <a:pPr marL="638175" lvl="1" indent="-180975" algn="just">
              <a:lnSpc>
                <a:spcPct val="90000"/>
              </a:lnSpc>
              <a:spcBef>
                <a:spcPts val="0"/>
              </a:spcBef>
              <a:spcAft>
                <a:spcPts val="0"/>
              </a:spcAft>
              <a:buClr>
                <a:srgbClr val="339966"/>
              </a:buClr>
              <a:buSzPct val="90000"/>
              <a:buFont typeface="Wingdings" pitchFamily="2" charset="2"/>
              <a:buChar char="q"/>
              <a:defRPr/>
            </a:pPr>
            <a:r>
              <a:rPr lang="ru-RU" sz="1400" kern="0" dirty="0">
                <a:latin typeface="Franklin Gothic Medium" pitchFamily="34" charset="0"/>
              </a:rPr>
              <a:t>ж</a:t>
            </a:r>
            <a:r>
              <a:rPr lang="ru-RU" sz="1400" kern="0" dirty="0" smtClean="0">
                <a:latin typeface="Franklin Gothic Medium" pitchFamily="34" charset="0"/>
              </a:rPr>
              <a:t>ители </a:t>
            </a:r>
            <a:r>
              <a:rPr lang="ru-RU" sz="1400" kern="0" dirty="0">
                <a:latin typeface="Franklin Gothic Medium" pitchFamily="34" charset="0"/>
              </a:rPr>
              <a:t>Москвы и Санкт-Петербурга </a:t>
            </a:r>
            <a:r>
              <a:rPr lang="ru-RU" sz="1400" kern="0" dirty="0" smtClean="0">
                <a:latin typeface="Franklin Gothic Medium" pitchFamily="34" charset="0"/>
              </a:rPr>
              <a:t>(38%);</a:t>
            </a:r>
            <a:endParaRPr lang="ru-RU" sz="1400" kern="0" dirty="0">
              <a:latin typeface="Franklin Gothic Medium" pitchFamily="34" charset="0"/>
            </a:endParaRPr>
          </a:p>
          <a:p>
            <a:pPr marL="638175" lvl="1" indent="-180975" algn="just">
              <a:lnSpc>
                <a:spcPct val="90000"/>
              </a:lnSpc>
              <a:spcBef>
                <a:spcPts val="0"/>
              </a:spcBef>
              <a:spcAft>
                <a:spcPts val="0"/>
              </a:spcAft>
              <a:buClr>
                <a:srgbClr val="339966"/>
              </a:buClr>
              <a:buSzPct val="90000"/>
              <a:buFont typeface="Wingdings" pitchFamily="2" charset="2"/>
              <a:buChar char="q"/>
              <a:defRPr/>
            </a:pPr>
            <a:r>
              <a:rPr lang="ru-RU" sz="1400" kern="0" dirty="0" smtClean="0">
                <a:latin typeface="Franklin Gothic Medium" pitchFamily="34" charset="0"/>
              </a:rPr>
              <a:t>жители Дальневосточного </a:t>
            </a:r>
            <a:r>
              <a:rPr lang="ru-RU" sz="1400" kern="0" dirty="0">
                <a:latin typeface="Franklin Gothic Medium" pitchFamily="34" charset="0"/>
              </a:rPr>
              <a:t>федерального округа </a:t>
            </a:r>
            <a:r>
              <a:rPr lang="ru-RU" sz="1400" kern="0" dirty="0" smtClean="0">
                <a:latin typeface="Franklin Gothic Medium" pitchFamily="34" charset="0"/>
              </a:rPr>
              <a:t>(45%);</a:t>
            </a:r>
            <a:endParaRPr lang="ru-RU" sz="1400" kern="0" spc="-20" dirty="0">
              <a:latin typeface="Franklin Gothic Medium" pitchFamily="34" charset="0"/>
            </a:endParaRPr>
          </a:p>
          <a:p>
            <a:pPr marL="638175" lvl="1" indent="-180975" algn="just">
              <a:lnSpc>
                <a:spcPct val="90000"/>
              </a:lnSpc>
              <a:spcBef>
                <a:spcPts val="0"/>
              </a:spcBef>
              <a:spcAft>
                <a:spcPts val="0"/>
              </a:spcAft>
              <a:buClr>
                <a:srgbClr val="339966"/>
              </a:buClr>
              <a:buSzPct val="90000"/>
              <a:buFont typeface="Wingdings" pitchFamily="2" charset="2"/>
              <a:buChar char="q"/>
              <a:defRPr/>
            </a:pPr>
            <a:r>
              <a:rPr lang="ru-RU" sz="1400" kern="0" spc="-20" dirty="0" smtClean="0">
                <a:latin typeface="Franklin Gothic Medium" pitchFamily="34" charset="0"/>
              </a:rPr>
              <a:t>россияне </a:t>
            </a:r>
            <a:r>
              <a:rPr lang="ru-RU" sz="1400" kern="0" dirty="0" smtClean="0">
                <a:latin typeface="Franklin Gothic Medium" pitchFamily="34" charset="0"/>
              </a:rPr>
              <a:t>с </a:t>
            </a:r>
            <a:r>
              <a:rPr lang="ru-RU" sz="1400" kern="0" dirty="0">
                <a:latin typeface="Franklin Gothic Medium" pitchFamily="34" charset="0"/>
              </a:rPr>
              <a:t>высоким уровнем дохода (5-я </a:t>
            </a:r>
            <a:r>
              <a:rPr lang="ru-RU" sz="1400" kern="0" dirty="0" err="1">
                <a:latin typeface="Franklin Gothic Medium" pitchFamily="34" charset="0"/>
              </a:rPr>
              <a:t>квинтильная</a:t>
            </a:r>
            <a:r>
              <a:rPr lang="ru-RU" sz="1400" kern="0" dirty="0">
                <a:latin typeface="Franklin Gothic Medium" pitchFamily="34" charset="0"/>
              </a:rPr>
              <a:t> группа)</a:t>
            </a:r>
            <a:r>
              <a:rPr lang="ru-RU" sz="1400" kern="0" spc="-20" dirty="0">
                <a:latin typeface="Franklin Gothic Medium" pitchFamily="34" charset="0"/>
              </a:rPr>
              <a:t> – </a:t>
            </a:r>
            <a:r>
              <a:rPr lang="ru-RU" sz="1400" kern="0" spc="-20" dirty="0" smtClean="0">
                <a:latin typeface="Franklin Gothic Medium" pitchFamily="34" charset="0"/>
              </a:rPr>
              <a:t>37%.</a:t>
            </a:r>
            <a:endParaRPr lang="ru-RU" sz="1400" kern="0" spc="-20" dirty="0">
              <a:latin typeface="Franklin Gothic Medium" pitchFamily="34" charset="0"/>
            </a:endParaRPr>
          </a:p>
          <a:p>
            <a:pPr marL="638175" lvl="1" indent="-180975" algn="just">
              <a:lnSpc>
                <a:spcPct val="90000"/>
              </a:lnSpc>
              <a:spcBef>
                <a:spcPts val="0"/>
              </a:spcBef>
              <a:spcAft>
                <a:spcPts val="0"/>
              </a:spcAft>
              <a:buClr>
                <a:srgbClr val="339966"/>
              </a:buClr>
              <a:buSzPct val="90000"/>
              <a:buFont typeface="Wingdings" pitchFamily="2" charset="2"/>
              <a:buChar char="q"/>
              <a:defRPr/>
            </a:pPr>
            <a:endParaRPr lang="ru-RU" sz="1400" kern="0" spc="-20" dirty="0">
              <a:latin typeface="Franklin Gothic Medium" pitchFamily="34" charset="0"/>
            </a:endParaRPr>
          </a:p>
          <a:p>
            <a:pPr marL="0" lvl="1" algn="just">
              <a:lnSpc>
                <a:spcPct val="90000"/>
              </a:lnSpc>
              <a:spcBef>
                <a:spcPts val="0"/>
              </a:spcBef>
              <a:spcAft>
                <a:spcPts val="600"/>
              </a:spcAft>
              <a:buClr>
                <a:srgbClr val="339966"/>
              </a:buClr>
              <a:buSzPct val="90000"/>
              <a:defRPr/>
            </a:pPr>
            <a:r>
              <a:rPr lang="ru-RU" sz="1400" b="1" kern="0" dirty="0">
                <a:latin typeface="Franklin Gothic Medium" pitchFamily="34" charset="0"/>
              </a:rPr>
              <a:t>Чаще всего негативно оценивать произошедшие изменения были склонны:</a:t>
            </a:r>
          </a:p>
          <a:p>
            <a:pPr marL="638175" lvl="1" indent="-180975" algn="just">
              <a:lnSpc>
                <a:spcPct val="85000"/>
              </a:lnSpc>
              <a:spcBef>
                <a:spcPts val="0"/>
              </a:spcBef>
              <a:spcAft>
                <a:spcPts val="0"/>
              </a:spcAft>
              <a:buClr>
                <a:srgbClr val="C00000"/>
              </a:buClr>
              <a:buSzPct val="90000"/>
              <a:buFont typeface="Wingdings" pitchFamily="2" charset="2"/>
              <a:buChar char="q"/>
              <a:defRPr/>
            </a:pPr>
            <a:r>
              <a:rPr lang="ru-RU" sz="1400" kern="0" spc="-20" dirty="0" smtClean="0">
                <a:latin typeface="Franklin Gothic Medium" pitchFamily="34" charset="0"/>
              </a:rPr>
              <a:t>россияне в </a:t>
            </a:r>
            <a:r>
              <a:rPr lang="ru-RU" sz="1400" kern="0" spc="-20" dirty="0">
                <a:latin typeface="Franklin Gothic Medium" pitchFamily="34" charset="0"/>
              </a:rPr>
              <a:t>возрасте </a:t>
            </a:r>
            <a:r>
              <a:rPr lang="ru-RU" sz="1400" kern="0" spc="-20" dirty="0" smtClean="0">
                <a:latin typeface="Franklin Gothic Medium" pitchFamily="34" charset="0"/>
              </a:rPr>
              <a:t>60 лет и старше (23%);</a:t>
            </a:r>
            <a:endParaRPr lang="ru-RU" sz="1400" kern="0" spc="-20" dirty="0">
              <a:latin typeface="Franklin Gothic Medium" pitchFamily="34" charset="0"/>
            </a:endParaRPr>
          </a:p>
          <a:p>
            <a:pPr marL="638175" lvl="1" indent="-180975" algn="just">
              <a:lnSpc>
                <a:spcPct val="85000"/>
              </a:lnSpc>
              <a:spcBef>
                <a:spcPts val="0"/>
              </a:spcBef>
              <a:spcAft>
                <a:spcPts val="0"/>
              </a:spcAft>
              <a:buClr>
                <a:srgbClr val="C00000"/>
              </a:buClr>
              <a:buSzPct val="90000"/>
              <a:buFont typeface="Wingdings" pitchFamily="2" charset="2"/>
              <a:buChar char="q"/>
              <a:defRPr/>
            </a:pPr>
            <a:r>
              <a:rPr lang="ru-RU" sz="1400" kern="0" spc="-20" dirty="0">
                <a:latin typeface="Franklin Gothic Medium" pitchFamily="34" charset="0"/>
              </a:rPr>
              <a:t>о</a:t>
            </a:r>
            <a:r>
              <a:rPr lang="ru-RU" sz="1400" kern="0" spc="-20" dirty="0" smtClean="0">
                <a:latin typeface="Franklin Gothic Medium" pitchFamily="34" charset="0"/>
              </a:rPr>
              <a:t>прошенные </a:t>
            </a:r>
            <a:r>
              <a:rPr lang="ru-RU" sz="1400" kern="0" dirty="0" smtClean="0">
                <a:latin typeface="Franklin Gothic Medium" pitchFamily="34" charset="0"/>
              </a:rPr>
              <a:t>со средним образованием </a:t>
            </a:r>
            <a:r>
              <a:rPr lang="ru-RU" sz="1400" kern="0" spc="-20" dirty="0" smtClean="0">
                <a:latin typeface="Franklin Gothic Medium" pitchFamily="34" charset="0"/>
              </a:rPr>
              <a:t>(23%);</a:t>
            </a:r>
            <a:endParaRPr lang="ru-RU" sz="1400" kern="0" spc="-20" dirty="0">
              <a:latin typeface="Franklin Gothic Medium" pitchFamily="34" charset="0"/>
            </a:endParaRPr>
          </a:p>
          <a:p>
            <a:pPr marL="638175" lvl="1" indent="-180975" algn="just">
              <a:lnSpc>
                <a:spcPct val="85000"/>
              </a:lnSpc>
              <a:spcBef>
                <a:spcPts val="0"/>
              </a:spcBef>
              <a:spcAft>
                <a:spcPts val="0"/>
              </a:spcAft>
              <a:buClr>
                <a:srgbClr val="C00000"/>
              </a:buClr>
              <a:buSzPct val="90000"/>
              <a:buFont typeface="Wingdings" pitchFamily="2" charset="2"/>
              <a:buChar char="q"/>
              <a:defRPr/>
            </a:pPr>
            <a:r>
              <a:rPr lang="ru-RU" sz="1400" kern="0" spc="-20" dirty="0" smtClean="0">
                <a:latin typeface="Franklin Gothic Medium" pitchFamily="34" charset="0"/>
              </a:rPr>
              <a:t>жители</a:t>
            </a:r>
            <a:r>
              <a:rPr lang="ru-RU" sz="1400" kern="0" dirty="0" smtClean="0">
                <a:latin typeface="Franklin Gothic Medium" pitchFamily="34" charset="0"/>
              </a:rPr>
              <a:t> малых городов </a:t>
            </a:r>
            <a:r>
              <a:rPr lang="ru-RU" sz="1400" kern="0" dirty="0">
                <a:latin typeface="Franklin Gothic Medium" pitchFamily="34" charset="0"/>
              </a:rPr>
              <a:t>с населением </a:t>
            </a:r>
            <a:r>
              <a:rPr lang="ru-RU" sz="1400" kern="0" dirty="0" smtClean="0">
                <a:latin typeface="Franklin Gothic Medium" pitchFamily="34" charset="0"/>
              </a:rPr>
              <a:t>до 100 тысяч человек (26</a:t>
            </a:r>
            <a:r>
              <a:rPr lang="ru-RU" sz="1400" kern="0" dirty="0">
                <a:latin typeface="Franklin Gothic Medium" pitchFamily="34" charset="0"/>
              </a:rPr>
              <a:t>%);</a:t>
            </a:r>
            <a:endParaRPr lang="ru-RU" sz="1400" kern="0" spc="-20" dirty="0">
              <a:latin typeface="Franklin Gothic Medium" pitchFamily="34" charset="0"/>
            </a:endParaRPr>
          </a:p>
          <a:p>
            <a:pPr marL="638175" lvl="1" indent="-180975" algn="just">
              <a:lnSpc>
                <a:spcPct val="85000"/>
              </a:lnSpc>
              <a:spcBef>
                <a:spcPts val="0"/>
              </a:spcBef>
              <a:spcAft>
                <a:spcPts val="0"/>
              </a:spcAft>
              <a:buClr>
                <a:srgbClr val="C00000"/>
              </a:buClr>
              <a:buSzPct val="90000"/>
              <a:buFont typeface="Wingdings" pitchFamily="2" charset="2"/>
              <a:buChar char="q"/>
              <a:defRPr/>
            </a:pPr>
            <a:r>
              <a:rPr lang="ru-RU" sz="1400" kern="0" spc="-10" dirty="0" smtClean="0">
                <a:latin typeface="Franklin Gothic Medium" pitchFamily="34" charset="0"/>
              </a:rPr>
              <a:t>жители Дальневосточного федерального округа (27%);</a:t>
            </a:r>
            <a:endParaRPr lang="ru-RU" sz="1400" kern="0" spc="-10" dirty="0">
              <a:latin typeface="Franklin Gothic Medium" pitchFamily="34" charset="0"/>
            </a:endParaRPr>
          </a:p>
          <a:p>
            <a:pPr marL="638175" lvl="1" indent="-180975" algn="just">
              <a:lnSpc>
                <a:spcPct val="85000"/>
              </a:lnSpc>
              <a:spcBef>
                <a:spcPts val="0"/>
              </a:spcBef>
              <a:spcAft>
                <a:spcPts val="0"/>
              </a:spcAft>
              <a:buClr>
                <a:srgbClr val="C00000"/>
              </a:buClr>
              <a:buSzPct val="90000"/>
              <a:buFont typeface="Wingdings" pitchFamily="2" charset="2"/>
              <a:buChar char="q"/>
              <a:defRPr/>
            </a:pPr>
            <a:r>
              <a:rPr lang="ru-RU" sz="1400" kern="0" spc="-10" dirty="0" smtClean="0">
                <a:latin typeface="Franklin Gothic Medium" pitchFamily="34" charset="0"/>
              </a:rPr>
              <a:t>россияне с доходом ниже среднего (24% в 1-м </a:t>
            </a:r>
            <a:r>
              <a:rPr lang="ru-RU" sz="1400" kern="0" spc="-10" dirty="0" err="1" smtClean="0">
                <a:latin typeface="Franklin Gothic Medium" pitchFamily="34" charset="0"/>
              </a:rPr>
              <a:t>квинтиле</a:t>
            </a:r>
            <a:r>
              <a:rPr lang="ru-RU" sz="1400" kern="0" spc="-10" dirty="0" smtClean="0">
                <a:latin typeface="Franklin Gothic Medium" pitchFamily="34" charset="0"/>
              </a:rPr>
              <a:t>, 25% - во втором).</a:t>
            </a:r>
            <a:endParaRPr lang="ru-RU" sz="1400" kern="0" spc="-10" dirty="0">
              <a:latin typeface="Franklin Gothic Medium" pitchFamily="34" charset="0"/>
            </a:endParaRPr>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14</a:t>
            </a:fld>
            <a:endParaRPr lang="ru-RU" dirty="0"/>
          </a:p>
        </p:txBody>
      </p:sp>
    </p:spTree>
    <p:extLst>
      <p:ext uri="{BB962C8B-B14F-4D97-AF65-F5344CB8AC3E}">
        <p14:creationId xmlns:p14="http://schemas.microsoft.com/office/powerpoint/2010/main" val="21582860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107504" y="2781300"/>
            <a:ext cx="5499992" cy="863600"/>
          </a:xfrm>
          <a:prstGeom prst="rect">
            <a:avLst/>
          </a:prstGeom>
          <a:noFill/>
          <a:ln w="9525">
            <a:noFill/>
            <a:miter lim="800000"/>
            <a:headEnd/>
            <a:tailEnd/>
          </a:ln>
        </p:spPr>
        <p:txBody>
          <a:bodyPr anchor="ctr"/>
          <a:lstStyle/>
          <a:p>
            <a:pPr algn="ctr">
              <a:defRPr/>
            </a:pPr>
            <a:r>
              <a:rPr lang="ru-RU" sz="2400" dirty="0">
                <a:effectLst>
                  <a:outerShdw blurRad="38100" dist="38100" dir="2700000" algn="tl">
                    <a:srgbClr val="C0C0C0"/>
                  </a:outerShdw>
                </a:effectLst>
                <a:latin typeface="+mj-lt"/>
                <a:cs typeface="+mn-cs"/>
              </a:rPr>
              <a:t>Осведомленность</a:t>
            </a:r>
            <a:br>
              <a:rPr lang="ru-RU" sz="2400" dirty="0">
                <a:effectLst>
                  <a:outerShdw blurRad="38100" dist="38100" dir="2700000" algn="tl">
                    <a:srgbClr val="C0C0C0"/>
                  </a:outerShdw>
                </a:effectLst>
                <a:latin typeface="+mj-lt"/>
                <a:cs typeface="+mn-cs"/>
              </a:rPr>
            </a:br>
            <a:r>
              <a:rPr lang="ru-RU" sz="2400" dirty="0">
                <a:effectLst>
                  <a:outerShdw blurRad="38100" dist="38100" dir="2700000" algn="tl">
                    <a:srgbClr val="C0C0C0"/>
                  </a:outerShdw>
                </a:effectLst>
                <a:latin typeface="+mj-lt"/>
                <a:cs typeface="+mn-cs"/>
              </a:rPr>
              <a:t>о проводимой реформе ЖКХ</a:t>
            </a:r>
          </a:p>
        </p:txBody>
      </p:sp>
      <p:pic>
        <p:nvPicPr>
          <p:cNvPr id="14340" name="Picture 3" descr="otoplenie"/>
          <p:cNvPicPr>
            <a:picLocks noChangeAspect="1" noChangeArrowheads="1"/>
          </p:cNvPicPr>
          <p:nvPr/>
        </p:nvPicPr>
        <p:blipFill>
          <a:blip r:embed="rId3" cstate="print"/>
          <a:srcRect/>
          <a:stretch>
            <a:fillRect/>
          </a:stretch>
        </p:blipFill>
        <p:spPr bwMode="auto">
          <a:xfrm>
            <a:off x="5715000" y="2000250"/>
            <a:ext cx="3024188" cy="2517775"/>
          </a:xfrm>
          <a:prstGeom prst="rect">
            <a:avLst/>
          </a:prstGeom>
          <a:noFill/>
          <a:ln w="9525">
            <a:noFill/>
            <a:miter lim="800000"/>
            <a:headEnd/>
            <a:tailEnd/>
          </a:ln>
        </p:spPr>
      </p:pic>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15</a:t>
            </a:fld>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Диаграмма 17"/>
          <p:cNvGraphicFramePr/>
          <p:nvPr>
            <p:extLst>
              <p:ext uri="{D42A27DB-BD31-4B8C-83A1-F6EECF244321}">
                <p14:modId xmlns:p14="http://schemas.microsoft.com/office/powerpoint/2010/main" val="1308352975"/>
              </p:ext>
            </p:extLst>
          </p:nvPr>
        </p:nvGraphicFramePr>
        <p:xfrm>
          <a:off x="271868" y="1700807"/>
          <a:ext cx="8548282" cy="3450983"/>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2"/>
          <p:cNvSpPr txBox="1">
            <a:spLocks noChangeArrowheads="1"/>
          </p:cNvSpPr>
          <p:nvPr/>
        </p:nvSpPr>
        <p:spPr bwMode="auto">
          <a:xfrm>
            <a:off x="468312" y="405036"/>
            <a:ext cx="6241373" cy="647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b="1">
                <a:solidFill>
                  <a:schemeClr val="tx2"/>
                </a:solidFill>
                <a:latin typeface="+mj-lt"/>
                <a:ea typeface="+mj-ea"/>
                <a:cs typeface="+mj-cs"/>
              </a:defRPr>
            </a:lvl1pPr>
            <a:lvl2pPr algn="l" rtl="0" eaLnBrk="0" fontAlgn="base" hangingPunct="0">
              <a:spcBef>
                <a:spcPct val="0"/>
              </a:spcBef>
              <a:spcAft>
                <a:spcPct val="0"/>
              </a:spcAft>
              <a:defRPr b="1">
                <a:solidFill>
                  <a:schemeClr val="tx2"/>
                </a:solidFill>
                <a:latin typeface="Franklin Gothic Book" pitchFamily="34" charset="0"/>
              </a:defRPr>
            </a:lvl2pPr>
            <a:lvl3pPr algn="l" rtl="0" eaLnBrk="0" fontAlgn="base" hangingPunct="0">
              <a:spcBef>
                <a:spcPct val="0"/>
              </a:spcBef>
              <a:spcAft>
                <a:spcPct val="0"/>
              </a:spcAft>
              <a:defRPr b="1">
                <a:solidFill>
                  <a:schemeClr val="tx2"/>
                </a:solidFill>
                <a:latin typeface="Franklin Gothic Book" pitchFamily="34" charset="0"/>
              </a:defRPr>
            </a:lvl3pPr>
            <a:lvl4pPr algn="l" rtl="0" eaLnBrk="0" fontAlgn="base" hangingPunct="0">
              <a:spcBef>
                <a:spcPct val="0"/>
              </a:spcBef>
              <a:spcAft>
                <a:spcPct val="0"/>
              </a:spcAft>
              <a:defRPr b="1">
                <a:solidFill>
                  <a:schemeClr val="tx2"/>
                </a:solidFill>
                <a:latin typeface="Franklin Gothic Book" pitchFamily="34" charset="0"/>
              </a:defRPr>
            </a:lvl4pPr>
            <a:lvl5pPr algn="l" rtl="0" eaLnBrk="0" fontAlgn="base" hangingPunct="0">
              <a:spcBef>
                <a:spcPct val="0"/>
              </a:spcBef>
              <a:spcAft>
                <a:spcPct val="0"/>
              </a:spcAft>
              <a:defRPr b="1">
                <a:solidFill>
                  <a:schemeClr val="tx2"/>
                </a:solidFill>
                <a:latin typeface="Franklin Gothic Book" pitchFamily="34" charset="0"/>
              </a:defRPr>
            </a:lvl5pPr>
            <a:lvl6pPr marL="457200" algn="l" rtl="0" fontAlgn="base">
              <a:spcBef>
                <a:spcPct val="0"/>
              </a:spcBef>
              <a:spcAft>
                <a:spcPct val="0"/>
              </a:spcAft>
              <a:defRPr b="1">
                <a:solidFill>
                  <a:schemeClr val="tx2"/>
                </a:solidFill>
                <a:latin typeface="Franklin Gothic Book" pitchFamily="34" charset="0"/>
              </a:defRPr>
            </a:lvl6pPr>
            <a:lvl7pPr marL="914400" algn="l" rtl="0" fontAlgn="base">
              <a:spcBef>
                <a:spcPct val="0"/>
              </a:spcBef>
              <a:spcAft>
                <a:spcPct val="0"/>
              </a:spcAft>
              <a:defRPr b="1">
                <a:solidFill>
                  <a:schemeClr val="tx2"/>
                </a:solidFill>
                <a:latin typeface="Franklin Gothic Book" pitchFamily="34" charset="0"/>
              </a:defRPr>
            </a:lvl7pPr>
            <a:lvl8pPr marL="1371600" algn="l" rtl="0" fontAlgn="base">
              <a:spcBef>
                <a:spcPct val="0"/>
              </a:spcBef>
              <a:spcAft>
                <a:spcPct val="0"/>
              </a:spcAft>
              <a:defRPr b="1">
                <a:solidFill>
                  <a:schemeClr val="tx2"/>
                </a:solidFill>
                <a:latin typeface="Franklin Gothic Book" pitchFamily="34" charset="0"/>
              </a:defRPr>
            </a:lvl8pPr>
            <a:lvl9pPr marL="1828800" algn="l" rtl="0" fontAlgn="base">
              <a:spcBef>
                <a:spcPct val="0"/>
              </a:spcBef>
              <a:spcAft>
                <a:spcPct val="0"/>
              </a:spcAft>
              <a:defRPr b="1">
                <a:solidFill>
                  <a:schemeClr val="tx2"/>
                </a:solidFill>
                <a:latin typeface="Franklin Gothic Book" pitchFamily="34" charset="0"/>
              </a:defRPr>
            </a:lvl9pPr>
          </a:lstStyle>
          <a:p>
            <a:pPr>
              <a:lnSpc>
                <a:spcPct val="120000"/>
              </a:lnSpc>
              <a:defRPr/>
            </a:pPr>
            <a:r>
              <a:rPr lang="ru-RU" kern="0" dirty="0"/>
              <a:t>Осведомленность о проводимой реформе ЖКХ</a:t>
            </a:r>
          </a:p>
        </p:txBody>
      </p:sp>
      <p:sp>
        <p:nvSpPr>
          <p:cNvPr id="13" name="Text Box 12"/>
          <p:cNvSpPr txBox="1">
            <a:spLocks noChangeArrowheads="1"/>
          </p:cNvSpPr>
          <p:nvPr/>
        </p:nvSpPr>
        <p:spPr bwMode="auto">
          <a:xfrm>
            <a:off x="468312" y="1178608"/>
            <a:ext cx="7451676" cy="738664"/>
          </a:xfrm>
          <a:prstGeom prst="rect">
            <a:avLst/>
          </a:prstGeom>
          <a:noFill/>
          <a:ln w="9525" algn="ctr">
            <a:noFill/>
            <a:miter lim="800000"/>
            <a:headEnd/>
            <a:tailEnd/>
          </a:ln>
          <a:effectLst/>
        </p:spPr>
        <p:txBody>
          <a:bodyPr wrap="square" anchor="b">
            <a:spAutoFit/>
          </a:bodyPr>
          <a:lstStyle/>
          <a:p>
            <a:pPr algn="ctr">
              <a:defRPr/>
            </a:pPr>
            <a:r>
              <a:rPr lang="ru-RU" sz="1050" b="1" dirty="0">
                <a:solidFill>
                  <a:srgbClr val="000000"/>
                </a:solidFill>
                <a:latin typeface="Arial" charset="0"/>
                <a:cs typeface="+mn-cs"/>
              </a:rPr>
              <a:t>Слышали ли Вы о том, что в России сейчас проводится реформа ЖКХ, в рамках </a:t>
            </a:r>
            <a:br>
              <a:rPr lang="ru-RU" sz="1050" b="1" dirty="0">
                <a:solidFill>
                  <a:srgbClr val="000000"/>
                </a:solidFill>
                <a:latin typeface="Arial" charset="0"/>
                <a:cs typeface="+mn-cs"/>
              </a:rPr>
            </a:br>
            <a:r>
              <a:rPr lang="ru-RU" sz="1050" b="1" dirty="0">
                <a:solidFill>
                  <a:srgbClr val="000000"/>
                </a:solidFill>
                <a:latin typeface="Arial" charset="0"/>
                <a:cs typeface="+mn-cs"/>
              </a:rPr>
              <a:t>которой осуществляется капитальный ремонт многоквартирных домов, применяются энергосберегающие технологии, устанавливаются приборы учета воды, газа и электроэнергии, а жильцы самостоятельно выбирают способ управления многоквартирным домом?*</a:t>
            </a:r>
            <a:endParaRPr lang="en-US" sz="1050" b="1" dirty="0">
              <a:solidFill>
                <a:srgbClr val="000000"/>
              </a:solidFill>
              <a:latin typeface="Arial" charset="0"/>
              <a:cs typeface="+mn-cs"/>
            </a:endParaRPr>
          </a:p>
        </p:txBody>
      </p:sp>
      <p:sp>
        <p:nvSpPr>
          <p:cNvPr id="14" name="Rectangle 5"/>
          <p:cNvSpPr txBox="1">
            <a:spLocks noChangeArrowheads="1"/>
          </p:cNvSpPr>
          <p:nvPr/>
        </p:nvSpPr>
        <p:spPr bwMode="auto">
          <a:xfrm>
            <a:off x="107951" y="5229746"/>
            <a:ext cx="8712199" cy="936104"/>
          </a:xfrm>
          <a:prstGeom prst="rect">
            <a:avLst/>
          </a:prstGeom>
          <a:noFill/>
          <a:ln w="9525">
            <a:noFill/>
            <a:miter lim="800000"/>
            <a:headEnd/>
            <a:tailEnd/>
          </a:ln>
        </p:spPr>
        <p:txBody>
          <a:bodyPr/>
          <a:lstStyle/>
          <a:p>
            <a:pPr marL="266700" indent="-266700" algn="just">
              <a:spcBef>
                <a:spcPct val="10000"/>
              </a:spcBef>
              <a:buClr>
                <a:srgbClr val="339966"/>
              </a:buClr>
              <a:buSzPct val="90000"/>
              <a:buFont typeface="Wingdings" pitchFamily="2" charset="2"/>
              <a:buChar char="q"/>
              <a:defRPr/>
            </a:pPr>
            <a:r>
              <a:rPr lang="ru-RU" sz="1400" kern="0" dirty="0" smtClean="0">
                <a:latin typeface="Franklin Gothic Book" panose="020B0503020102020204" pitchFamily="34" charset="0"/>
                <a:cs typeface="+mn-cs"/>
              </a:rPr>
              <a:t>Общая тенденция за весь период наблюдения представлена ростом осведомленности о реформе ЖКХ. За 2016 год информированность россиян в этом вопросе почти не менялась и находилась в среднем на уровне 83%. По </a:t>
            </a:r>
            <a:r>
              <a:rPr lang="ru-RU" sz="1400" kern="0" dirty="0">
                <a:latin typeface="Franklin Gothic Book" panose="020B0503020102020204" pitchFamily="34" charset="0"/>
                <a:cs typeface="+mn-cs"/>
              </a:rPr>
              <a:t>сравнению с </a:t>
            </a:r>
            <a:r>
              <a:rPr lang="ru-RU" sz="1400" kern="0" dirty="0" smtClean="0">
                <a:latin typeface="Franklin Gothic Book" panose="020B0503020102020204" pitchFamily="34" charset="0"/>
                <a:cs typeface="+mn-cs"/>
              </a:rPr>
              <a:t>предыдущим замером (сентябрь 2016) доля тех, кто слышал о проводимой реформе, существенно не изменилась (82-84%).</a:t>
            </a:r>
            <a:endParaRPr lang="ru-RU" sz="1400" kern="0" dirty="0">
              <a:latin typeface="Franklin Gothic Book" panose="020B0503020102020204" pitchFamily="34" charset="0"/>
              <a:cs typeface="+mn-cs"/>
            </a:endParaRPr>
          </a:p>
        </p:txBody>
      </p:sp>
      <p:sp>
        <p:nvSpPr>
          <p:cNvPr id="17" name="TextBox 16"/>
          <p:cNvSpPr txBox="1"/>
          <p:nvPr/>
        </p:nvSpPr>
        <p:spPr>
          <a:xfrm>
            <a:off x="468312" y="6675307"/>
            <a:ext cx="8640960" cy="200055"/>
          </a:xfrm>
          <a:prstGeom prst="rect">
            <a:avLst/>
          </a:prstGeom>
          <a:noFill/>
        </p:spPr>
        <p:txBody>
          <a:bodyPr wrap="square" rtlCol="0">
            <a:spAutoFit/>
          </a:bodyPr>
          <a:lstStyle/>
          <a:p>
            <a:pPr algn="r"/>
            <a:r>
              <a:rPr lang="ru-RU" sz="700" i="1" dirty="0">
                <a:solidFill>
                  <a:schemeClr val="bg1">
                    <a:lumMod val="50000"/>
                  </a:schemeClr>
                </a:solidFill>
              </a:rPr>
              <a:t>* - Формулировка вопроса до сентября 2012 года : «Слышали ли Вы что-либо о проводимой в стране реформе ЖКХ?»</a:t>
            </a:r>
            <a:endParaRPr lang="ru-RU" sz="1400" i="1" dirty="0">
              <a:solidFill>
                <a:schemeClr val="bg1">
                  <a:lumMod val="50000"/>
                </a:schemeClr>
              </a:solidFill>
            </a:endParaRPr>
          </a:p>
        </p:txBody>
      </p:sp>
      <p:sp>
        <p:nvSpPr>
          <p:cNvPr id="9" name="Text Box 15"/>
          <p:cNvSpPr txBox="1">
            <a:spLocks noChangeArrowheads="1"/>
          </p:cNvSpPr>
          <p:nvPr/>
        </p:nvSpPr>
        <p:spPr bwMode="auto">
          <a:xfrm>
            <a:off x="6228184" y="2063711"/>
            <a:ext cx="2438851" cy="246221"/>
          </a:xfrm>
          <a:prstGeom prst="rect">
            <a:avLst/>
          </a:prstGeom>
          <a:noFill/>
          <a:ln w="9525">
            <a:noFill/>
            <a:miter lim="800000"/>
            <a:headEnd/>
            <a:tailEnd/>
          </a:ln>
        </p:spPr>
        <p:txBody>
          <a:bodyPr wrap="square">
            <a:spAutoFit/>
          </a:bodyPr>
          <a:lstStyle/>
          <a:p>
            <a:pPr algn="r">
              <a:defRPr/>
            </a:pPr>
            <a:r>
              <a:rPr lang="ru-RU" sz="1000" b="1" i="1" dirty="0">
                <a:latin typeface="Arial" charset="0"/>
                <a:cs typeface="+mn-cs"/>
              </a:rPr>
              <a:t>Диаграмма </a:t>
            </a:r>
            <a:r>
              <a:rPr lang="ru-RU" sz="1000" b="1" i="1" dirty="0" smtClean="0">
                <a:latin typeface="Arial" charset="0"/>
                <a:cs typeface="+mn-cs"/>
              </a:rPr>
              <a:t>1</a:t>
            </a:r>
            <a:endParaRPr lang="ru-RU" sz="1000" b="1" i="1" dirty="0">
              <a:latin typeface="Arial" charset="0"/>
            </a:endParaRPr>
          </a:p>
        </p:txBody>
      </p:sp>
      <p:sp>
        <p:nvSpPr>
          <p:cNvPr id="2" name="Прямоугольник 1"/>
          <p:cNvSpPr/>
          <p:nvPr/>
        </p:nvSpPr>
        <p:spPr>
          <a:xfrm>
            <a:off x="3354486" y="1913716"/>
            <a:ext cx="2291012" cy="246221"/>
          </a:xfrm>
          <a:prstGeom prst="rect">
            <a:avLst/>
          </a:prstGeom>
        </p:spPr>
        <p:txBody>
          <a:bodyPr wrap="none">
            <a:spAutoFit/>
          </a:bodyPr>
          <a:lstStyle/>
          <a:p>
            <a:pPr algn="r">
              <a:spcBef>
                <a:spcPts val="0"/>
              </a:spcBef>
              <a:defRPr/>
            </a:pPr>
            <a:r>
              <a:rPr lang="ru-RU" sz="1000" i="1" dirty="0" smtClean="0">
                <a:latin typeface="Arial" charset="0"/>
              </a:rPr>
              <a:t>% </a:t>
            </a:r>
            <a:r>
              <a:rPr lang="ru-RU" sz="1000" i="1" dirty="0">
                <a:latin typeface="Arial" charset="0"/>
              </a:rPr>
              <a:t>от всех респондентов, </a:t>
            </a:r>
            <a:r>
              <a:rPr lang="en-US" sz="1000" i="1" dirty="0">
                <a:latin typeface="Arial" charset="0"/>
              </a:rPr>
              <a:t>n=1600</a:t>
            </a:r>
            <a:r>
              <a:rPr lang="ru-RU" sz="1000" i="1" dirty="0">
                <a:latin typeface="Arial" charset="0"/>
              </a:rPr>
              <a:t>. </a:t>
            </a:r>
            <a:endParaRPr lang="ru-RU" sz="1000" dirty="0">
              <a:effectLst>
                <a:outerShdw blurRad="38100" dist="38100" dir="2700000" algn="tl">
                  <a:srgbClr val="C0C0C0"/>
                </a:outerShdw>
              </a:effectLst>
              <a:latin typeface="Arial" charset="0"/>
            </a:endParaRPr>
          </a:p>
        </p:txBody>
      </p:sp>
      <p:sp>
        <p:nvSpPr>
          <p:cNvPr id="4" name="Номер слайда 3"/>
          <p:cNvSpPr>
            <a:spLocks noGrp="1"/>
          </p:cNvSpPr>
          <p:nvPr>
            <p:ph type="sldNum" sz="quarter" idx="10"/>
          </p:nvPr>
        </p:nvSpPr>
        <p:spPr/>
        <p:txBody>
          <a:bodyPr/>
          <a:lstStyle/>
          <a:p>
            <a:pPr>
              <a:defRPr/>
            </a:pPr>
            <a:fld id="{90E6BE94-D13E-4275-A253-D9BFE479F404}" type="slidenum">
              <a:rPr lang="ru-RU" smtClean="0"/>
              <a:pPr>
                <a:defRPr/>
              </a:pPr>
              <a:t>16</a:t>
            </a:fld>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Диаграмма 11"/>
          <p:cNvGraphicFramePr/>
          <p:nvPr>
            <p:extLst>
              <p:ext uri="{D42A27DB-BD31-4B8C-83A1-F6EECF244321}">
                <p14:modId xmlns:p14="http://schemas.microsoft.com/office/powerpoint/2010/main" val="2367849456"/>
              </p:ext>
            </p:extLst>
          </p:nvPr>
        </p:nvGraphicFramePr>
        <p:xfrm>
          <a:off x="36887" y="2169522"/>
          <a:ext cx="4606895" cy="2915661"/>
        </p:xfrm>
        <a:graphic>
          <a:graphicData uri="http://schemas.openxmlformats.org/drawingml/2006/chart">
            <c:chart xmlns:c="http://schemas.openxmlformats.org/drawingml/2006/chart" xmlns:r="http://schemas.openxmlformats.org/officeDocument/2006/relationships" r:id="rId3"/>
          </a:graphicData>
        </a:graphic>
      </p:graphicFrame>
      <p:sp>
        <p:nvSpPr>
          <p:cNvPr id="62466" name="Rectangle 2"/>
          <p:cNvSpPr>
            <a:spLocks noGrp="1" noChangeArrowheads="1"/>
          </p:cNvSpPr>
          <p:nvPr>
            <p:ph type="title"/>
          </p:nvPr>
        </p:nvSpPr>
        <p:spPr>
          <a:xfrm>
            <a:off x="468313" y="404813"/>
            <a:ext cx="7127875" cy="647700"/>
          </a:xfrm>
        </p:spPr>
        <p:txBody>
          <a:bodyPr/>
          <a:lstStyle/>
          <a:p>
            <a:pPr>
              <a:lnSpc>
                <a:spcPct val="120000"/>
              </a:lnSpc>
              <a:defRPr/>
            </a:pPr>
            <a:r>
              <a:rPr lang="ru-RU" dirty="0"/>
              <a:t>Осведомленность о проводимой реформе ЖКХ</a:t>
            </a:r>
          </a:p>
        </p:txBody>
      </p:sp>
      <p:sp>
        <p:nvSpPr>
          <p:cNvPr id="7" name="Rectangle 5"/>
          <p:cNvSpPr txBox="1">
            <a:spLocks noChangeArrowheads="1"/>
          </p:cNvSpPr>
          <p:nvPr/>
        </p:nvSpPr>
        <p:spPr bwMode="auto">
          <a:xfrm>
            <a:off x="107950" y="5013176"/>
            <a:ext cx="8699665" cy="1147053"/>
          </a:xfrm>
          <a:prstGeom prst="rect">
            <a:avLst/>
          </a:prstGeom>
          <a:noFill/>
          <a:ln w="9525">
            <a:noFill/>
            <a:miter lim="800000"/>
            <a:headEnd/>
            <a:tailEnd/>
          </a:ln>
        </p:spPr>
        <p:txBody>
          <a:bodyPr/>
          <a:lstStyle>
            <a:defPPr>
              <a:defRPr lang="ru-RU"/>
            </a:defPPr>
            <a:lvl1pPr marL="266700" indent="-266700" algn="just">
              <a:spcBef>
                <a:spcPct val="10000"/>
              </a:spcBef>
              <a:buClr>
                <a:srgbClr val="339966"/>
              </a:buClr>
              <a:buSzPct val="90000"/>
              <a:buFont typeface="Wingdings" pitchFamily="2" charset="2"/>
              <a:buChar char="q"/>
              <a:defRPr sz="1400" kern="0">
                <a:latin typeface="Franklin Gothic Book" panose="020B0503020102020204" pitchFamily="34" charset="0"/>
                <a:cs typeface="+mn-cs"/>
              </a:defRPr>
            </a:lvl1pPr>
          </a:lstStyle>
          <a:p>
            <a:r>
              <a:rPr lang="ru-RU" dirty="0"/>
              <a:t>По сравнению с предыдущим замером среди </a:t>
            </a:r>
            <a:r>
              <a:rPr lang="ru-RU" dirty="0" smtClean="0"/>
              <a:t>россиян 18-24 лет </a:t>
            </a:r>
            <a:r>
              <a:rPr lang="ru-RU" dirty="0"/>
              <a:t>доля </a:t>
            </a:r>
            <a:r>
              <a:rPr lang="ru-RU" dirty="0" smtClean="0"/>
              <a:t>осведомленных </a:t>
            </a:r>
            <a:r>
              <a:rPr lang="ru-RU" dirty="0"/>
              <a:t>о реформе </a:t>
            </a:r>
            <a:r>
              <a:rPr lang="ru-RU" dirty="0" smtClean="0"/>
              <a:t> уменьшилась (с 75% до 67%).</a:t>
            </a:r>
            <a:endParaRPr lang="ru-RU" dirty="0"/>
          </a:p>
          <a:p>
            <a:r>
              <a:rPr lang="ru-RU" dirty="0" smtClean="0"/>
              <a:t>Уровень информированности россиян среднего и старшего возраста о реформе за последний год практически не менялся, оставаясь на уровне 83-84%. Эта группа по прежнему остается лидером по уровню информированности о проводимой реформе. </a:t>
            </a:r>
            <a:endParaRPr lang="ru-RU" dirty="0"/>
          </a:p>
        </p:txBody>
      </p:sp>
      <p:graphicFrame>
        <p:nvGraphicFramePr>
          <p:cNvPr id="13" name="Диаграмма 12"/>
          <p:cNvGraphicFramePr/>
          <p:nvPr>
            <p:extLst>
              <p:ext uri="{D42A27DB-BD31-4B8C-83A1-F6EECF244321}">
                <p14:modId xmlns:p14="http://schemas.microsoft.com/office/powerpoint/2010/main" val="609655741"/>
              </p:ext>
            </p:extLst>
          </p:nvPr>
        </p:nvGraphicFramePr>
        <p:xfrm>
          <a:off x="4644007" y="2326951"/>
          <a:ext cx="4194237" cy="2758233"/>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 Box 15"/>
          <p:cNvSpPr txBox="1">
            <a:spLocks noChangeArrowheads="1"/>
          </p:cNvSpPr>
          <p:nvPr/>
        </p:nvSpPr>
        <p:spPr bwMode="auto">
          <a:xfrm>
            <a:off x="107951" y="2063491"/>
            <a:ext cx="4267200" cy="369332"/>
          </a:xfrm>
          <a:prstGeom prst="rect">
            <a:avLst/>
          </a:prstGeom>
          <a:noFill/>
          <a:ln w="9525">
            <a:noFill/>
            <a:miter lim="800000"/>
            <a:headEnd/>
            <a:tailEnd/>
          </a:ln>
        </p:spPr>
        <p:txBody>
          <a:bodyPr wrap="square">
            <a:spAutoFit/>
          </a:bodyPr>
          <a:lstStyle/>
          <a:p>
            <a:pPr algn="ctr">
              <a:defRPr/>
            </a:pPr>
            <a:r>
              <a:rPr lang="ru-RU" sz="900" b="1" i="1" dirty="0">
                <a:latin typeface="Arial" charset="0"/>
                <a:cs typeface="+mn-cs"/>
              </a:rPr>
              <a:t>Диаграмма </a:t>
            </a:r>
            <a:r>
              <a:rPr lang="ru-RU" sz="900" b="1" i="1" dirty="0" smtClean="0">
                <a:latin typeface="Arial" charset="0"/>
                <a:cs typeface="+mn-cs"/>
              </a:rPr>
              <a:t>2</a:t>
            </a:r>
            <a:endParaRPr lang="ru-RU" sz="900" b="1" i="1" dirty="0">
              <a:latin typeface="Arial" charset="0"/>
              <a:cs typeface="+mn-cs"/>
            </a:endParaRPr>
          </a:p>
          <a:p>
            <a:pPr algn="ctr">
              <a:spcBef>
                <a:spcPts val="0"/>
              </a:spcBef>
              <a:defRPr/>
            </a:pPr>
            <a:r>
              <a:rPr lang="ru-RU" sz="900" i="1" dirty="0" smtClean="0">
                <a:latin typeface="Arial" charset="0"/>
              </a:rPr>
              <a:t>доля осведомленных в %, по </a:t>
            </a:r>
            <a:r>
              <a:rPr lang="ru-RU" sz="900" i="1" dirty="0">
                <a:latin typeface="Arial" charset="0"/>
              </a:rPr>
              <a:t>возрастным группам, </a:t>
            </a:r>
            <a:r>
              <a:rPr lang="en-US" sz="900" i="1" dirty="0" smtClean="0">
                <a:latin typeface="Arial" charset="0"/>
              </a:rPr>
              <a:t>n=1600</a:t>
            </a:r>
            <a:endParaRPr lang="ru-RU" sz="900" dirty="0">
              <a:effectLst>
                <a:outerShdw blurRad="38100" dist="38100" dir="2700000" algn="tl">
                  <a:srgbClr val="C0C0C0"/>
                </a:outerShdw>
              </a:effectLst>
              <a:latin typeface="Arial" charset="0"/>
              <a:cs typeface="+mn-cs"/>
            </a:endParaRPr>
          </a:p>
        </p:txBody>
      </p:sp>
      <p:sp>
        <p:nvSpPr>
          <p:cNvPr id="18" name="Text Box 15"/>
          <p:cNvSpPr txBox="1">
            <a:spLocks noChangeArrowheads="1"/>
          </p:cNvSpPr>
          <p:nvPr/>
        </p:nvSpPr>
        <p:spPr bwMode="auto">
          <a:xfrm>
            <a:off x="4464570" y="2063491"/>
            <a:ext cx="4355976" cy="369332"/>
          </a:xfrm>
          <a:prstGeom prst="rect">
            <a:avLst/>
          </a:prstGeom>
          <a:noFill/>
          <a:ln w="9525">
            <a:noFill/>
            <a:miter lim="800000"/>
            <a:headEnd/>
            <a:tailEnd/>
          </a:ln>
        </p:spPr>
        <p:txBody>
          <a:bodyPr wrap="square">
            <a:spAutoFit/>
          </a:bodyPr>
          <a:lstStyle/>
          <a:p>
            <a:pPr algn="ctr">
              <a:defRPr/>
            </a:pPr>
            <a:r>
              <a:rPr lang="ru-RU" sz="900" b="1" i="1" dirty="0">
                <a:latin typeface="Arial" charset="0"/>
                <a:cs typeface="+mn-cs"/>
              </a:rPr>
              <a:t>Диаграмма </a:t>
            </a:r>
            <a:r>
              <a:rPr lang="ru-RU" sz="900" b="1" i="1" dirty="0" smtClean="0">
                <a:latin typeface="Arial" charset="0"/>
                <a:cs typeface="+mn-cs"/>
              </a:rPr>
              <a:t>3</a:t>
            </a:r>
            <a:endParaRPr lang="ru-RU" sz="900" b="1" i="1" dirty="0">
              <a:latin typeface="Arial" charset="0"/>
            </a:endParaRPr>
          </a:p>
          <a:p>
            <a:pPr algn="ctr">
              <a:spcBef>
                <a:spcPts val="0"/>
              </a:spcBef>
              <a:defRPr/>
            </a:pPr>
            <a:r>
              <a:rPr lang="ru-RU" sz="900" i="1" dirty="0">
                <a:latin typeface="Arial" charset="0"/>
              </a:rPr>
              <a:t>доля осведомленных в %, по возрастным группам, </a:t>
            </a:r>
            <a:r>
              <a:rPr lang="en-US" sz="900" i="1" dirty="0">
                <a:latin typeface="Arial" charset="0"/>
              </a:rPr>
              <a:t>n=1600</a:t>
            </a:r>
            <a:endParaRPr lang="ru-RU" sz="900" dirty="0">
              <a:effectLst>
                <a:outerShdw blurRad="38100" dist="38100" dir="2700000" algn="tl">
                  <a:srgbClr val="C0C0C0"/>
                </a:outerShdw>
              </a:effectLst>
              <a:latin typeface="Arial" charset="0"/>
            </a:endParaRPr>
          </a:p>
        </p:txBody>
      </p:sp>
      <p:sp>
        <p:nvSpPr>
          <p:cNvPr id="14" name="Text Box 12"/>
          <p:cNvSpPr txBox="1">
            <a:spLocks noChangeArrowheads="1"/>
          </p:cNvSpPr>
          <p:nvPr/>
        </p:nvSpPr>
        <p:spPr bwMode="auto">
          <a:xfrm>
            <a:off x="468313" y="1178608"/>
            <a:ext cx="7451675" cy="738664"/>
          </a:xfrm>
          <a:prstGeom prst="rect">
            <a:avLst/>
          </a:prstGeom>
          <a:noFill/>
          <a:ln w="9525" algn="ctr">
            <a:noFill/>
            <a:miter lim="800000"/>
            <a:headEnd/>
            <a:tailEnd/>
          </a:ln>
          <a:effectLst/>
        </p:spPr>
        <p:txBody>
          <a:bodyPr wrap="square" anchor="b">
            <a:spAutoFit/>
          </a:bodyPr>
          <a:lstStyle/>
          <a:p>
            <a:pPr algn="ctr">
              <a:defRPr/>
            </a:pPr>
            <a:r>
              <a:rPr lang="ru-RU" sz="1050" b="1" dirty="0">
                <a:solidFill>
                  <a:srgbClr val="000000"/>
                </a:solidFill>
                <a:latin typeface="Arial" charset="0"/>
                <a:cs typeface="+mn-cs"/>
              </a:rPr>
              <a:t>Слышали ли Вы о том, что в России сейчас проводится реформа ЖКХ, в рамках </a:t>
            </a:r>
            <a:br>
              <a:rPr lang="ru-RU" sz="1050" b="1" dirty="0">
                <a:solidFill>
                  <a:srgbClr val="000000"/>
                </a:solidFill>
                <a:latin typeface="Arial" charset="0"/>
                <a:cs typeface="+mn-cs"/>
              </a:rPr>
            </a:br>
            <a:r>
              <a:rPr lang="ru-RU" sz="1050" b="1" dirty="0">
                <a:solidFill>
                  <a:srgbClr val="000000"/>
                </a:solidFill>
                <a:latin typeface="Arial" charset="0"/>
                <a:cs typeface="+mn-cs"/>
              </a:rPr>
              <a:t>которой осуществляется капитальный ремонт многоквартирных домов, применяются энергосберегающие технологии, устанавливаются приборы учета воды, газа и электроэнергии, а жильцы самостоятельно выбирают способ управления многоквартирным домом?*</a:t>
            </a:r>
            <a:endParaRPr lang="en-US" sz="1050" b="1" dirty="0">
              <a:solidFill>
                <a:srgbClr val="000000"/>
              </a:solidFill>
              <a:latin typeface="Arial" charset="0"/>
              <a:cs typeface="+mn-cs"/>
            </a:endParaRPr>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17</a:t>
            </a:fld>
            <a:endParaRPr lang="ru-RU" dirty="0"/>
          </a:p>
        </p:txBody>
      </p:sp>
      <p:sp>
        <p:nvSpPr>
          <p:cNvPr id="19" name="TextBox 18"/>
          <p:cNvSpPr txBox="1"/>
          <p:nvPr/>
        </p:nvSpPr>
        <p:spPr>
          <a:xfrm>
            <a:off x="468312" y="6675307"/>
            <a:ext cx="8640960" cy="200055"/>
          </a:xfrm>
          <a:prstGeom prst="rect">
            <a:avLst/>
          </a:prstGeom>
          <a:noFill/>
        </p:spPr>
        <p:txBody>
          <a:bodyPr wrap="square" rtlCol="0">
            <a:spAutoFit/>
          </a:bodyPr>
          <a:lstStyle/>
          <a:p>
            <a:pPr algn="r"/>
            <a:r>
              <a:rPr lang="ru-RU" sz="700" i="1" dirty="0">
                <a:solidFill>
                  <a:schemeClr val="bg1">
                    <a:lumMod val="50000"/>
                  </a:schemeClr>
                </a:solidFill>
              </a:rPr>
              <a:t>* - Формулировка вопроса до сентября 2012 года : «Слышали ли Вы что-либо о проводимой в стране реформе ЖКХ?»</a:t>
            </a:r>
            <a:endParaRPr lang="ru-RU" sz="1400" i="1"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Диаграмма 15"/>
          <p:cNvGraphicFramePr/>
          <p:nvPr>
            <p:extLst>
              <p:ext uri="{D42A27DB-BD31-4B8C-83A1-F6EECF244321}">
                <p14:modId xmlns:p14="http://schemas.microsoft.com/office/powerpoint/2010/main" val="1038826388"/>
              </p:ext>
            </p:extLst>
          </p:nvPr>
        </p:nvGraphicFramePr>
        <p:xfrm>
          <a:off x="4342545" y="2132856"/>
          <a:ext cx="4608834" cy="28090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Диаграмма 13"/>
          <p:cNvGraphicFramePr/>
          <p:nvPr>
            <p:extLst>
              <p:ext uri="{D42A27DB-BD31-4B8C-83A1-F6EECF244321}">
                <p14:modId xmlns:p14="http://schemas.microsoft.com/office/powerpoint/2010/main" val="4229407568"/>
              </p:ext>
            </p:extLst>
          </p:nvPr>
        </p:nvGraphicFramePr>
        <p:xfrm>
          <a:off x="57721" y="2289527"/>
          <a:ext cx="4514279" cy="2675397"/>
        </p:xfrm>
        <a:graphic>
          <a:graphicData uri="http://schemas.openxmlformats.org/drawingml/2006/chart">
            <c:chart xmlns:c="http://schemas.openxmlformats.org/drawingml/2006/chart" xmlns:r="http://schemas.openxmlformats.org/officeDocument/2006/relationships" r:id="rId4"/>
          </a:graphicData>
        </a:graphic>
      </p:graphicFrame>
      <p:sp>
        <p:nvSpPr>
          <p:cNvPr id="62466" name="Rectangle 2"/>
          <p:cNvSpPr>
            <a:spLocks noGrp="1" noChangeArrowheads="1"/>
          </p:cNvSpPr>
          <p:nvPr>
            <p:ph type="title"/>
          </p:nvPr>
        </p:nvSpPr>
        <p:spPr>
          <a:xfrm>
            <a:off x="468313" y="404813"/>
            <a:ext cx="7127875" cy="647700"/>
          </a:xfrm>
        </p:spPr>
        <p:txBody>
          <a:bodyPr/>
          <a:lstStyle/>
          <a:p>
            <a:pPr>
              <a:lnSpc>
                <a:spcPct val="120000"/>
              </a:lnSpc>
              <a:defRPr/>
            </a:pPr>
            <a:r>
              <a:rPr lang="ru-RU" dirty="0"/>
              <a:t>Осведомленность о проводимой реформе ЖКХ</a:t>
            </a:r>
          </a:p>
        </p:txBody>
      </p:sp>
      <p:sp>
        <p:nvSpPr>
          <p:cNvPr id="7" name="Rectangle 5"/>
          <p:cNvSpPr txBox="1">
            <a:spLocks noChangeArrowheads="1"/>
          </p:cNvSpPr>
          <p:nvPr/>
        </p:nvSpPr>
        <p:spPr bwMode="auto">
          <a:xfrm>
            <a:off x="107950" y="4941888"/>
            <a:ext cx="8712200" cy="1179214"/>
          </a:xfrm>
          <a:prstGeom prst="rect">
            <a:avLst/>
          </a:prstGeom>
          <a:noFill/>
          <a:ln w="9525">
            <a:noFill/>
            <a:miter lim="800000"/>
            <a:headEnd/>
            <a:tailEnd/>
          </a:ln>
        </p:spPr>
        <p:txBody>
          <a:bodyPr/>
          <a:lstStyle>
            <a:defPPr>
              <a:defRPr lang="ru-RU"/>
            </a:defPPr>
            <a:lvl1pPr marL="266700" indent="-266700" algn="just">
              <a:spcBef>
                <a:spcPct val="10000"/>
              </a:spcBef>
              <a:buClr>
                <a:srgbClr val="339966"/>
              </a:buClr>
              <a:buSzPct val="90000"/>
              <a:buFont typeface="Wingdings" pitchFamily="2" charset="2"/>
              <a:buChar char="q"/>
              <a:defRPr sz="1400" kern="0">
                <a:latin typeface="Franklin Gothic Book" panose="020B0503020102020204" pitchFamily="34" charset="0"/>
                <a:cs typeface="+mn-cs"/>
              </a:defRPr>
            </a:lvl1pPr>
          </a:lstStyle>
          <a:p>
            <a:r>
              <a:rPr lang="ru-RU" spc="-10" dirty="0" smtClean="0"/>
              <a:t>Информированность о реформе россиян со средним и ниже уровнем образования осталась практически на том же уровне: около 80% опрошенных этой группы знают о проводимой реформе ЖКХ.</a:t>
            </a:r>
            <a:endParaRPr lang="ru-RU" spc="-10" dirty="0"/>
          </a:p>
          <a:p>
            <a:r>
              <a:rPr lang="ru-RU" spc="-10" dirty="0" smtClean="0"/>
              <a:t>Положительную динамику информированности демонстрируют в течение всего года россияне с высшим образованием. Если в конце 2015 года осведомленных о реформе в этой группе было 73%, то в декабре текущего года – 85% (рост к предыдущему кварталу +1 </a:t>
            </a:r>
            <a:r>
              <a:rPr lang="ru-RU" spc="-10" dirty="0" err="1" smtClean="0"/>
              <a:t>п.п</a:t>
            </a:r>
            <a:r>
              <a:rPr lang="ru-RU" spc="-10" dirty="0" smtClean="0"/>
              <a:t>.).</a:t>
            </a:r>
            <a:endParaRPr lang="ru-RU" spc="-10" dirty="0"/>
          </a:p>
        </p:txBody>
      </p:sp>
      <p:sp>
        <p:nvSpPr>
          <p:cNvPr id="11" name="Text Box 15"/>
          <p:cNvSpPr txBox="1">
            <a:spLocks noChangeArrowheads="1"/>
          </p:cNvSpPr>
          <p:nvPr/>
        </p:nvSpPr>
        <p:spPr bwMode="auto">
          <a:xfrm>
            <a:off x="166656" y="2051556"/>
            <a:ext cx="4714877" cy="369332"/>
          </a:xfrm>
          <a:prstGeom prst="rect">
            <a:avLst/>
          </a:prstGeom>
          <a:noFill/>
          <a:ln w="9525">
            <a:noFill/>
            <a:miter lim="800000"/>
            <a:headEnd/>
            <a:tailEnd/>
          </a:ln>
        </p:spPr>
        <p:txBody>
          <a:bodyPr wrap="square">
            <a:spAutoFit/>
          </a:bodyPr>
          <a:lstStyle/>
          <a:p>
            <a:pPr algn="ctr">
              <a:defRPr/>
            </a:pPr>
            <a:r>
              <a:rPr lang="ru-RU" sz="900" b="1" i="1" dirty="0">
                <a:latin typeface="Arial" charset="0"/>
                <a:cs typeface="+mn-cs"/>
              </a:rPr>
              <a:t>Диаграмма </a:t>
            </a:r>
            <a:r>
              <a:rPr lang="ru-RU" sz="900" b="1" i="1" dirty="0" smtClean="0">
                <a:latin typeface="Arial" charset="0"/>
                <a:cs typeface="+mn-cs"/>
              </a:rPr>
              <a:t>4 </a:t>
            </a:r>
            <a:endParaRPr lang="ru-RU" sz="900" b="1" i="1" dirty="0">
              <a:latin typeface="Arial" charset="0"/>
              <a:cs typeface="+mn-cs"/>
            </a:endParaRPr>
          </a:p>
          <a:p>
            <a:pPr algn="ctr">
              <a:spcBef>
                <a:spcPts val="0"/>
              </a:spcBef>
              <a:defRPr/>
            </a:pPr>
            <a:r>
              <a:rPr lang="ru-RU" sz="900" i="1" dirty="0">
                <a:latin typeface="Arial" charset="0"/>
              </a:rPr>
              <a:t>доля осведомленных в %, </a:t>
            </a:r>
            <a:r>
              <a:rPr lang="ru-RU" sz="900" i="1" dirty="0" smtClean="0">
                <a:latin typeface="Arial" charset="0"/>
                <a:cs typeface="+mn-cs"/>
              </a:rPr>
              <a:t>по уровню образования</a:t>
            </a:r>
            <a:r>
              <a:rPr lang="ru-RU" sz="900" i="1" dirty="0">
                <a:latin typeface="Arial" charset="0"/>
                <a:cs typeface="+mn-cs"/>
              </a:rPr>
              <a:t>, </a:t>
            </a:r>
            <a:r>
              <a:rPr lang="en-US" sz="900" i="1" dirty="0" smtClean="0">
                <a:latin typeface="Arial" charset="0"/>
                <a:cs typeface="+mn-cs"/>
              </a:rPr>
              <a:t>n=1600</a:t>
            </a:r>
            <a:endParaRPr lang="ru-RU" sz="900" dirty="0">
              <a:effectLst>
                <a:outerShdw blurRad="38100" dist="38100" dir="2700000" algn="tl">
                  <a:srgbClr val="C0C0C0"/>
                </a:outerShdw>
              </a:effectLst>
              <a:latin typeface="Arial" charset="0"/>
              <a:cs typeface="+mn-cs"/>
            </a:endParaRPr>
          </a:p>
        </p:txBody>
      </p:sp>
      <p:sp>
        <p:nvSpPr>
          <p:cNvPr id="15" name="Text Box 15"/>
          <p:cNvSpPr txBox="1">
            <a:spLocks noChangeArrowheads="1"/>
          </p:cNvSpPr>
          <p:nvPr/>
        </p:nvSpPr>
        <p:spPr bwMode="auto">
          <a:xfrm>
            <a:off x="4644008" y="2051556"/>
            <a:ext cx="4355976" cy="369332"/>
          </a:xfrm>
          <a:prstGeom prst="rect">
            <a:avLst/>
          </a:prstGeom>
          <a:noFill/>
          <a:ln w="9525">
            <a:noFill/>
            <a:miter lim="800000"/>
            <a:headEnd/>
            <a:tailEnd/>
          </a:ln>
        </p:spPr>
        <p:txBody>
          <a:bodyPr wrap="square">
            <a:spAutoFit/>
          </a:bodyPr>
          <a:lstStyle/>
          <a:p>
            <a:pPr algn="ctr">
              <a:defRPr/>
            </a:pPr>
            <a:r>
              <a:rPr lang="ru-RU" sz="900" b="1" i="1" dirty="0">
                <a:latin typeface="Arial" charset="0"/>
              </a:rPr>
              <a:t>Диаграмма </a:t>
            </a:r>
            <a:r>
              <a:rPr lang="ru-RU" sz="900" b="1" i="1" dirty="0" smtClean="0">
                <a:latin typeface="Arial" charset="0"/>
              </a:rPr>
              <a:t>5</a:t>
            </a:r>
            <a:endParaRPr lang="ru-RU" sz="900" b="1" i="1" dirty="0">
              <a:latin typeface="Arial" charset="0"/>
            </a:endParaRPr>
          </a:p>
          <a:p>
            <a:pPr algn="ctr">
              <a:spcBef>
                <a:spcPts val="0"/>
              </a:spcBef>
              <a:defRPr/>
            </a:pPr>
            <a:r>
              <a:rPr lang="ru-RU" sz="900" i="1" dirty="0">
                <a:latin typeface="Arial" charset="0"/>
              </a:rPr>
              <a:t>доля осведомленных в %, по уровню образования, </a:t>
            </a:r>
            <a:r>
              <a:rPr lang="en-US" sz="900" i="1" dirty="0">
                <a:latin typeface="Arial" charset="0"/>
              </a:rPr>
              <a:t>n=1600</a:t>
            </a:r>
            <a:endParaRPr lang="ru-RU" sz="900" dirty="0">
              <a:effectLst>
                <a:outerShdw blurRad="38100" dist="38100" dir="2700000" algn="tl">
                  <a:srgbClr val="C0C0C0"/>
                </a:outerShdw>
              </a:effectLst>
              <a:latin typeface="Arial" charset="0"/>
            </a:endParaRPr>
          </a:p>
        </p:txBody>
      </p:sp>
      <p:sp>
        <p:nvSpPr>
          <p:cNvPr id="13" name="Text Box 12"/>
          <p:cNvSpPr txBox="1">
            <a:spLocks noChangeArrowheads="1"/>
          </p:cNvSpPr>
          <p:nvPr/>
        </p:nvSpPr>
        <p:spPr bwMode="auto">
          <a:xfrm>
            <a:off x="468313" y="1178608"/>
            <a:ext cx="7451675" cy="738664"/>
          </a:xfrm>
          <a:prstGeom prst="rect">
            <a:avLst/>
          </a:prstGeom>
          <a:noFill/>
          <a:ln w="9525" algn="ctr">
            <a:noFill/>
            <a:miter lim="800000"/>
            <a:headEnd/>
            <a:tailEnd/>
          </a:ln>
          <a:effectLst/>
        </p:spPr>
        <p:txBody>
          <a:bodyPr wrap="square" anchor="b">
            <a:spAutoFit/>
          </a:bodyPr>
          <a:lstStyle/>
          <a:p>
            <a:pPr algn="ctr">
              <a:defRPr/>
            </a:pPr>
            <a:r>
              <a:rPr lang="ru-RU" sz="1050" b="1" dirty="0">
                <a:solidFill>
                  <a:srgbClr val="000000"/>
                </a:solidFill>
                <a:latin typeface="Arial" charset="0"/>
                <a:cs typeface="+mn-cs"/>
              </a:rPr>
              <a:t>Слышали ли Вы о том, что в России сейчас проводится реформа ЖКХ, в рамках </a:t>
            </a:r>
            <a:br>
              <a:rPr lang="ru-RU" sz="1050" b="1" dirty="0">
                <a:solidFill>
                  <a:srgbClr val="000000"/>
                </a:solidFill>
                <a:latin typeface="Arial" charset="0"/>
                <a:cs typeface="+mn-cs"/>
              </a:rPr>
            </a:br>
            <a:r>
              <a:rPr lang="ru-RU" sz="1050" b="1" dirty="0">
                <a:solidFill>
                  <a:srgbClr val="000000"/>
                </a:solidFill>
                <a:latin typeface="Arial" charset="0"/>
                <a:cs typeface="+mn-cs"/>
              </a:rPr>
              <a:t>которой осуществляется капитальный ремонт многоквартирных домов, применяются энергосберегающие технологии, устанавливаются приборы учета воды, газа и электроэнергии, а жильцы самостоятельно выбирают способ управления многоквартирным домом?*</a:t>
            </a:r>
            <a:endParaRPr lang="en-US" sz="1050" b="1" dirty="0">
              <a:solidFill>
                <a:srgbClr val="000000"/>
              </a:solidFill>
              <a:latin typeface="Arial" charset="0"/>
              <a:cs typeface="+mn-cs"/>
            </a:endParaRPr>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18</a:t>
            </a:fld>
            <a:endParaRPr lang="ru-RU" dirty="0"/>
          </a:p>
        </p:txBody>
      </p:sp>
      <p:sp>
        <p:nvSpPr>
          <p:cNvPr id="17" name="TextBox 16"/>
          <p:cNvSpPr txBox="1"/>
          <p:nvPr/>
        </p:nvSpPr>
        <p:spPr>
          <a:xfrm>
            <a:off x="468312" y="6675307"/>
            <a:ext cx="8640960" cy="200055"/>
          </a:xfrm>
          <a:prstGeom prst="rect">
            <a:avLst/>
          </a:prstGeom>
          <a:noFill/>
        </p:spPr>
        <p:txBody>
          <a:bodyPr wrap="square" rtlCol="0">
            <a:spAutoFit/>
          </a:bodyPr>
          <a:lstStyle/>
          <a:p>
            <a:pPr algn="r"/>
            <a:r>
              <a:rPr lang="ru-RU" sz="700" i="1" dirty="0">
                <a:solidFill>
                  <a:schemeClr val="bg1">
                    <a:lumMod val="50000"/>
                  </a:schemeClr>
                </a:solidFill>
              </a:rPr>
              <a:t>* - Формулировка вопроса до сентября 2012 года : «Слышали ли Вы что-либо о проводимой в стране реформе ЖКХ?»</a:t>
            </a:r>
            <a:endParaRPr lang="ru-RU" sz="1400" i="1"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Диаграмма 13"/>
          <p:cNvGraphicFramePr/>
          <p:nvPr>
            <p:extLst>
              <p:ext uri="{D42A27DB-BD31-4B8C-83A1-F6EECF244321}">
                <p14:modId xmlns:p14="http://schemas.microsoft.com/office/powerpoint/2010/main" val="1893061455"/>
              </p:ext>
            </p:extLst>
          </p:nvPr>
        </p:nvGraphicFramePr>
        <p:xfrm>
          <a:off x="53284" y="2215553"/>
          <a:ext cx="4662732" cy="27976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Диаграмма 15"/>
          <p:cNvGraphicFramePr/>
          <p:nvPr>
            <p:extLst>
              <p:ext uri="{D42A27DB-BD31-4B8C-83A1-F6EECF244321}">
                <p14:modId xmlns:p14="http://schemas.microsoft.com/office/powerpoint/2010/main" val="4045384436"/>
              </p:ext>
            </p:extLst>
          </p:nvPr>
        </p:nvGraphicFramePr>
        <p:xfrm>
          <a:off x="4716016" y="2136218"/>
          <a:ext cx="4248472" cy="2876958"/>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 Box 15"/>
          <p:cNvSpPr txBox="1">
            <a:spLocks noChangeArrowheads="1"/>
          </p:cNvSpPr>
          <p:nvPr/>
        </p:nvSpPr>
        <p:spPr bwMode="auto">
          <a:xfrm>
            <a:off x="166656" y="2136218"/>
            <a:ext cx="4714877" cy="369332"/>
          </a:xfrm>
          <a:prstGeom prst="rect">
            <a:avLst/>
          </a:prstGeom>
          <a:noFill/>
          <a:ln w="9525">
            <a:noFill/>
            <a:miter lim="800000"/>
            <a:headEnd/>
            <a:tailEnd/>
          </a:ln>
        </p:spPr>
        <p:txBody>
          <a:bodyPr wrap="square">
            <a:spAutoFit/>
          </a:bodyPr>
          <a:lstStyle/>
          <a:p>
            <a:pPr algn="ctr">
              <a:defRPr/>
            </a:pPr>
            <a:r>
              <a:rPr lang="ru-RU" sz="900" b="1" i="1" dirty="0">
                <a:latin typeface="Arial" charset="0"/>
              </a:rPr>
              <a:t>Диаграмма </a:t>
            </a:r>
            <a:r>
              <a:rPr lang="ru-RU" sz="900" b="1" i="1" dirty="0" smtClean="0">
                <a:latin typeface="Arial" charset="0"/>
              </a:rPr>
              <a:t>6</a:t>
            </a:r>
            <a:endParaRPr lang="ru-RU" sz="900" b="1" i="1" dirty="0">
              <a:latin typeface="Arial" charset="0"/>
            </a:endParaRPr>
          </a:p>
          <a:p>
            <a:pPr algn="ctr">
              <a:spcBef>
                <a:spcPts val="0"/>
              </a:spcBef>
              <a:defRPr/>
            </a:pPr>
            <a:r>
              <a:rPr lang="ru-RU" sz="900" i="1" dirty="0" smtClean="0">
                <a:latin typeface="Arial" charset="0"/>
              </a:rPr>
              <a:t>доля осведомленных, </a:t>
            </a:r>
            <a:r>
              <a:rPr lang="ru-RU" sz="900" i="1" dirty="0">
                <a:latin typeface="Arial" charset="0"/>
              </a:rPr>
              <a:t>в % </a:t>
            </a:r>
            <a:r>
              <a:rPr lang="ru-RU" sz="900" i="1" dirty="0" smtClean="0">
                <a:latin typeface="Arial" charset="0"/>
              </a:rPr>
              <a:t>по типу населенного пункта, </a:t>
            </a:r>
            <a:r>
              <a:rPr lang="en-US" sz="900" i="1" dirty="0" smtClean="0">
                <a:latin typeface="Arial" charset="0"/>
              </a:rPr>
              <a:t>n=1600</a:t>
            </a:r>
            <a:endParaRPr lang="ru-RU" sz="900" dirty="0">
              <a:effectLst>
                <a:outerShdw blurRad="38100" dist="38100" dir="2700000" algn="tl">
                  <a:srgbClr val="C0C0C0"/>
                </a:outerShdw>
              </a:effectLst>
              <a:latin typeface="Arial" charset="0"/>
            </a:endParaRPr>
          </a:p>
        </p:txBody>
      </p:sp>
      <p:sp>
        <p:nvSpPr>
          <p:cNvPr id="62466" name="Rectangle 2"/>
          <p:cNvSpPr>
            <a:spLocks noGrp="1" noChangeArrowheads="1"/>
          </p:cNvSpPr>
          <p:nvPr>
            <p:ph type="title"/>
          </p:nvPr>
        </p:nvSpPr>
        <p:spPr>
          <a:xfrm>
            <a:off x="468313" y="404813"/>
            <a:ext cx="7127875" cy="647700"/>
          </a:xfrm>
        </p:spPr>
        <p:txBody>
          <a:bodyPr/>
          <a:lstStyle/>
          <a:p>
            <a:pPr>
              <a:lnSpc>
                <a:spcPct val="120000"/>
              </a:lnSpc>
              <a:defRPr/>
            </a:pPr>
            <a:r>
              <a:rPr lang="ru-RU" dirty="0"/>
              <a:t>Осведомленность о проводимой реформе ЖКХ</a:t>
            </a:r>
          </a:p>
        </p:txBody>
      </p:sp>
      <p:sp>
        <p:nvSpPr>
          <p:cNvPr id="7" name="Rectangle 5"/>
          <p:cNvSpPr txBox="1">
            <a:spLocks noChangeArrowheads="1"/>
          </p:cNvSpPr>
          <p:nvPr/>
        </p:nvSpPr>
        <p:spPr bwMode="auto">
          <a:xfrm>
            <a:off x="107950" y="5013177"/>
            <a:ext cx="8704799" cy="1172042"/>
          </a:xfrm>
          <a:prstGeom prst="rect">
            <a:avLst/>
          </a:prstGeom>
          <a:noFill/>
          <a:ln w="9525">
            <a:noFill/>
            <a:miter lim="800000"/>
            <a:headEnd/>
            <a:tailEnd/>
          </a:ln>
        </p:spPr>
        <p:txBody>
          <a:bodyPr/>
          <a:lstStyle>
            <a:defPPr>
              <a:defRPr lang="ru-RU"/>
            </a:defPPr>
            <a:lvl1pPr marL="266700" indent="-266700" algn="just">
              <a:spcBef>
                <a:spcPct val="10000"/>
              </a:spcBef>
              <a:buClr>
                <a:srgbClr val="339966"/>
              </a:buClr>
              <a:buSzPct val="90000"/>
              <a:buFont typeface="Wingdings" pitchFamily="2" charset="2"/>
              <a:buChar char="q"/>
              <a:defRPr sz="1400" kern="0" spc="-10">
                <a:latin typeface="Franklin Gothic Book" panose="020B0503020102020204" pitchFamily="34" charset="0"/>
                <a:cs typeface="+mn-cs"/>
              </a:defRPr>
            </a:lvl1pPr>
          </a:lstStyle>
          <a:p>
            <a:r>
              <a:rPr lang="ru-RU" dirty="0"/>
              <a:t>Доля осведомленных о проводимой реформе в Москве и </a:t>
            </a:r>
            <a:r>
              <a:rPr lang="ru-RU" dirty="0" smtClean="0"/>
              <a:t>Санкт-Петербурге, равно как и в крупных городах от 500 тыс. жителей, снизилась на 5-9 </a:t>
            </a:r>
            <a:r>
              <a:rPr lang="ru-RU" dirty="0" err="1" smtClean="0"/>
              <a:t>п.п</a:t>
            </a:r>
            <a:r>
              <a:rPr lang="ru-RU" dirty="0" smtClean="0"/>
              <a:t>., в то же время в городах-</a:t>
            </a:r>
            <a:r>
              <a:rPr lang="ru-RU" dirty="0" err="1" smtClean="0"/>
              <a:t>миллионниках</a:t>
            </a:r>
            <a:r>
              <a:rPr lang="ru-RU" dirty="0" smtClean="0"/>
              <a:t>, информированность почти не изменилась (84%).</a:t>
            </a:r>
          </a:p>
          <a:p>
            <a:r>
              <a:rPr lang="ru-RU" dirty="0" smtClean="0"/>
              <a:t>Рост осведомленности о реформе отмечается в малых российских городах от 100 тыс. человек (до 86%).</a:t>
            </a:r>
          </a:p>
          <a:p>
            <a:r>
              <a:rPr lang="ru-RU" dirty="0" smtClean="0"/>
              <a:t>В городах с населением до 100 тыс. человек снизилась на 5 </a:t>
            </a:r>
            <a:r>
              <a:rPr lang="ru-RU" dirty="0" err="1" smtClean="0"/>
              <a:t>п.п</a:t>
            </a:r>
            <a:r>
              <a:rPr lang="ru-RU" dirty="0" smtClean="0"/>
              <a:t>. и составила 81%.</a:t>
            </a:r>
            <a:endParaRPr lang="ru-RU" dirty="0"/>
          </a:p>
        </p:txBody>
      </p:sp>
      <p:sp>
        <p:nvSpPr>
          <p:cNvPr id="13" name="Text Box 15"/>
          <p:cNvSpPr txBox="1">
            <a:spLocks noChangeArrowheads="1"/>
          </p:cNvSpPr>
          <p:nvPr/>
        </p:nvSpPr>
        <p:spPr bwMode="auto">
          <a:xfrm>
            <a:off x="4803707" y="2136218"/>
            <a:ext cx="4355976" cy="369332"/>
          </a:xfrm>
          <a:prstGeom prst="rect">
            <a:avLst/>
          </a:prstGeom>
          <a:noFill/>
          <a:ln w="9525">
            <a:noFill/>
            <a:miter lim="800000"/>
            <a:headEnd/>
            <a:tailEnd/>
          </a:ln>
        </p:spPr>
        <p:txBody>
          <a:bodyPr wrap="square">
            <a:spAutoFit/>
          </a:bodyPr>
          <a:lstStyle/>
          <a:p>
            <a:pPr algn="ctr">
              <a:defRPr/>
            </a:pPr>
            <a:r>
              <a:rPr lang="ru-RU" sz="900" b="1" i="1" dirty="0">
                <a:latin typeface="Arial" charset="0"/>
              </a:rPr>
              <a:t>Диаграмма </a:t>
            </a:r>
            <a:r>
              <a:rPr lang="ru-RU" sz="900" b="1" i="1" dirty="0" smtClean="0">
                <a:latin typeface="Arial" charset="0"/>
              </a:rPr>
              <a:t>7</a:t>
            </a:r>
            <a:endParaRPr lang="ru-RU" sz="900" b="1" i="1" dirty="0">
              <a:latin typeface="Arial" charset="0"/>
            </a:endParaRPr>
          </a:p>
          <a:p>
            <a:pPr algn="ctr">
              <a:spcBef>
                <a:spcPts val="0"/>
              </a:spcBef>
              <a:defRPr/>
            </a:pPr>
            <a:r>
              <a:rPr lang="ru-RU" sz="900" i="1" dirty="0">
                <a:latin typeface="Arial" charset="0"/>
              </a:rPr>
              <a:t>доля осведомленных, в % по типу населенного пункта, </a:t>
            </a:r>
            <a:r>
              <a:rPr lang="en-US" sz="900" i="1" dirty="0">
                <a:latin typeface="Arial" charset="0"/>
              </a:rPr>
              <a:t>n=1600</a:t>
            </a:r>
            <a:endParaRPr lang="ru-RU" sz="900" dirty="0">
              <a:effectLst>
                <a:outerShdw blurRad="38100" dist="38100" dir="2700000" algn="tl">
                  <a:srgbClr val="C0C0C0"/>
                </a:outerShdw>
              </a:effectLst>
              <a:latin typeface="Arial" charset="0"/>
            </a:endParaRPr>
          </a:p>
        </p:txBody>
      </p:sp>
      <p:sp>
        <p:nvSpPr>
          <p:cNvPr id="17" name="Text Box 12"/>
          <p:cNvSpPr txBox="1">
            <a:spLocks noChangeArrowheads="1"/>
          </p:cNvSpPr>
          <p:nvPr/>
        </p:nvSpPr>
        <p:spPr bwMode="auto">
          <a:xfrm>
            <a:off x="468313" y="1178608"/>
            <a:ext cx="7451675" cy="738664"/>
          </a:xfrm>
          <a:prstGeom prst="rect">
            <a:avLst/>
          </a:prstGeom>
          <a:noFill/>
          <a:ln w="9525" algn="ctr">
            <a:noFill/>
            <a:miter lim="800000"/>
            <a:headEnd/>
            <a:tailEnd/>
          </a:ln>
          <a:effectLst/>
        </p:spPr>
        <p:txBody>
          <a:bodyPr wrap="square" anchor="b">
            <a:spAutoFit/>
          </a:bodyPr>
          <a:lstStyle/>
          <a:p>
            <a:pPr algn="ctr">
              <a:defRPr/>
            </a:pPr>
            <a:r>
              <a:rPr lang="ru-RU" sz="1050" b="1" dirty="0">
                <a:solidFill>
                  <a:srgbClr val="000000"/>
                </a:solidFill>
                <a:latin typeface="Arial" charset="0"/>
                <a:cs typeface="+mn-cs"/>
              </a:rPr>
              <a:t>Слышали ли Вы о том, что в России сейчас проводится реформа ЖКХ, в рамках </a:t>
            </a:r>
            <a:br>
              <a:rPr lang="ru-RU" sz="1050" b="1" dirty="0">
                <a:solidFill>
                  <a:srgbClr val="000000"/>
                </a:solidFill>
                <a:latin typeface="Arial" charset="0"/>
                <a:cs typeface="+mn-cs"/>
              </a:rPr>
            </a:br>
            <a:r>
              <a:rPr lang="ru-RU" sz="1050" b="1" dirty="0">
                <a:solidFill>
                  <a:srgbClr val="000000"/>
                </a:solidFill>
                <a:latin typeface="Arial" charset="0"/>
                <a:cs typeface="+mn-cs"/>
              </a:rPr>
              <a:t>которой осуществляется капитальный ремонт многоквартирных домов, применяются энергосберегающие технологии, устанавливаются приборы учета воды, газа и электроэнергии, а жильцы самостоятельно выбирают способ управления многоквартирным домом?*</a:t>
            </a:r>
            <a:endParaRPr lang="en-US" sz="1050" b="1" dirty="0">
              <a:solidFill>
                <a:srgbClr val="000000"/>
              </a:solidFill>
              <a:latin typeface="Arial" charset="0"/>
              <a:cs typeface="+mn-cs"/>
            </a:endParaRPr>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19</a:t>
            </a:fld>
            <a:endParaRPr lang="ru-RU" dirty="0"/>
          </a:p>
        </p:txBody>
      </p:sp>
      <p:sp>
        <p:nvSpPr>
          <p:cNvPr id="18" name="TextBox 17"/>
          <p:cNvSpPr txBox="1"/>
          <p:nvPr/>
        </p:nvSpPr>
        <p:spPr>
          <a:xfrm>
            <a:off x="468312" y="6675307"/>
            <a:ext cx="8640960" cy="200055"/>
          </a:xfrm>
          <a:prstGeom prst="rect">
            <a:avLst/>
          </a:prstGeom>
          <a:noFill/>
        </p:spPr>
        <p:txBody>
          <a:bodyPr wrap="square" rtlCol="0">
            <a:spAutoFit/>
          </a:bodyPr>
          <a:lstStyle/>
          <a:p>
            <a:pPr algn="r"/>
            <a:r>
              <a:rPr lang="ru-RU" sz="700" i="1" dirty="0">
                <a:solidFill>
                  <a:schemeClr val="bg1">
                    <a:lumMod val="50000"/>
                  </a:schemeClr>
                </a:solidFill>
              </a:rPr>
              <a:t>* - Формулировка вопроса до сентября 2012 года : «Слышали ли Вы что-либо о проводимой в стране реформе ЖКХ?»</a:t>
            </a:r>
            <a:endParaRPr lang="ru-RU" sz="1400" i="1"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68313" y="404813"/>
            <a:ext cx="7127875" cy="647700"/>
          </a:xfrm>
        </p:spPr>
        <p:txBody>
          <a:bodyPr/>
          <a:lstStyle/>
          <a:p>
            <a:pPr>
              <a:defRPr/>
            </a:pPr>
            <a:r>
              <a:rPr lang="ru-RU" dirty="0"/>
              <a:t>Содержание</a:t>
            </a:r>
          </a:p>
        </p:txBody>
      </p:sp>
      <p:graphicFrame>
        <p:nvGraphicFramePr>
          <p:cNvPr id="9" name="Group 37"/>
          <p:cNvGraphicFramePr>
            <a:graphicFrameLocks noGrp="1"/>
          </p:cNvGraphicFramePr>
          <p:nvPr>
            <p:ph idx="4294967295"/>
            <p:extLst>
              <p:ext uri="{D42A27DB-BD31-4B8C-83A1-F6EECF244321}">
                <p14:modId xmlns:p14="http://schemas.microsoft.com/office/powerpoint/2010/main" val="3797378718"/>
              </p:ext>
            </p:extLst>
          </p:nvPr>
        </p:nvGraphicFramePr>
        <p:xfrm>
          <a:off x="468313" y="1628800"/>
          <a:ext cx="8352928" cy="4248476"/>
        </p:xfrm>
        <a:graphic>
          <a:graphicData uri="http://schemas.openxmlformats.org/drawingml/2006/table">
            <a:tbl>
              <a:tblPr/>
              <a:tblGrid>
                <a:gridCol w="7509198">
                  <a:extLst>
                    <a:ext uri="{9D8B030D-6E8A-4147-A177-3AD203B41FA5}">
                      <a16:colId xmlns="" xmlns:a16="http://schemas.microsoft.com/office/drawing/2014/main" val="20000"/>
                    </a:ext>
                  </a:extLst>
                </a:gridCol>
                <a:gridCol w="843730">
                  <a:extLst>
                    <a:ext uri="{9D8B030D-6E8A-4147-A177-3AD203B41FA5}">
                      <a16:colId xmlns="" xmlns:a16="http://schemas.microsoft.com/office/drawing/2014/main" val="20001"/>
                    </a:ext>
                  </a:extLst>
                </a:gridCol>
              </a:tblGrid>
              <a:tr h="317346">
                <a:tc>
                  <a:txBody>
                    <a:bodyPr/>
                    <a:lstStyle/>
                    <a:p>
                      <a:pPr marL="0" marR="0" lvl="0" indent="0" algn="l" defTabSz="914400" rtl="0" eaLnBrk="1" fontAlgn="base" latinLnBrk="0" hangingPunct="1">
                        <a:lnSpc>
                          <a:spcPct val="100000"/>
                        </a:lnSpc>
                        <a:spcBef>
                          <a:spcPct val="0"/>
                        </a:spcBef>
                        <a:spcAft>
                          <a:spcPct val="0"/>
                        </a:spcAft>
                        <a:buClr>
                          <a:srgbClr val="FF455C"/>
                        </a:buClr>
                        <a:buSzTx/>
                        <a:buFontTx/>
                        <a:buNone/>
                        <a:tabLst/>
                      </a:pPr>
                      <a:endParaRPr kumimoji="0" lang="ru-RU" sz="12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927B"/>
                      </a:solidFill>
                      <a:prstDash val="solid"/>
                      <a:round/>
                      <a:headEnd type="none" w="med" len="med"/>
                      <a:tailEnd type="none" w="med" len="med"/>
                    </a:lnL>
                    <a:lnR w="12700" cap="flat" cmpd="sng" algn="ctr">
                      <a:solidFill>
                        <a:srgbClr val="00927B"/>
                      </a:solidFill>
                      <a:prstDash val="solid"/>
                      <a:round/>
                      <a:headEnd type="none" w="med" len="med"/>
                      <a:tailEnd type="none" w="med" len="med"/>
                    </a:lnR>
                    <a:lnT w="12700" cap="flat" cmpd="sng" algn="ctr">
                      <a:solidFill>
                        <a:srgbClr val="00927B"/>
                      </a:solidFill>
                      <a:prstDash val="solid"/>
                      <a:round/>
                      <a:headEnd type="none" w="med" len="med"/>
                      <a:tailEnd type="none" w="med" len="med"/>
                    </a:lnT>
                    <a:lnB w="12700" cap="flat" cmpd="sng" algn="ctr">
                      <a:solidFill>
                        <a:srgbClr val="00927B"/>
                      </a:solidFill>
                      <a:prstDash val="solid"/>
                      <a:round/>
                      <a:headEnd type="none" w="med" len="med"/>
                      <a:tailEnd type="none" w="med" len="med"/>
                    </a:lnB>
                    <a:lnTlToBr>
                      <a:noFill/>
                    </a:lnTlToBr>
                    <a:lnBlToTr>
                      <a:noFill/>
                    </a:lnBlToTr>
                    <a:solidFill>
                      <a:srgbClr val="00927B"/>
                    </a:solidFill>
                  </a:tcPr>
                </a:tc>
                <a:tc>
                  <a:txBody>
                    <a:bodyPr/>
                    <a:lstStyle/>
                    <a:p>
                      <a:pPr marL="0" marR="0" lvl="0" indent="0" algn="ctr" defTabSz="914400" rtl="0" eaLnBrk="1" fontAlgn="base" latinLnBrk="0" hangingPunct="1">
                        <a:lnSpc>
                          <a:spcPct val="100000"/>
                        </a:lnSpc>
                        <a:spcBef>
                          <a:spcPct val="0"/>
                        </a:spcBef>
                        <a:spcAft>
                          <a:spcPct val="0"/>
                        </a:spcAft>
                        <a:buClr>
                          <a:srgbClr val="FF455C"/>
                        </a:buClr>
                        <a:buSzTx/>
                        <a:buFontTx/>
                        <a:buNone/>
                        <a:tabLst/>
                      </a:pPr>
                      <a:r>
                        <a:rPr kumimoji="0" lang="ru-RU" sz="1200" b="1" i="0" u="none" strike="noStrike" cap="none" normalizeH="0" baseline="0" dirty="0">
                          <a:ln>
                            <a:noFill/>
                          </a:ln>
                          <a:solidFill>
                            <a:schemeClr val="bg1"/>
                          </a:solidFill>
                          <a:effectLst/>
                          <a:latin typeface="Arial" charset="0"/>
                        </a:rPr>
                        <a:t>Слайд</a:t>
                      </a:r>
                    </a:p>
                  </a:txBody>
                  <a:tcPr anchor="ctr" horzOverflow="overflow">
                    <a:lnL w="12700" cap="flat" cmpd="sng" algn="ctr">
                      <a:solidFill>
                        <a:srgbClr val="00927B"/>
                      </a:solidFill>
                      <a:prstDash val="solid"/>
                      <a:round/>
                      <a:headEnd type="none" w="med" len="med"/>
                      <a:tailEnd type="none" w="med" len="med"/>
                    </a:lnL>
                    <a:lnR w="12700" cap="flat" cmpd="sng" algn="ctr">
                      <a:solidFill>
                        <a:srgbClr val="00927B"/>
                      </a:solidFill>
                      <a:prstDash val="solid"/>
                      <a:round/>
                      <a:headEnd type="none" w="med" len="med"/>
                      <a:tailEnd type="none" w="med" len="med"/>
                    </a:lnR>
                    <a:lnT w="12700" cap="flat" cmpd="sng" algn="ctr">
                      <a:solidFill>
                        <a:srgbClr val="00927B"/>
                      </a:solidFill>
                      <a:prstDash val="solid"/>
                      <a:round/>
                      <a:headEnd type="none" w="med" len="med"/>
                      <a:tailEnd type="none" w="med" len="med"/>
                    </a:lnT>
                    <a:lnB w="12700" cap="flat" cmpd="sng" algn="ctr">
                      <a:solidFill>
                        <a:srgbClr val="00927B"/>
                      </a:solidFill>
                      <a:prstDash val="solid"/>
                      <a:round/>
                      <a:headEnd type="none" w="med" len="med"/>
                      <a:tailEnd type="none" w="med" len="med"/>
                    </a:lnB>
                    <a:lnTlToBr>
                      <a:noFill/>
                    </a:lnTlToBr>
                    <a:lnBlToTr>
                      <a:noFill/>
                    </a:lnBlToTr>
                    <a:solidFill>
                      <a:srgbClr val="00927B"/>
                    </a:solidFill>
                  </a:tcPr>
                </a:tc>
                <a:extLst>
                  <a:ext uri="{0D108BD9-81ED-4DB2-BD59-A6C34878D82A}">
                    <a16:rowId xmlns="" xmlns:a16="http://schemas.microsoft.com/office/drawing/2014/main" val="10000"/>
                  </a:ext>
                </a:extLst>
              </a:tr>
              <a:tr h="396683">
                <a:tc>
                  <a:txBody>
                    <a:bodyPr/>
                    <a:lstStyle/>
                    <a:p>
                      <a:pPr marL="0" marR="0" lvl="0" indent="0" algn="just" defTabSz="914400" rtl="0" eaLnBrk="1" fontAlgn="base" latinLnBrk="0" hangingPunct="1">
                        <a:lnSpc>
                          <a:spcPct val="100000"/>
                        </a:lnSpc>
                        <a:spcBef>
                          <a:spcPct val="0"/>
                        </a:spcBef>
                        <a:spcAft>
                          <a:spcPct val="0"/>
                        </a:spcAft>
                        <a:buClr>
                          <a:srgbClr val="339966"/>
                        </a:buClr>
                        <a:buSzTx/>
                        <a:buFontTx/>
                        <a:buNone/>
                        <a:tabLst/>
                      </a:pPr>
                      <a:r>
                        <a:rPr kumimoji="0" lang="ru-RU" sz="1200" b="0" i="0" u="none" strike="noStrike" cap="none" normalizeH="0" baseline="0" dirty="0">
                          <a:ln>
                            <a:noFill/>
                          </a:ln>
                          <a:solidFill>
                            <a:schemeClr val="tx1"/>
                          </a:solidFill>
                          <a:effectLst/>
                          <a:latin typeface="Arial" charset="0"/>
                        </a:rPr>
                        <a:t>Методология исследования</a:t>
                      </a:r>
                    </a:p>
                  </a:txBody>
                  <a:tcPr anchor="ctr" horzOverflow="overflow">
                    <a:lnL w="12700" cap="flat" cmpd="sng" algn="ctr">
                      <a:solidFill>
                        <a:srgbClr val="00927B"/>
                      </a:solidFill>
                      <a:prstDash val="solid"/>
                      <a:round/>
                      <a:headEnd type="none" w="med" len="med"/>
                      <a:tailEnd type="none" w="med" len="med"/>
                    </a:lnL>
                    <a:lnR w="12700" cap="flat" cmpd="sng" algn="ctr">
                      <a:solidFill>
                        <a:srgbClr val="00927B"/>
                      </a:solidFill>
                      <a:prstDash val="solid"/>
                      <a:round/>
                      <a:headEnd type="none" w="med" len="med"/>
                      <a:tailEnd type="none" w="med" len="med"/>
                    </a:lnR>
                    <a:lnT w="12700" cap="flat" cmpd="sng" algn="ctr">
                      <a:solidFill>
                        <a:srgbClr val="00927B"/>
                      </a:solidFill>
                      <a:prstDash val="solid"/>
                      <a:round/>
                      <a:headEnd type="none" w="med" len="med"/>
                      <a:tailEnd type="none" w="med" len="med"/>
                    </a:lnT>
                    <a:lnB w="12700" cap="flat" cmpd="sng" algn="ctr">
                      <a:solidFill>
                        <a:srgbClr val="00927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455C"/>
                        </a:buClr>
                        <a:buSzTx/>
                        <a:buFontTx/>
                        <a:buNone/>
                        <a:tabLst/>
                      </a:pPr>
                      <a:r>
                        <a:rPr kumimoji="0" lang="ru-RU" sz="1200" b="0" i="0" u="none" strike="noStrike" cap="none" normalizeH="0" baseline="0" dirty="0">
                          <a:ln>
                            <a:noFill/>
                          </a:ln>
                          <a:solidFill>
                            <a:schemeClr val="tx1"/>
                          </a:solidFill>
                          <a:effectLst/>
                          <a:latin typeface="Arial" charset="0"/>
                        </a:rPr>
                        <a:t>3</a:t>
                      </a:r>
                    </a:p>
                  </a:txBody>
                  <a:tcPr anchor="ctr" horzOverflow="overflow">
                    <a:lnL w="12700" cap="flat" cmpd="sng" algn="ctr">
                      <a:solidFill>
                        <a:srgbClr val="00927B"/>
                      </a:solidFill>
                      <a:prstDash val="solid"/>
                      <a:round/>
                      <a:headEnd type="none" w="med" len="med"/>
                      <a:tailEnd type="none" w="med" len="med"/>
                    </a:lnL>
                    <a:lnR w="12700" cap="flat" cmpd="sng" algn="ctr">
                      <a:solidFill>
                        <a:srgbClr val="00927B"/>
                      </a:solidFill>
                      <a:prstDash val="solid"/>
                      <a:round/>
                      <a:headEnd type="none" w="med" len="med"/>
                      <a:tailEnd type="none" w="med" len="med"/>
                    </a:lnR>
                    <a:lnT w="12700" cap="flat" cmpd="sng" algn="ctr">
                      <a:solidFill>
                        <a:srgbClr val="00927B"/>
                      </a:solidFill>
                      <a:prstDash val="solid"/>
                      <a:round/>
                      <a:headEnd type="none" w="med" len="med"/>
                      <a:tailEnd type="none" w="med" len="med"/>
                    </a:lnT>
                    <a:lnB w="12700" cap="flat" cmpd="sng" algn="ctr">
                      <a:solidFill>
                        <a:srgbClr val="00927B"/>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396683">
                <a:tc>
                  <a:txBody>
                    <a:bodyPr/>
                    <a:lstStyle/>
                    <a:p>
                      <a:pPr marL="0" marR="0" lvl="0" indent="0" algn="l" defTabSz="914400" rtl="0" eaLnBrk="1" fontAlgn="base" latinLnBrk="0" hangingPunct="1">
                        <a:lnSpc>
                          <a:spcPct val="100000"/>
                        </a:lnSpc>
                        <a:spcBef>
                          <a:spcPct val="0"/>
                        </a:spcBef>
                        <a:spcAft>
                          <a:spcPct val="0"/>
                        </a:spcAft>
                        <a:buClr>
                          <a:srgbClr val="339966"/>
                        </a:buClr>
                        <a:buSzTx/>
                        <a:buFontTx/>
                        <a:buNone/>
                        <a:tabLst/>
                      </a:pPr>
                      <a:r>
                        <a:rPr kumimoji="0" lang="ru-RU" sz="1200" b="0" i="0" u="none" strike="noStrike" cap="none" normalizeH="0" baseline="0" dirty="0">
                          <a:ln>
                            <a:noFill/>
                          </a:ln>
                          <a:solidFill>
                            <a:schemeClr val="tx1"/>
                          </a:solidFill>
                          <a:effectLst/>
                          <a:latin typeface="Arial" charset="0"/>
                        </a:rPr>
                        <a:t>Социально-демографические характеристики выборочной совокупности</a:t>
                      </a:r>
                    </a:p>
                  </a:txBody>
                  <a:tcPr anchor="ctr" horzOverflow="overflow">
                    <a:lnL w="12700" cap="flat" cmpd="sng" algn="ctr">
                      <a:solidFill>
                        <a:srgbClr val="00927B"/>
                      </a:solidFill>
                      <a:prstDash val="solid"/>
                      <a:round/>
                      <a:headEnd type="none" w="med" len="med"/>
                      <a:tailEnd type="none" w="med" len="med"/>
                    </a:lnL>
                    <a:lnR w="12700" cap="flat" cmpd="sng" algn="ctr">
                      <a:solidFill>
                        <a:srgbClr val="00927B"/>
                      </a:solidFill>
                      <a:prstDash val="solid"/>
                      <a:round/>
                      <a:headEnd type="none" w="med" len="med"/>
                      <a:tailEnd type="none" w="med" len="med"/>
                    </a:lnR>
                    <a:lnT w="12700" cap="flat" cmpd="sng" algn="ctr">
                      <a:solidFill>
                        <a:srgbClr val="00927B"/>
                      </a:solidFill>
                      <a:prstDash val="solid"/>
                      <a:round/>
                      <a:headEnd type="none" w="med" len="med"/>
                      <a:tailEnd type="none" w="med" len="med"/>
                    </a:lnT>
                    <a:lnB w="12700" cap="flat" cmpd="sng" algn="ctr">
                      <a:solidFill>
                        <a:srgbClr val="00927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455C"/>
                        </a:buClr>
                        <a:buSzTx/>
                        <a:buFontTx/>
                        <a:buNone/>
                        <a:tabLst/>
                      </a:pPr>
                      <a:r>
                        <a:rPr kumimoji="0" lang="ru-RU" sz="1200" b="0" i="0" u="none" strike="noStrike" cap="none" normalizeH="0" baseline="0" dirty="0">
                          <a:ln>
                            <a:noFill/>
                          </a:ln>
                          <a:solidFill>
                            <a:schemeClr val="tx1"/>
                          </a:solidFill>
                          <a:effectLst/>
                          <a:latin typeface="Arial" charset="0"/>
                        </a:rPr>
                        <a:t>4</a:t>
                      </a:r>
                    </a:p>
                  </a:txBody>
                  <a:tcPr anchor="ctr" horzOverflow="overflow">
                    <a:lnL w="12700" cap="flat" cmpd="sng" algn="ctr">
                      <a:solidFill>
                        <a:srgbClr val="00927B"/>
                      </a:solidFill>
                      <a:prstDash val="solid"/>
                      <a:round/>
                      <a:headEnd type="none" w="med" len="med"/>
                      <a:tailEnd type="none" w="med" len="med"/>
                    </a:lnL>
                    <a:lnR w="12700" cap="flat" cmpd="sng" algn="ctr">
                      <a:solidFill>
                        <a:srgbClr val="00927B"/>
                      </a:solidFill>
                      <a:prstDash val="solid"/>
                      <a:round/>
                      <a:headEnd type="none" w="med" len="med"/>
                      <a:tailEnd type="none" w="med" len="med"/>
                    </a:lnR>
                    <a:lnT w="12700" cap="flat" cmpd="sng" algn="ctr">
                      <a:solidFill>
                        <a:srgbClr val="00927B"/>
                      </a:solidFill>
                      <a:prstDash val="solid"/>
                      <a:round/>
                      <a:headEnd type="none" w="med" len="med"/>
                      <a:tailEnd type="none" w="med" len="med"/>
                    </a:lnT>
                    <a:lnB w="12700" cap="flat" cmpd="sng" algn="ctr">
                      <a:solidFill>
                        <a:srgbClr val="00927B"/>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396683">
                <a:tc>
                  <a:txBody>
                    <a:bodyPr/>
                    <a:lstStyle/>
                    <a:p>
                      <a:pPr marL="0" marR="0" lvl="0" indent="0" algn="l" defTabSz="914400" rtl="0" eaLnBrk="1" fontAlgn="base" latinLnBrk="0" hangingPunct="1">
                        <a:lnSpc>
                          <a:spcPct val="100000"/>
                        </a:lnSpc>
                        <a:spcBef>
                          <a:spcPct val="0"/>
                        </a:spcBef>
                        <a:spcAft>
                          <a:spcPct val="0"/>
                        </a:spcAft>
                        <a:buClr>
                          <a:srgbClr val="339966"/>
                        </a:buClr>
                        <a:buSzTx/>
                        <a:buFontTx/>
                        <a:buNone/>
                        <a:tabLst/>
                      </a:pPr>
                      <a:r>
                        <a:rPr kumimoji="0" lang="ru-RU" sz="1200" b="0" i="0" u="none" strike="noStrike" cap="none" normalizeH="0" baseline="0" dirty="0">
                          <a:ln>
                            <a:noFill/>
                          </a:ln>
                          <a:solidFill>
                            <a:schemeClr val="tx1"/>
                          </a:solidFill>
                          <a:effectLst/>
                          <a:latin typeface="Arial" charset="0"/>
                        </a:rPr>
                        <a:t>Основные выводы</a:t>
                      </a:r>
                    </a:p>
                  </a:txBody>
                  <a:tcPr anchor="ctr" horzOverflow="overflow">
                    <a:lnL w="12700" cap="flat" cmpd="sng" algn="ctr">
                      <a:solidFill>
                        <a:srgbClr val="00927B"/>
                      </a:solidFill>
                      <a:prstDash val="solid"/>
                      <a:round/>
                      <a:headEnd type="none" w="med" len="med"/>
                      <a:tailEnd type="none" w="med" len="med"/>
                    </a:lnL>
                    <a:lnR w="12700" cap="flat" cmpd="sng" algn="ctr">
                      <a:solidFill>
                        <a:srgbClr val="00927B"/>
                      </a:solidFill>
                      <a:prstDash val="solid"/>
                      <a:round/>
                      <a:headEnd type="none" w="med" len="med"/>
                      <a:tailEnd type="none" w="med" len="med"/>
                    </a:lnR>
                    <a:lnT w="12700" cap="flat" cmpd="sng" algn="ctr">
                      <a:solidFill>
                        <a:srgbClr val="00927B"/>
                      </a:solidFill>
                      <a:prstDash val="solid"/>
                      <a:round/>
                      <a:headEnd type="none" w="med" len="med"/>
                      <a:tailEnd type="none" w="med" len="med"/>
                    </a:lnT>
                    <a:lnB w="12700" cap="flat" cmpd="sng" algn="ctr">
                      <a:solidFill>
                        <a:srgbClr val="00927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455C"/>
                        </a:buClr>
                        <a:buSzTx/>
                        <a:buFontTx/>
                        <a:buNone/>
                        <a:tabLst/>
                      </a:pPr>
                      <a:r>
                        <a:rPr kumimoji="0" lang="ru-RU" sz="1200" b="0" i="0" u="none" strike="noStrike" cap="none" normalizeH="0" baseline="0" dirty="0">
                          <a:ln>
                            <a:noFill/>
                          </a:ln>
                          <a:solidFill>
                            <a:schemeClr val="tx1"/>
                          </a:solidFill>
                          <a:effectLst/>
                          <a:latin typeface="Arial" charset="0"/>
                        </a:rPr>
                        <a:t>8</a:t>
                      </a:r>
                    </a:p>
                  </a:txBody>
                  <a:tcPr anchor="ctr" horzOverflow="overflow">
                    <a:lnL w="12700" cap="flat" cmpd="sng" algn="ctr">
                      <a:solidFill>
                        <a:srgbClr val="00927B"/>
                      </a:solidFill>
                      <a:prstDash val="solid"/>
                      <a:round/>
                      <a:headEnd type="none" w="med" len="med"/>
                      <a:tailEnd type="none" w="med" len="med"/>
                    </a:lnL>
                    <a:lnR w="12700" cap="flat" cmpd="sng" algn="ctr">
                      <a:solidFill>
                        <a:srgbClr val="00927B"/>
                      </a:solidFill>
                      <a:prstDash val="solid"/>
                      <a:round/>
                      <a:headEnd type="none" w="med" len="med"/>
                      <a:tailEnd type="none" w="med" len="med"/>
                    </a:lnR>
                    <a:lnT w="12700" cap="flat" cmpd="sng" algn="ctr">
                      <a:solidFill>
                        <a:srgbClr val="00927B"/>
                      </a:solidFill>
                      <a:prstDash val="solid"/>
                      <a:round/>
                      <a:headEnd type="none" w="med" len="med"/>
                      <a:tailEnd type="none" w="med" len="med"/>
                    </a:lnT>
                    <a:lnB w="12700" cap="flat" cmpd="sng" algn="ctr">
                      <a:solidFill>
                        <a:srgbClr val="00927B"/>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396683">
                <a:tc>
                  <a:txBody>
                    <a:bodyPr/>
                    <a:lstStyle/>
                    <a:p>
                      <a:pPr marL="0" marR="0" lvl="0" indent="0" algn="l" defTabSz="914400" rtl="0" eaLnBrk="1" fontAlgn="base" latinLnBrk="0" hangingPunct="1">
                        <a:lnSpc>
                          <a:spcPct val="100000"/>
                        </a:lnSpc>
                        <a:spcBef>
                          <a:spcPct val="0"/>
                        </a:spcBef>
                        <a:spcAft>
                          <a:spcPct val="0"/>
                        </a:spcAft>
                        <a:buClr>
                          <a:srgbClr val="339966"/>
                        </a:buClr>
                        <a:buSzTx/>
                        <a:buFontTx/>
                        <a:buNone/>
                        <a:tabLst/>
                        <a:defRPr/>
                      </a:pPr>
                      <a:r>
                        <a:rPr kumimoji="0" lang="en-US" sz="1200" b="0" i="0" u="none" strike="noStrike" kern="1200" cap="none" normalizeH="0" baseline="0" dirty="0" smtClean="0">
                          <a:ln>
                            <a:noFill/>
                          </a:ln>
                          <a:solidFill>
                            <a:schemeClr val="tx1"/>
                          </a:solidFill>
                          <a:effectLst/>
                          <a:latin typeface="Arial" charset="0"/>
                          <a:ea typeface="+mn-ea"/>
                          <a:cs typeface="+mn-cs"/>
                        </a:rPr>
                        <a:t>I. </a:t>
                      </a:r>
                      <a:r>
                        <a:rPr kumimoji="0" lang="ru-RU" sz="1200" b="0" i="0" u="none" strike="noStrike" kern="1200" cap="none" normalizeH="0" baseline="0" dirty="0" smtClean="0">
                          <a:ln>
                            <a:noFill/>
                          </a:ln>
                          <a:solidFill>
                            <a:schemeClr val="tx1"/>
                          </a:solidFill>
                          <a:effectLst/>
                          <a:latin typeface="Arial" charset="0"/>
                          <a:ea typeface="+mn-ea"/>
                          <a:cs typeface="+mn-cs"/>
                        </a:rPr>
                        <a:t>Осведомленность </a:t>
                      </a:r>
                      <a:r>
                        <a:rPr kumimoji="0" lang="ru-RU" sz="1200" b="0" i="0" u="none" strike="noStrike" kern="1200" cap="none" normalizeH="0" baseline="0" dirty="0">
                          <a:ln>
                            <a:noFill/>
                          </a:ln>
                          <a:solidFill>
                            <a:schemeClr val="tx1"/>
                          </a:solidFill>
                          <a:effectLst/>
                          <a:latin typeface="Arial" charset="0"/>
                          <a:ea typeface="+mn-ea"/>
                          <a:cs typeface="+mn-cs"/>
                        </a:rPr>
                        <a:t>о проводимой реформе ЖКХ</a:t>
                      </a:r>
                    </a:p>
                  </a:txBody>
                  <a:tcPr anchor="ctr" horzOverflow="overflow">
                    <a:lnL w="12700" cap="flat" cmpd="sng" algn="ctr">
                      <a:solidFill>
                        <a:srgbClr val="00927B"/>
                      </a:solidFill>
                      <a:prstDash val="solid"/>
                      <a:round/>
                      <a:headEnd type="none" w="med" len="med"/>
                      <a:tailEnd type="none" w="med" len="med"/>
                    </a:lnL>
                    <a:lnR w="12700" cap="flat" cmpd="sng" algn="ctr">
                      <a:solidFill>
                        <a:srgbClr val="00927B"/>
                      </a:solidFill>
                      <a:prstDash val="solid"/>
                      <a:round/>
                      <a:headEnd type="none" w="med" len="med"/>
                      <a:tailEnd type="none" w="med" len="med"/>
                    </a:lnR>
                    <a:lnT w="12700" cap="flat" cmpd="sng" algn="ctr">
                      <a:solidFill>
                        <a:srgbClr val="00927B"/>
                      </a:solidFill>
                      <a:prstDash val="solid"/>
                      <a:round/>
                      <a:headEnd type="none" w="med" len="med"/>
                      <a:tailEnd type="none" w="med" len="med"/>
                    </a:lnT>
                    <a:lnB w="12700" cap="flat" cmpd="sng" algn="ctr">
                      <a:solidFill>
                        <a:srgbClr val="00927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455C"/>
                        </a:buClr>
                        <a:buSzTx/>
                        <a:buFontTx/>
                        <a:buNone/>
                        <a:tabLst/>
                      </a:pPr>
                      <a:r>
                        <a:rPr kumimoji="0" lang="ru-RU" sz="1200" b="0" i="0" u="none" strike="noStrike" cap="none" normalizeH="0" baseline="0" dirty="0">
                          <a:ln>
                            <a:noFill/>
                          </a:ln>
                          <a:solidFill>
                            <a:schemeClr val="tx1"/>
                          </a:solidFill>
                          <a:effectLst/>
                          <a:latin typeface="Arial" charset="0"/>
                        </a:rPr>
                        <a:t>15</a:t>
                      </a:r>
                    </a:p>
                  </a:txBody>
                  <a:tcPr anchor="ctr" horzOverflow="overflow">
                    <a:lnL w="12700" cap="flat" cmpd="sng" algn="ctr">
                      <a:solidFill>
                        <a:srgbClr val="00927B"/>
                      </a:solidFill>
                      <a:prstDash val="solid"/>
                      <a:round/>
                      <a:headEnd type="none" w="med" len="med"/>
                      <a:tailEnd type="none" w="med" len="med"/>
                    </a:lnL>
                    <a:lnR w="12700" cap="flat" cmpd="sng" algn="ctr">
                      <a:solidFill>
                        <a:srgbClr val="00927B"/>
                      </a:solidFill>
                      <a:prstDash val="solid"/>
                      <a:round/>
                      <a:headEnd type="none" w="med" len="med"/>
                      <a:tailEnd type="none" w="med" len="med"/>
                    </a:lnR>
                    <a:lnT w="12700" cap="flat" cmpd="sng" algn="ctr">
                      <a:solidFill>
                        <a:srgbClr val="00927B"/>
                      </a:solidFill>
                      <a:prstDash val="solid"/>
                      <a:round/>
                      <a:headEnd type="none" w="med" len="med"/>
                      <a:tailEnd type="none" w="med" len="med"/>
                    </a:lnT>
                    <a:lnB w="12700" cap="flat" cmpd="sng" algn="ctr">
                      <a:solidFill>
                        <a:srgbClr val="00927B"/>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396683">
                <a:tc>
                  <a:txBody>
                    <a:bodyPr/>
                    <a:lstStyle/>
                    <a:p>
                      <a:pPr marL="0" marR="0" lvl="0" indent="0" algn="l" defTabSz="914400" rtl="0" eaLnBrk="1" fontAlgn="base" latinLnBrk="0" hangingPunct="1">
                        <a:lnSpc>
                          <a:spcPct val="100000"/>
                        </a:lnSpc>
                        <a:spcBef>
                          <a:spcPct val="0"/>
                        </a:spcBef>
                        <a:spcAft>
                          <a:spcPct val="0"/>
                        </a:spcAft>
                        <a:buClr>
                          <a:srgbClr val="339966"/>
                        </a:buClr>
                        <a:buSzTx/>
                        <a:buFontTx/>
                        <a:buNone/>
                        <a:tabLst/>
                        <a:defRPr/>
                      </a:pPr>
                      <a:r>
                        <a:rPr kumimoji="0" lang="en-US" sz="1200" b="0" i="0" u="none" strike="noStrike" kern="1200" cap="none" normalizeH="0" baseline="0" dirty="0" smtClean="0">
                          <a:ln>
                            <a:noFill/>
                          </a:ln>
                          <a:solidFill>
                            <a:schemeClr val="tx1"/>
                          </a:solidFill>
                          <a:effectLst/>
                          <a:latin typeface="Arial" charset="0"/>
                          <a:ea typeface="+mn-ea"/>
                          <a:cs typeface="+mn-cs"/>
                        </a:rPr>
                        <a:t>II. </a:t>
                      </a:r>
                      <a:r>
                        <a:rPr kumimoji="0" lang="ru-RU" sz="1200" b="0" i="0" u="none" strike="noStrike" kern="1200" cap="none" normalizeH="0" baseline="0" dirty="0" smtClean="0">
                          <a:ln>
                            <a:noFill/>
                          </a:ln>
                          <a:solidFill>
                            <a:schemeClr val="tx1"/>
                          </a:solidFill>
                          <a:effectLst/>
                          <a:latin typeface="Arial" charset="0"/>
                          <a:ea typeface="+mn-ea"/>
                          <a:cs typeface="+mn-cs"/>
                        </a:rPr>
                        <a:t>Участие россиян в </a:t>
                      </a:r>
                      <a:r>
                        <a:rPr kumimoji="0" lang="ru-RU" sz="1200" b="0" i="0" u="none" strike="noStrike" kern="1200" cap="none" normalizeH="0" baseline="0" dirty="0">
                          <a:ln>
                            <a:noFill/>
                          </a:ln>
                          <a:solidFill>
                            <a:schemeClr val="tx1"/>
                          </a:solidFill>
                          <a:effectLst/>
                          <a:latin typeface="Arial" charset="0"/>
                          <a:ea typeface="+mn-ea"/>
                          <a:cs typeface="+mn-cs"/>
                        </a:rPr>
                        <a:t>основных направлениях реформы ЖКХ</a:t>
                      </a:r>
                    </a:p>
                  </a:txBody>
                  <a:tcPr anchor="ctr" horzOverflow="overflow">
                    <a:lnL w="12700" cap="flat" cmpd="sng" algn="ctr">
                      <a:solidFill>
                        <a:srgbClr val="00927B"/>
                      </a:solidFill>
                      <a:prstDash val="solid"/>
                      <a:round/>
                      <a:headEnd type="none" w="med" len="med"/>
                      <a:tailEnd type="none" w="med" len="med"/>
                    </a:lnL>
                    <a:lnR w="12700" cap="flat" cmpd="sng" algn="ctr">
                      <a:solidFill>
                        <a:srgbClr val="00927B"/>
                      </a:solidFill>
                      <a:prstDash val="solid"/>
                      <a:round/>
                      <a:headEnd type="none" w="med" len="med"/>
                      <a:tailEnd type="none" w="med" len="med"/>
                    </a:lnR>
                    <a:lnT w="12700" cap="flat" cmpd="sng" algn="ctr">
                      <a:solidFill>
                        <a:srgbClr val="00927B"/>
                      </a:solidFill>
                      <a:prstDash val="solid"/>
                      <a:round/>
                      <a:headEnd type="none" w="med" len="med"/>
                      <a:tailEnd type="none" w="med" len="med"/>
                    </a:lnT>
                    <a:lnB w="12700" cap="flat" cmpd="sng" algn="ctr">
                      <a:solidFill>
                        <a:srgbClr val="00927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455C"/>
                        </a:buClr>
                        <a:buSzTx/>
                        <a:buFontTx/>
                        <a:buNone/>
                        <a:tabLst/>
                      </a:pPr>
                      <a:r>
                        <a:rPr kumimoji="0" lang="ru-RU" sz="1200" b="0" i="0" u="none" strike="noStrike" cap="none" normalizeH="0" baseline="0" dirty="0">
                          <a:ln>
                            <a:noFill/>
                          </a:ln>
                          <a:solidFill>
                            <a:schemeClr val="tx1"/>
                          </a:solidFill>
                          <a:effectLst/>
                          <a:latin typeface="Arial" charset="0"/>
                        </a:rPr>
                        <a:t>23</a:t>
                      </a:r>
                    </a:p>
                  </a:txBody>
                  <a:tcPr anchor="ctr" horzOverflow="overflow">
                    <a:lnL w="12700" cap="flat" cmpd="sng" algn="ctr">
                      <a:solidFill>
                        <a:srgbClr val="00927B"/>
                      </a:solidFill>
                      <a:prstDash val="solid"/>
                      <a:round/>
                      <a:headEnd type="none" w="med" len="med"/>
                      <a:tailEnd type="none" w="med" len="med"/>
                    </a:lnL>
                    <a:lnR w="12700" cap="flat" cmpd="sng" algn="ctr">
                      <a:solidFill>
                        <a:srgbClr val="00927B"/>
                      </a:solidFill>
                      <a:prstDash val="solid"/>
                      <a:round/>
                      <a:headEnd type="none" w="med" len="med"/>
                      <a:tailEnd type="none" w="med" len="med"/>
                    </a:lnR>
                    <a:lnT w="12700" cap="flat" cmpd="sng" algn="ctr">
                      <a:solidFill>
                        <a:srgbClr val="00927B"/>
                      </a:solidFill>
                      <a:prstDash val="solid"/>
                      <a:round/>
                      <a:headEnd type="none" w="med" len="med"/>
                      <a:tailEnd type="none" w="med" len="med"/>
                    </a:lnT>
                    <a:lnB w="12700" cap="flat" cmpd="sng" algn="ctr">
                      <a:solidFill>
                        <a:srgbClr val="00927B"/>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503788">
                <a:tc>
                  <a:txBody>
                    <a:bodyPr/>
                    <a:lstStyle/>
                    <a:p>
                      <a:pPr marL="0" marR="0" lvl="0" indent="0" algn="l" defTabSz="914400" rtl="0" eaLnBrk="1" fontAlgn="base" latinLnBrk="0" hangingPunct="1">
                        <a:lnSpc>
                          <a:spcPct val="100000"/>
                        </a:lnSpc>
                        <a:spcBef>
                          <a:spcPct val="0"/>
                        </a:spcBef>
                        <a:spcAft>
                          <a:spcPct val="0"/>
                        </a:spcAft>
                        <a:buClr>
                          <a:srgbClr val="339966"/>
                        </a:buClr>
                        <a:buSzTx/>
                        <a:buFontTx/>
                        <a:buNone/>
                        <a:tabLst/>
                        <a:defRPr/>
                      </a:pPr>
                      <a:r>
                        <a:rPr kumimoji="0" lang="en-US" sz="1200" b="0" i="0" u="none" strike="noStrike" kern="1200" cap="none" normalizeH="0" baseline="0" dirty="0" smtClean="0">
                          <a:ln>
                            <a:noFill/>
                          </a:ln>
                          <a:solidFill>
                            <a:schemeClr val="tx1"/>
                          </a:solidFill>
                          <a:effectLst/>
                          <a:latin typeface="Arial" charset="0"/>
                          <a:ea typeface="+mn-ea"/>
                          <a:cs typeface="+mn-cs"/>
                        </a:rPr>
                        <a:t>III. </a:t>
                      </a:r>
                      <a:r>
                        <a:rPr kumimoji="0" lang="ru-RU" sz="1200" b="0" i="0" u="none" strike="noStrike" kern="1200" cap="none" normalizeH="0" baseline="0" dirty="0" smtClean="0">
                          <a:ln>
                            <a:noFill/>
                          </a:ln>
                          <a:solidFill>
                            <a:schemeClr val="tx1"/>
                          </a:solidFill>
                          <a:effectLst/>
                          <a:latin typeface="Arial" charset="0"/>
                          <a:ea typeface="+mn-ea"/>
                          <a:cs typeface="+mn-cs"/>
                        </a:rPr>
                        <a:t>Информированность </a:t>
                      </a:r>
                      <a:r>
                        <a:rPr kumimoji="0" lang="ru-RU" sz="1200" b="0" i="0" u="none" strike="noStrike" kern="1200" cap="none" normalizeH="0" baseline="0" dirty="0">
                          <a:ln>
                            <a:noFill/>
                          </a:ln>
                          <a:solidFill>
                            <a:schemeClr val="tx1"/>
                          </a:solidFill>
                          <a:effectLst/>
                          <a:latin typeface="Arial" charset="0"/>
                          <a:ea typeface="+mn-ea"/>
                          <a:cs typeface="+mn-cs"/>
                        </a:rPr>
                        <a:t>владельцев квартир в многоквартирных домах о введении </a:t>
                      </a:r>
                      <a:r>
                        <a:rPr kumimoji="0" lang="ru-RU" sz="1200" b="0" i="0" u="none" strike="noStrike" kern="1200" cap="none" normalizeH="0" baseline="0" dirty="0" smtClean="0">
                          <a:ln>
                            <a:noFill/>
                          </a:ln>
                          <a:solidFill>
                            <a:schemeClr val="tx1"/>
                          </a:solidFill>
                          <a:effectLst/>
                          <a:latin typeface="Arial" charset="0"/>
                          <a:ea typeface="+mn-ea"/>
                          <a:cs typeface="+mn-cs"/>
                        </a:rPr>
                        <a:t>обязательных </a:t>
                      </a:r>
                      <a:r>
                        <a:rPr kumimoji="0" lang="ru-RU" sz="1200" b="0" i="0" u="none" strike="noStrike" kern="1200" cap="none" normalizeH="0" baseline="0" dirty="0">
                          <a:ln>
                            <a:noFill/>
                          </a:ln>
                          <a:solidFill>
                            <a:schemeClr val="tx1"/>
                          </a:solidFill>
                          <a:effectLst/>
                          <a:latin typeface="Arial" charset="0"/>
                          <a:ea typeface="+mn-ea"/>
                          <a:cs typeface="+mn-cs"/>
                        </a:rPr>
                        <a:t>ежемесячных взносов на капитальный ремонт</a:t>
                      </a:r>
                    </a:p>
                  </a:txBody>
                  <a:tcPr anchor="ctr" horzOverflow="overflow">
                    <a:lnL w="12700" cap="flat" cmpd="sng" algn="ctr">
                      <a:solidFill>
                        <a:srgbClr val="00927B"/>
                      </a:solidFill>
                      <a:prstDash val="solid"/>
                      <a:round/>
                      <a:headEnd type="none" w="med" len="med"/>
                      <a:tailEnd type="none" w="med" len="med"/>
                    </a:lnL>
                    <a:lnR w="12700" cap="flat" cmpd="sng" algn="ctr">
                      <a:solidFill>
                        <a:srgbClr val="00927B"/>
                      </a:solidFill>
                      <a:prstDash val="solid"/>
                      <a:round/>
                      <a:headEnd type="none" w="med" len="med"/>
                      <a:tailEnd type="none" w="med" len="med"/>
                    </a:lnR>
                    <a:lnT w="12700" cap="flat" cmpd="sng" algn="ctr">
                      <a:solidFill>
                        <a:srgbClr val="00927B"/>
                      </a:solidFill>
                      <a:prstDash val="solid"/>
                      <a:round/>
                      <a:headEnd type="none" w="med" len="med"/>
                      <a:tailEnd type="none" w="med" len="med"/>
                    </a:lnT>
                    <a:lnB w="12700" cap="flat" cmpd="sng" algn="ctr">
                      <a:solidFill>
                        <a:srgbClr val="00927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455C"/>
                        </a:buClr>
                        <a:buSzTx/>
                        <a:buFontTx/>
                        <a:buNone/>
                        <a:tabLst/>
                      </a:pPr>
                      <a:r>
                        <a:rPr kumimoji="0" lang="ru-RU" sz="1200" b="0" i="0" u="none" strike="noStrike" cap="none" normalizeH="0" baseline="0" dirty="0">
                          <a:ln>
                            <a:noFill/>
                          </a:ln>
                          <a:solidFill>
                            <a:schemeClr val="tx1"/>
                          </a:solidFill>
                          <a:effectLst/>
                          <a:latin typeface="Arial" charset="0"/>
                        </a:rPr>
                        <a:t>30</a:t>
                      </a:r>
                    </a:p>
                  </a:txBody>
                  <a:tcPr anchor="ctr" horzOverflow="overflow">
                    <a:lnL w="12700" cap="flat" cmpd="sng" algn="ctr">
                      <a:solidFill>
                        <a:srgbClr val="00927B"/>
                      </a:solidFill>
                      <a:prstDash val="solid"/>
                      <a:round/>
                      <a:headEnd type="none" w="med" len="med"/>
                      <a:tailEnd type="none" w="med" len="med"/>
                    </a:lnL>
                    <a:lnR w="12700" cap="flat" cmpd="sng" algn="ctr">
                      <a:solidFill>
                        <a:srgbClr val="00927B"/>
                      </a:solidFill>
                      <a:prstDash val="solid"/>
                      <a:round/>
                      <a:headEnd type="none" w="med" len="med"/>
                      <a:tailEnd type="none" w="med" len="med"/>
                    </a:lnR>
                    <a:lnT w="12700" cap="flat" cmpd="sng" algn="ctr">
                      <a:solidFill>
                        <a:srgbClr val="00927B"/>
                      </a:solidFill>
                      <a:prstDash val="solid"/>
                      <a:round/>
                      <a:headEnd type="none" w="med" len="med"/>
                      <a:tailEnd type="none" w="med" len="med"/>
                    </a:lnT>
                    <a:lnB w="12700" cap="flat" cmpd="sng" algn="ctr">
                      <a:solidFill>
                        <a:srgbClr val="00927B"/>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503788">
                <a:tc>
                  <a:txBody>
                    <a:bodyPr/>
                    <a:lstStyle/>
                    <a:p>
                      <a:pPr marL="0" marR="0" lvl="0" indent="0" algn="l" defTabSz="914400" rtl="0" eaLnBrk="1" fontAlgn="base" latinLnBrk="0" hangingPunct="1">
                        <a:lnSpc>
                          <a:spcPct val="100000"/>
                        </a:lnSpc>
                        <a:spcBef>
                          <a:spcPct val="0"/>
                        </a:spcBef>
                        <a:spcAft>
                          <a:spcPct val="0"/>
                        </a:spcAft>
                        <a:buClr>
                          <a:srgbClr val="339966"/>
                        </a:buClr>
                        <a:buSzTx/>
                        <a:buFontTx/>
                        <a:buNone/>
                        <a:tabLst/>
                        <a:defRPr/>
                      </a:pPr>
                      <a:r>
                        <a:rPr kumimoji="0" lang="en-US" sz="1200" b="0" i="0" u="none" strike="noStrike" kern="1200" cap="none" normalizeH="0" baseline="0" dirty="0" smtClean="0">
                          <a:ln>
                            <a:noFill/>
                          </a:ln>
                          <a:solidFill>
                            <a:schemeClr val="tx1"/>
                          </a:solidFill>
                          <a:effectLst/>
                          <a:latin typeface="Arial" charset="0"/>
                          <a:ea typeface="+mn-ea"/>
                          <a:cs typeface="+mn-cs"/>
                        </a:rPr>
                        <a:t>IV. </a:t>
                      </a:r>
                      <a:r>
                        <a:rPr kumimoji="0" lang="ru-RU" sz="1200" b="0" i="0" u="none" strike="noStrike" kern="1200" cap="none" normalizeH="0" baseline="0" dirty="0" smtClean="0">
                          <a:ln>
                            <a:noFill/>
                          </a:ln>
                          <a:solidFill>
                            <a:schemeClr val="tx1"/>
                          </a:solidFill>
                          <a:effectLst/>
                          <a:latin typeface="Arial" charset="0"/>
                          <a:ea typeface="+mn-ea"/>
                          <a:cs typeface="+mn-cs"/>
                        </a:rPr>
                        <a:t>Предпочтения </a:t>
                      </a:r>
                      <a:r>
                        <a:rPr kumimoji="0" lang="ru-RU" sz="1200" b="0" i="0" u="none" strike="noStrike" kern="1200" cap="none" normalizeH="0" baseline="0" dirty="0">
                          <a:ln>
                            <a:noFill/>
                          </a:ln>
                          <a:solidFill>
                            <a:schemeClr val="tx1"/>
                          </a:solidFill>
                          <a:effectLst/>
                          <a:latin typeface="Arial" charset="0"/>
                          <a:ea typeface="+mn-ea"/>
                          <a:cs typeface="+mn-cs"/>
                        </a:rPr>
                        <a:t>владельцев квартир в многоквартирных домах при выборе способа накопления средств на капитальный ремонт дома</a:t>
                      </a:r>
                    </a:p>
                  </a:txBody>
                  <a:tcPr anchor="ctr" horzOverflow="overflow">
                    <a:lnL w="12700" cap="flat" cmpd="sng" algn="ctr">
                      <a:solidFill>
                        <a:srgbClr val="00927B"/>
                      </a:solidFill>
                      <a:prstDash val="solid"/>
                      <a:round/>
                      <a:headEnd type="none" w="med" len="med"/>
                      <a:tailEnd type="none" w="med" len="med"/>
                    </a:lnL>
                    <a:lnR w="12700" cap="flat" cmpd="sng" algn="ctr">
                      <a:solidFill>
                        <a:srgbClr val="00927B"/>
                      </a:solidFill>
                      <a:prstDash val="solid"/>
                      <a:round/>
                      <a:headEnd type="none" w="med" len="med"/>
                      <a:tailEnd type="none" w="med" len="med"/>
                    </a:lnR>
                    <a:lnT w="12700" cap="flat" cmpd="sng" algn="ctr">
                      <a:solidFill>
                        <a:srgbClr val="00927B"/>
                      </a:solidFill>
                      <a:prstDash val="solid"/>
                      <a:round/>
                      <a:headEnd type="none" w="med" len="med"/>
                      <a:tailEnd type="none" w="med" len="med"/>
                    </a:lnT>
                    <a:lnB w="12700" cap="flat" cmpd="sng" algn="ctr">
                      <a:solidFill>
                        <a:srgbClr val="00927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455C"/>
                        </a:buClr>
                        <a:buSzTx/>
                        <a:buFontTx/>
                        <a:buNone/>
                        <a:tabLst/>
                      </a:pPr>
                      <a:r>
                        <a:rPr kumimoji="0" lang="ru-RU" sz="1200" b="0" i="0" u="none" strike="noStrike" cap="none" normalizeH="0" baseline="0" dirty="0">
                          <a:ln>
                            <a:noFill/>
                          </a:ln>
                          <a:solidFill>
                            <a:schemeClr val="tx1"/>
                          </a:solidFill>
                          <a:effectLst/>
                          <a:latin typeface="Arial" charset="0"/>
                        </a:rPr>
                        <a:t>35</a:t>
                      </a:r>
                    </a:p>
                  </a:txBody>
                  <a:tcPr anchor="ctr" horzOverflow="overflow">
                    <a:lnL w="12700" cap="flat" cmpd="sng" algn="ctr">
                      <a:solidFill>
                        <a:srgbClr val="00927B"/>
                      </a:solidFill>
                      <a:prstDash val="solid"/>
                      <a:round/>
                      <a:headEnd type="none" w="med" len="med"/>
                      <a:tailEnd type="none" w="med" len="med"/>
                    </a:lnL>
                    <a:lnR w="12700" cap="flat" cmpd="sng" algn="ctr">
                      <a:solidFill>
                        <a:srgbClr val="00927B"/>
                      </a:solidFill>
                      <a:prstDash val="solid"/>
                      <a:round/>
                      <a:headEnd type="none" w="med" len="med"/>
                      <a:tailEnd type="none" w="med" len="med"/>
                    </a:lnR>
                    <a:lnT w="12700" cap="flat" cmpd="sng" algn="ctr">
                      <a:solidFill>
                        <a:srgbClr val="00927B"/>
                      </a:solidFill>
                      <a:prstDash val="solid"/>
                      <a:round/>
                      <a:headEnd type="none" w="med" len="med"/>
                      <a:tailEnd type="none" w="med" len="med"/>
                    </a:lnT>
                    <a:lnB w="12700" cap="flat" cmpd="sng" algn="ctr">
                      <a:solidFill>
                        <a:srgbClr val="00927B"/>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r h="503788">
                <a:tc>
                  <a:txBody>
                    <a:bodyPr/>
                    <a:lstStyle/>
                    <a:p>
                      <a:pPr marL="0" marR="0" lvl="0" indent="0" algn="l" defTabSz="914400" rtl="0" eaLnBrk="1" fontAlgn="base" latinLnBrk="0" hangingPunct="1">
                        <a:lnSpc>
                          <a:spcPct val="100000"/>
                        </a:lnSpc>
                        <a:spcBef>
                          <a:spcPct val="0"/>
                        </a:spcBef>
                        <a:spcAft>
                          <a:spcPct val="0"/>
                        </a:spcAft>
                        <a:buClr>
                          <a:srgbClr val="339966"/>
                        </a:buClr>
                        <a:buSzTx/>
                        <a:buFontTx/>
                        <a:buNone/>
                        <a:tabLst/>
                        <a:defRPr/>
                      </a:pPr>
                      <a:r>
                        <a:rPr kumimoji="0" lang="en-US" sz="1200" b="0" i="0" u="none" strike="noStrike" kern="1200" cap="none" normalizeH="0" baseline="0" dirty="0" smtClean="0">
                          <a:ln>
                            <a:noFill/>
                          </a:ln>
                          <a:solidFill>
                            <a:schemeClr val="tx1"/>
                          </a:solidFill>
                          <a:effectLst/>
                          <a:latin typeface="Arial" charset="0"/>
                          <a:ea typeface="+mn-ea"/>
                          <a:cs typeface="+mn-cs"/>
                        </a:rPr>
                        <a:t>V. </a:t>
                      </a:r>
                      <a:r>
                        <a:rPr kumimoji="0" lang="ru-RU" sz="1200" b="0" i="0" u="none" strike="noStrike" kern="1200" cap="none" normalizeH="0" baseline="0" dirty="0" smtClean="0">
                          <a:ln>
                            <a:noFill/>
                          </a:ln>
                          <a:solidFill>
                            <a:schemeClr val="tx1"/>
                          </a:solidFill>
                          <a:effectLst/>
                          <a:latin typeface="Arial" charset="0"/>
                          <a:ea typeface="+mn-ea"/>
                          <a:cs typeface="+mn-cs"/>
                        </a:rPr>
                        <a:t>Готовность </a:t>
                      </a:r>
                      <a:r>
                        <a:rPr kumimoji="0" lang="ru-RU" sz="1200" b="0" i="0" u="none" strike="noStrike" kern="1200" cap="none" normalizeH="0" baseline="0" dirty="0">
                          <a:ln>
                            <a:noFill/>
                          </a:ln>
                          <a:solidFill>
                            <a:schemeClr val="tx1"/>
                          </a:solidFill>
                          <a:effectLst/>
                          <a:latin typeface="Arial" charset="0"/>
                          <a:ea typeface="+mn-ea"/>
                          <a:cs typeface="+mn-cs"/>
                        </a:rPr>
                        <a:t>собственников жилья самостоятельно определять </a:t>
                      </a:r>
                      <a:br>
                        <a:rPr kumimoji="0" lang="ru-RU" sz="1200" b="0" i="0" u="none" strike="noStrike" kern="1200" cap="none" normalizeH="0" baseline="0" dirty="0">
                          <a:ln>
                            <a:noFill/>
                          </a:ln>
                          <a:solidFill>
                            <a:schemeClr val="tx1"/>
                          </a:solidFill>
                          <a:effectLst/>
                          <a:latin typeface="Arial" charset="0"/>
                          <a:ea typeface="+mn-ea"/>
                          <a:cs typeface="+mn-cs"/>
                        </a:rPr>
                      </a:br>
                      <a:r>
                        <a:rPr kumimoji="0" lang="ru-RU" sz="1200" b="0" i="0" u="none" strike="noStrike" kern="1200" cap="none" normalizeH="0" baseline="0" dirty="0">
                          <a:ln>
                            <a:noFill/>
                          </a:ln>
                          <a:solidFill>
                            <a:schemeClr val="tx1"/>
                          </a:solidFill>
                          <a:effectLst/>
                          <a:latin typeface="Arial" charset="0"/>
                          <a:ea typeface="+mn-ea"/>
                          <a:cs typeface="+mn-cs"/>
                        </a:rPr>
                        <a:t>объём и виды необходимых работ по капитальному ремонту</a:t>
                      </a:r>
                    </a:p>
                  </a:txBody>
                  <a:tcPr anchor="ctr" horzOverflow="overflow">
                    <a:lnL w="12700" cap="flat" cmpd="sng" algn="ctr">
                      <a:solidFill>
                        <a:srgbClr val="00927B"/>
                      </a:solidFill>
                      <a:prstDash val="solid"/>
                      <a:round/>
                      <a:headEnd type="none" w="med" len="med"/>
                      <a:tailEnd type="none" w="med" len="med"/>
                    </a:lnL>
                    <a:lnR w="12700" cap="flat" cmpd="sng" algn="ctr">
                      <a:solidFill>
                        <a:srgbClr val="00927B"/>
                      </a:solidFill>
                      <a:prstDash val="solid"/>
                      <a:round/>
                      <a:headEnd type="none" w="med" len="med"/>
                      <a:tailEnd type="none" w="med" len="med"/>
                    </a:lnR>
                    <a:lnT w="12700" cap="flat" cmpd="sng" algn="ctr">
                      <a:solidFill>
                        <a:srgbClr val="00927B"/>
                      </a:solidFill>
                      <a:prstDash val="solid"/>
                      <a:round/>
                      <a:headEnd type="none" w="med" len="med"/>
                      <a:tailEnd type="none" w="med" len="med"/>
                    </a:lnT>
                    <a:lnB w="12700" cap="flat" cmpd="sng" algn="ctr">
                      <a:solidFill>
                        <a:srgbClr val="00927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455C"/>
                        </a:buClr>
                        <a:buSzTx/>
                        <a:buFontTx/>
                        <a:buNone/>
                        <a:tabLst/>
                      </a:pPr>
                      <a:r>
                        <a:rPr kumimoji="0" lang="ru-RU" sz="1200" b="0" i="0" u="none" strike="noStrike" cap="none" normalizeH="0" baseline="0" dirty="0">
                          <a:ln>
                            <a:noFill/>
                          </a:ln>
                          <a:solidFill>
                            <a:schemeClr val="tx1"/>
                          </a:solidFill>
                          <a:effectLst/>
                          <a:latin typeface="Arial" charset="0"/>
                        </a:rPr>
                        <a:t>40</a:t>
                      </a:r>
                    </a:p>
                  </a:txBody>
                  <a:tcPr anchor="ctr" horzOverflow="overflow">
                    <a:lnL w="12700" cap="flat" cmpd="sng" algn="ctr">
                      <a:solidFill>
                        <a:srgbClr val="00927B"/>
                      </a:solidFill>
                      <a:prstDash val="solid"/>
                      <a:round/>
                      <a:headEnd type="none" w="med" len="med"/>
                      <a:tailEnd type="none" w="med" len="med"/>
                    </a:lnL>
                    <a:lnR w="12700" cap="flat" cmpd="sng" algn="ctr">
                      <a:solidFill>
                        <a:srgbClr val="00927B"/>
                      </a:solidFill>
                      <a:prstDash val="solid"/>
                      <a:round/>
                      <a:headEnd type="none" w="med" len="med"/>
                      <a:tailEnd type="none" w="med" len="med"/>
                    </a:lnR>
                    <a:lnT w="12700" cap="flat" cmpd="sng" algn="ctr">
                      <a:solidFill>
                        <a:srgbClr val="00927B"/>
                      </a:solidFill>
                      <a:prstDash val="solid"/>
                      <a:round/>
                      <a:headEnd type="none" w="med" len="med"/>
                      <a:tailEnd type="none" w="med" len="med"/>
                    </a:lnT>
                    <a:lnB w="12700" cap="flat" cmpd="sng" algn="ctr">
                      <a:solidFill>
                        <a:srgbClr val="00927B"/>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8"/>
                  </a:ext>
                </a:extLst>
              </a:tr>
              <a:tr h="436351">
                <a:tc>
                  <a:txBody>
                    <a:bodyPr/>
                    <a:lstStyle/>
                    <a:p>
                      <a:pPr marL="0" marR="0" lvl="0" indent="0" algn="l" defTabSz="914400" rtl="0" eaLnBrk="1" fontAlgn="base" latinLnBrk="0" hangingPunct="1">
                        <a:lnSpc>
                          <a:spcPct val="100000"/>
                        </a:lnSpc>
                        <a:spcBef>
                          <a:spcPct val="0"/>
                        </a:spcBef>
                        <a:spcAft>
                          <a:spcPct val="0"/>
                        </a:spcAft>
                        <a:buClr>
                          <a:srgbClr val="339966"/>
                        </a:buClr>
                        <a:buSzTx/>
                        <a:buFontTx/>
                        <a:buNone/>
                        <a:tabLst/>
                        <a:defRPr/>
                      </a:pPr>
                      <a:r>
                        <a:rPr kumimoji="0" lang="en-US" sz="1200" b="0" i="0" u="none" strike="noStrike" kern="1200" cap="none" normalizeH="0" baseline="0" dirty="0" smtClean="0">
                          <a:ln>
                            <a:noFill/>
                          </a:ln>
                          <a:solidFill>
                            <a:schemeClr val="tx1"/>
                          </a:solidFill>
                          <a:effectLst/>
                          <a:latin typeface="Arial" charset="0"/>
                          <a:ea typeface="+mn-ea"/>
                          <a:cs typeface="+mn-cs"/>
                        </a:rPr>
                        <a:t>VI. </a:t>
                      </a:r>
                      <a:r>
                        <a:rPr kumimoji="0" lang="ru-RU" sz="1200" b="0" i="0" u="none" strike="noStrike" kern="1200" cap="none" normalizeH="0" baseline="0" dirty="0" smtClean="0">
                          <a:ln>
                            <a:noFill/>
                          </a:ln>
                          <a:solidFill>
                            <a:schemeClr val="tx1"/>
                          </a:solidFill>
                          <a:effectLst/>
                          <a:latin typeface="Arial" charset="0"/>
                          <a:ea typeface="+mn-ea"/>
                          <a:cs typeface="+mn-cs"/>
                        </a:rPr>
                        <a:t>Оценка </a:t>
                      </a:r>
                      <a:r>
                        <a:rPr kumimoji="0" lang="ru-RU" sz="1200" b="0" i="0" u="none" strike="noStrike" kern="1200" cap="none" normalizeH="0" baseline="0" dirty="0">
                          <a:ln>
                            <a:noFill/>
                          </a:ln>
                          <a:solidFill>
                            <a:schemeClr val="tx1"/>
                          </a:solidFill>
                          <a:effectLst/>
                          <a:latin typeface="Arial" charset="0"/>
                          <a:ea typeface="+mn-ea"/>
                          <a:cs typeface="+mn-cs"/>
                        </a:rPr>
                        <a:t>изменений, произошедших в качестве предоставляемых жилищно-коммунальных услуг</a:t>
                      </a:r>
                    </a:p>
                  </a:txBody>
                  <a:tcPr anchor="ctr" horzOverflow="overflow">
                    <a:lnL w="12700" cap="flat" cmpd="sng" algn="ctr">
                      <a:solidFill>
                        <a:srgbClr val="00927B"/>
                      </a:solidFill>
                      <a:prstDash val="solid"/>
                      <a:round/>
                      <a:headEnd type="none" w="med" len="med"/>
                      <a:tailEnd type="none" w="med" len="med"/>
                    </a:lnL>
                    <a:lnR w="12700" cap="flat" cmpd="sng" algn="ctr">
                      <a:solidFill>
                        <a:srgbClr val="00927B"/>
                      </a:solidFill>
                      <a:prstDash val="solid"/>
                      <a:round/>
                      <a:headEnd type="none" w="med" len="med"/>
                      <a:tailEnd type="none" w="med" len="med"/>
                    </a:lnR>
                    <a:lnT w="12700" cap="flat" cmpd="sng" algn="ctr">
                      <a:solidFill>
                        <a:srgbClr val="00927B"/>
                      </a:solidFill>
                      <a:prstDash val="solid"/>
                      <a:round/>
                      <a:headEnd type="none" w="med" len="med"/>
                      <a:tailEnd type="none" w="med" len="med"/>
                    </a:lnT>
                    <a:lnB w="12700" cap="flat" cmpd="sng" algn="ctr">
                      <a:solidFill>
                        <a:srgbClr val="00927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455C"/>
                        </a:buClr>
                        <a:buSzTx/>
                        <a:buFontTx/>
                        <a:buNone/>
                        <a:tabLst/>
                      </a:pPr>
                      <a:r>
                        <a:rPr kumimoji="0" lang="ru-RU" sz="1200" b="0" i="0" u="none" strike="noStrike" cap="none" normalizeH="0" baseline="0" dirty="0">
                          <a:ln>
                            <a:noFill/>
                          </a:ln>
                          <a:solidFill>
                            <a:schemeClr val="tx1"/>
                          </a:solidFill>
                          <a:effectLst/>
                          <a:latin typeface="Arial" charset="0"/>
                        </a:rPr>
                        <a:t>46</a:t>
                      </a:r>
                    </a:p>
                  </a:txBody>
                  <a:tcPr anchor="ctr" horzOverflow="overflow">
                    <a:lnL w="12700" cap="flat" cmpd="sng" algn="ctr">
                      <a:solidFill>
                        <a:srgbClr val="00927B"/>
                      </a:solidFill>
                      <a:prstDash val="solid"/>
                      <a:round/>
                      <a:headEnd type="none" w="med" len="med"/>
                      <a:tailEnd type="none" w="med" len="med"/>
                    </a:lnL>
                    <a:lnR w="12700" cap="flat" cmpd="sng" algn="ctr">
                      <a:solidFill>
                        <a:srgbClr val="00927B"/>
                      </a:solidFill>
                      <a:prstDash val="solid"/>
                      <a:round/>
                      <a:headEnd type="none" w="med" len="med"/>
                      <a:tailEnd type="none" w="med" len="med"/>
                    </a:lnR>
                    <a:lnT w="12700" cap="flat" cmpd="sng" algn="ctr">
                      <a:solidFill>
                        <a:srgbClr val="00927B"/>
                      </a:solidFill>
                      <a:prstDash val="solid"/>
                      <a:round/>
                      <a:headEnd type="none" w="med" len="med"/>
                      <a:tailEnd type="none" w="med" len="med"/>
                    </a:lnT>
                    <a:lnB w="12700" cap="flat" cmpd="sng" algn="ctr">
                      <a:solidFill>
                        <a:srgbClr val="00927B"/>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9"/>
                  </a:ext>
                </a:extLst>
              </a:tr>
            </a:tbl>
          </a:graphicData>
        </a:graphic>
      </p:graphicFrame>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2</a:t>
            </a:fld>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Диаграмма 10"/>
          <p:cNvGraphicFramePr/>
          <p:nvPr>
            <p:extLst>
              <p:ext uri="{D42A27DB-BD31-4B8C-83A1-F6EECF244321}">
                <p14:modId xmlns:p14="http://schemas.microsoft.com/office/powerpoint/2010/main" val="547949617"/>
              </p:ext>
            </p:extLst>
          </p:nvPr>
        </p:nvGraphicFramePr>
        <p:xfrm>
          <a:off x="107951" y="2060848"/>
          <a:ext cx="8712199" cy="3127792"/>
        </p:xfrm>
        <a:graphic>
          <a:graphicData uri="http://schemas.openxmlformats.org/drawingml/2006/chart">
            <c:chart xmlns:c="http://schemas.openxmlformats.org/drawingml/2006/chart" xmlns:r="http://schemas.openxmlformats.org/officeDocument/2006/relationships" r:id="rId3"/>
          </a:graphicData>
        </a:graphic>
      </p:graphicFrame>
      <p:sp>
        <p:nvSpPr>
          <p:cNvPr id="62466" name="Rectangle 2"/>
          <p:cNvSpPr>
            <a:spLocks noGrp="1" noChangeArrowheads="1"/>
          </p:cNvSpPr>
          <p:nvPr>
            <p:ph type="title"/>
          </p:nvPr>
        </p:nvSpPr>
        <p:spPr>
          <a:xfrm>
            <a:off x="468313" y="404813"/>
            <a:ext cx="7127875" cy="647700"/>
          </a:xfrm>
        </p:spPr>
        <p:txBody>
          <a:bodyPr/>
          <a:lstStyle/>
          <a:p>
            <a:pPr>
              <a:lnSpc>
                <a:spcPct val="120000"/>
              </a:lnSpc>
              <a:defRPr/>
            </a:pPr>
            <a:r>
              <a:rPr lang="ru-RU" dirty="0"/>
              <a:t>Осведомленность о проводимой реформе ЖКХ</a:t>
            </a:r>
          </a:p>
        </p:txBody>
      </p:sp>
      <p:sp>
        <p:nvSpPr>
          <p:cNvPr id="6" name="Rectangle 5"/>
          <p:cNvSpPr txBox="1">
            <a:spLocks noChangeArrowheads="1"/>
          </p:cNvSpPr>
          <p:nvPr/>
        </p:nvSpPr>
        <p:spPr bwMode="auto">
          <a:xfrm>
            <a:off x="107950" y="5229200"/>
            <a:ext cx="8712200" cy="852925"/>
          </a:xfrm>
          <a:prstGeom prst="rect">
            <a:avLst/>
          </a:prstGeom>
          <a:noFill/>
          <a:ln w="9525">
            <a:noFill/>
            <a:miter lim="800000"/>
            <a:headEnd/>
            <a:tailEnd/>
          </a:ln>
        </p:spPr>
        <p:txBody>
          <a:bodyPr/>
          <a:lstStyle>
            <a:defPPr>
              <a:defRPr lang="ru-RU"/>
            </a:defPPr>
            <a:lvl1pPr marL="266700" indent="-266700" algn="just">
              <a:spcBef>
                <a:spcPct val="10000"/>
              </a:spcBef>
              <a:buClr>
                <a:srgbClr val="339966"/>
              </a:buClr>
              <a:buSzPct val="90000"/>
              <a:buFont typeface="Wingdings" pitchFamily="2" charset="2"/>
              <a:buChar char="q"/>
              <a:defRPr sz="1400" kern="0" spc="-10">
                <a:latin typeface="Franklin Gothic Book" panose="020B0503020102020204" pitchFamily="34" charset="0"/>
                <a:cs typeface="+mn-cs"/>
              </a:defRPr>
            </a:lvl1pPr>
          </a:lstStyle>
          <a:p>
            <a:r>
              <a:rPr lang="ru-RU" dirty="0"/>
              <a:t>По сравнению с предыдущим периодом уровень информированности жителей Сибирского, </a:t>
            </a:r>
            <a:r>
              <a:rPr lang="ru-RU" dirty="0" smtClean="0"/>
              <a:t>Дальневосточного </a:t>
            </a:r>
            <a:r>
              <a:rPr lang="ru-RU" dirty="0"/>
              <a:t>и Центрального федеральных </a:t>
            </a:r>
            <a:r>
              <a:rPr lang="ru-RU" dirty="0" smtClean="0"/>
              <a:t>округов серьезно не изменился (доля осведомленных составляет 83%, 81% и 85% </a:t>
            </a:r>
            <a:r>
              <a:rPr lang="ru-RU" dirty="0" err="1" smtClean="0"/>
              <a:t>соответвенно</a:t>
            </a:r>
            <a:r>
              <a:rPr lang="ru-RU" dirty="0" smtClean="0"/>
              <a:t>). Знание о реформе ухудшилось среди жителей Северо-Западной России (с 98% до 82%).</a:t>
            </a:r>
            <a:endParaRPr lang="ru-RU" dirty="0"/>
          </a:p>
        </p:txBody>
      </p:sp>
      <p:sp>
        <p:nvSpPr>
          <p:cNvPr id="9" name="Text Box 15"/>
          <p:cNvSpPr txBox="1">
            <a:spLocks noChangeArrowheads="1"/>
          </p:cNvSpPr>
          <p:nvPr/>
        </p:nvSpPr>
        <p:spPr bwMode="auto">
          <a:xfrm>
            <a:off x="2051720" y="2160501"/>
            <a:ext cx="4877703" cy="369332"/>
          </a:xfrm>
          <a:prstGeom prst="rect">
            <a:avLst/>
          </a:prstGeom>
          <a:noFill/>
          <a:ln w="9525">
            <a:noFill/>
            <a:miter lim="800000"/>
            <a:headEnd/>
            <a:tailEnd/>
          </a:ln>
        </p:spPr>
        <p:txBody>
          <a:bodyPr wrap="square">
            <a:spAutoFit/>
          </a:bodyPr>
          <a:lstStyle/>
          <a:p>
            <a:pPr algn="ctr">
              <a:defRPr/>
            </a:pPr>
            <a:r>
              <a:rPr lang="ru-RU" sz="900" b="1" i="1" dirty="0">
                <a:latin typeface="Arial" charset="0"/>
                <a:cs typeface="+mn-cs"/>
              </a:rPr>
              <a:t>Диаграмма </a:t>
            </a:r>
            <a:r>
              <a:rPr lang="ru-RU" sz="900" b="1" i="1" dirty="0" smtClean="0">
                <a:latin typeface="Arial" charset="0"/>
                <a:cs typeface="+mn-cs"/>
              </a:rPr>
              <a:t>8</a:t>
            </a:r>
            <a:endParaRPr lang="ru-RU" sz="900" b="1" i="1" dirty="0">
              <a:latin typeface="Arial" charset="0"/>
            </a:endParaRPr>
          </a:p>
          <a:p>
            <a:pPr algn="ctr">
              <a:spcBef>
                <a:spcPts val="0"/>
              </a:spcBef>
              <a:defRPr/>
            </a:pPr>
            <a:r>
              <a:rPr lang="ru-RU" sz="900" i="1" dirty="0" smtClean="0">
                <a:latin typeface="Arial" charset="0"/>
              </a:rPr>
              <a:t>доля осведомленных, в </a:t>
            </a:r>
            <a:r>
              <a:rPr lang="ru-RU" sz="900" i="1" dirty="0">
                <a:latin typeface="Arial" charset="0"/>
              </a:rPr>
              <a:t>% </a:t>
            </a:r>
            <a:r>
              <a:rPr lang="ru-RU" sz="900" i="1" dirty="0" smtClean="0">
                <a:latin typeface="Arial" charset="0"/>
              </a:rPr>
              <a:t>по федеральным округам, </a:t>
            </a:r>
            <a:r>
              <a:rPr lang="en-US" sz="900" i="1" dirty="0" smtClean="0">
                <a:latin typeface="Arial" charset="0"/>
              </a:rPr>
              <a:t>n=1600</a:t>
            </a:r>
            <a:endParaRPr lang="ru-RU" sz="900" dirty="0">
              <a:effectLst>
                <a:outerShdw blurRad="38100" dist="38100" dir="2700000" algn="tl">
                  <a:srgbClr val="C0C0C0"/>
                </a:outerShdw>
              </a:effectLst>
              <a:latin typeface="Arial" charset="0"/>
            </a:endParaRPr>
          </a:p>
        </p:txBody>
      </p:sp>
      <p:sp>
        <p:nvSpPr>
          <p:cNvPr id="13" name="Text Box 12"/>
          <p:cNvSpPr txBox="1">
            <a:spLocks noChangeArrowheads="1"/>
          </p:cNvSpPr>
          <p:nvPr/>
        </p:nvSpPr>
        <p:spPr bwMode="auto">
          <a:xfrm>
            <a:off x="468313" y="1178608"/>
            <a:ext cx="7451675" cy="738664"/>
          </a:xfrm>
          <a:prstGeom prst="rect">
            <a:avLst/>
          </a:prstGeom>
          <a:noFill/>
          <a:ln w="9525" algn="ctr">
            <a:noFill/>
            <a:miter lim="800000"/>
            <a:headEnd/>
            <a:tailEnd/>
          </a:ln>
          <a:effectLst/>
        </p:spPr>
        <p:txBody>
          <a:bodyPr wrap="square" anchor="b">
            <a:spAutoFit/>
          </a:bodyPr>
          <a:lstStyle/>
          <a:p>
            <a:pPr algn="ctr">
              <a:defRPr/>
            </a:pPr>
            <a:r>
              <a:rPr lang="ru-RU" sz="1050" b="1" dirty="0">
                <a:solidFill>
                  <a:srgbClr val="000000"/>
                </a:solidFill>
                <a:latin typeface="Arial" charset="0"/>
                <a:cs typeface="+mn-cs"/>
              </a:rPr>
              <a:t>Слышали ли Вы о том, что в России сейчас проводится реформа ЖКХ, в рамках </a:t>
            </a:r>
            <a:br>
              <a:rPr lang="ru-RU" sz="1050" b="1" dirty="0">
                <a:solidFill>
                  <a:srgbClr val="000000"/>
                </a:solidFill>
                <a:latin typeface="Arial" charset="0"/>
                <a:cs typeface="+mn-cs"/>
              </a:rPr>
            </a:br>
            <a:r>
              <a:rPr lang="ru-RU" sz="1050" b="1" dirty="0">
                <a:solidFill>
                  <a:srgbClr val="000000"/>
                </a:solidFill>
                <a:latin typeface="Arial" charset="0"/>
                <a:cs typeface="+mn-cs"/>
              </a:rPr>
              <a:t>которой осуществляется капитальный ремонт многоквартирных домов, применяются энергосберегающие технологии, устанавливаются приборы учета воды, газа и электроэнергии, а жильцы самостоятельно выбирают способ управления многоквартирным домом?*</a:t>
            </a:r>
            <a:endParaRPr lang="en-US" sz="1050" b="1" dirty="0">
              <a:solidFill>
                <a:srgbClr val="000000"/>
              </a:solidFill>
              <a:latin typeface="Arial" charset="0"/>
              <a:cs typeface="+mn-cs"/>
            </a:endParaRPr>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20</a:t>
            </a:fld>
            <a:endParaRPr lang="ru-RU" dirty="0"/>
          </a:p>
        </p:txBody>
      </p:sp>
      <p:sp>
        <p:nvSpPr>
          <p:cNvPr id="14" name="TextBox 13"/>
          <p:cNvSpPr txBox="1"/>
          <p:nvPr/>
        </p:nvSpPr>
        <p:spPr>
          <a:xfrm>
            <a:off x="468312" y="6675307"/>
            <a:ext cx="8640960" cy="200055"/>
          </a:xfrm>
          <a:prstGeom prst="rect">
            <a:avLst/>
          </a:prstGeom>
          <a:noFill/>
        </p:spPr>
        <p:txBody>
          <a:bodyPr wrap="square" rtlCol="0">
            <a:spAutoFit/>
          </a:bodyPr>
          <a:lstStyle/>
          <a:p>
            <a:pPr algn="r"/>
            <a:r>
              <a:rPr lang="ru-RU" sz="700" i="1" dirty="0">
                <a:solidFill>
                  <a:schemeClr val="bg1">
                    <a:lumMod val="50000"/>
                  </a:schemeClr>
                </a:solidFill>
              </a:rPr>
              <a:t>* - Формулировка вопроса до сентября 2012 года : «Слышали ли Вы что-либо о проводимой в стране реформе ЖКХ?»</a:t>
            </a:r>
            <a:endParaRPr lang="ru-RU" sz="1400" i="1"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Диаграмма 10"/>
          <p:cNvGraphicFramePr/>
          <p:nvPr>
            <p:extLst>
              <p:ext uri="{D42A27DB-BD31-4B8C-83A1-F6EECF244321}">
                <p14:modId xmlns:p14="http://schemas.microsoft.com/office/powerpoint/2010/main" val="3136869174"/>
              </p:ext>
            </p:extLst>
          </p:nvPr>
        </p:nvGraphicFramePr>
        <p:xfrm>
          <a:off x="251198" y="2132856"/>
          <a:ext cx="8568952" cy="3028139"/>
        </p:xfrm>
        <a:graphic>
          <a:graphicData uri="http://schemas.openxmlformats.org/drawingml/2006/chart">
            <c:chart xmlns:c="http://schemas.openxmlformats.org/drawingml/2006/chart" xmlns:r="http://schemas.openxmlformats.org/officeDocument/2006/relationships" r:id="rId3"/>
          </a:graphicData>
        </a:graphic>
      </p:graphicFrame>
      <p:sp>
        <p:nvSpPr>
          <p:cNvPr id="62466" name="Rectangle 2"/>
          <p:cNvSpPr>
            <a:spLocks noGrp="1" noChangeArrowheads="1"/>
          </p:cNvSpPr>
          <p:nvPr>
            <p:ph type="title"/>
          </p:nvPr>
        </p:nvSpPr>
        <p:spPr>
          <a:xfrm>
            <a:off x="468313" y="404813"/>
            <a:ext cx="7127875" cy="647700"/>
          </a:xfrm>
        </p:spPr>
        <p:txBody>
          <a:bodyPr/>
          <a:lstStyle/>
          <a:p>
            <a:pPr>
              <a:lnSpc>
                <a:spcPct val="120000"/>
              </a:lnSpc>
              <a:defRPr/>
            </a:pPr>
            <a:r>
              <a:rPr lang="ru-RU" dirty="0"/>
              <a:t>Осведомленность о проводимой реформе ЖКХ</a:t>
            </a:r>
          </a:p>
        </p:txBody>
      </p:sp>
      <p:sp>
        <p:nvSpPr>
          <p:cNvPr id="7" name="Text Box 15"/>
          <p:cNvSpPr txBox="1">
            <a:spLocks noChangeArrowheads="1"/>
          </p:cNvSpPr>
          <p:nvPr/>
        </p:nvSpPr>
        <p:spPr bwMode="auto">
          <a:xfrm>
            <a:off x="2051720" y="2132856"/>
            <a:ext cx="4877703" cy="369332"/>
          </a:xfrm>
          <a:prstGeom prst="rect">
            <a:avLst/>
          </a:prstGeom>
          <a:noFill/>
          <a:ln w="9525">
            <a:noFill/>
            <a:miter lim="800000"/>
            <a:headEnd/>
            <a:tailEnd/>
          </a:ln>
        </p:spPr>
        <p:txBody>
          <a:bodyPr wrap="square">
            <a:spAutoFit/>
          </a:bodyPr>
          <a:lstStyle/>
          <a:p>
            <a:pPr algn="ctr">
              <a:defRPr/>
            </a:pPr>
            <a:r>
              <a:rPr lang="ru-RU" sz="900" b="1" i="1" dirty="0">
                <a:latin typeface="Arial" charset="0"/>
                <a:cs typeface="+mn-cs"/>
              </a:rPr>
              <a:t>Диаграмма </a:t>
            </a:r>
            <a:r>
              <a:rPr lang="ru-RU" sz="900" b="1" i="1" dirty="0" smtClean="0">
                <a:latin typeface="Arial" charset="0"/>
                <a:cs typeface="+mn-cs"/>
              </a:rPr>
              <a:t>9</a:t>
            </a:r>
            <a:endParaRPr lang="ru-RU" sz="900" b="1" i="1" dirty="0">
              <a:latin typeface="Arial" charset="0"/>
            </a:endParaRPr>
          </a:p>
          <a:p>
            <a:pPr algn="ctr">
              <a:spcBef>
                <a:spcPts val="0"/>
              </a:spcBef>
              <a:defRPr/>
            </a:pPr>
            <a:r>
              <a:rPr lang="ru-RU" sz="900" i="1" dirty="0">
                <a:latin typeface="Arial" charset="0"/>
              </a:rPr>
              <a:t>доля осведомленных, в % по федеральным округам, </a:t>
            </a:r>
            <a:r>
              <a:rPr lang="en-US" sz="900" i="1" dirty="0">
                <a:latin typeface="Arial" charset="0"/>
              </a:rPr>
              <a:t>n=1600</a:t>
            </a:r>
            <a:endParaRPr lang="ru-RU" sz="900" dirty="0">
              <a:effectLst>
                <a:outerShdw blurRad="38100" dist="38100" dir="2700000" algn="tl">
                  <a:srgbClr val="C0C0C0"/>
                </a:outerShdw>
              </a:effectLst>
              <a:latin typeface="Arial" charset="0"/>
            </a:endParaRPr>
          </a:p>
        </p:txBody>
      </p:sp>
      <p:sp>
        <p:nvSpPr>
          <p:cNvPr id="6" name="Rectangle 5"/>
          <p:cNvSpPr txBox="1">
            <a:spLocks noChangeArrowheads="1"/>
          </p:cNvSpPr>
          <p:nvPr/>
        </p:nvSpPr>
        <p:spPr bwMode="auto">
          <a:xfrm>
            <a:off x="107951" y="5229200"/>
            <a:ext cx="8712200" cy="941028"/>
          </a:xfrm>
          <a:prstGeom prst="rect">
            <a:avLst/>
          </a:prstGeom>
          <a:noFill/>
          <a:ln w="9525">
            <a:noFill/>
            <a:miter lim="800000"/>
            <a:headEnd/>
            <a:tailEnd/>
          </a:ln>
        </p:spPr>
        <p:txBody>
          <a:bodyPr/>
          <a:lstStyle>
            <a:defPPr>
              <a:defRPr lang="ru-RU"/>
            </a:defPPr>
            <a:lvl1pPr marL="266700" indent="-266700" algn="just">
              <a:spcBef>
                <a:spcPct val="10000"/>
              </a:spcBef>
              <a:buClr>
                <a:srgbClr val="339966"/>
              </a:buClr>
              <a:buSzPct val="90000"/>
              <a:buFont typeface="Wingdings" pitchFamily="2" charset="2"/>
              <a:buChar char="q"/>
              <a:defRPr sz="1400" kern="0" spc="-10">
                <a:latin typeface="Franklin Gothic Book" panose="020B0503020102020204" pitchFamily="34" charset="0"/>
                <a:cs typeface="+mn-cs"/>
              </a:defRPr>
            </a:lvl1pPr>
          </a:lstStyle>
          <a:p>
            <a:r>
              <a:rPr lang="ru-RU" dirty="0"/>
              <a:t>За </a:t>
            </a:r>
            <a:r>
              <a:rPr lang="ru-RU" dirty="0" smtClean="0"/>
              <a:t>последний квартал 2016 г. доля </a:t>
            </a:r>
            <a:r>
              <a:rPr lang="ru-RU" dirty="0"/>
              <a:t>информированных о реформе жителей </a:t>
            </a:r>
            <a:r>
              <a:rPr lang="ru-RU" dirty="0" smtClean="0"/>
              <a:t>Южного федеральных округов показала рост (с 75% до 80%), тогда как осведомленность жителей Уральского и Северо-Кавказского округов несколько ухудшилась (на 6 и 9 </a:t>
            </a:r>
            <a:r>
              <a:rPr lang="ru-RU" dirty="0" err="1" smtClean="0"/>
              <a:t>п.п</a:t>
            </a:r>
            <a:r>
              <a:rPr lang="ru-RU" dirty="0" smtClean="0"/>
              <a:t>. соответственно). Уровень осведомленности жителей Приволжского федерального округа осталась на прежнем уровне (82%).</a:t>
            </a:r>
            <a:endParaRPr lang="ru-RU" dirty="0"/>
          </a:p>
        </p:txBody>
      </p:sp>
      <p:sp>
        <p:nvSpPr>
          <p:cNvPr id="9" name="Text Box 12"/>
          <p:cNvSpPr txBox="1">
            <a:spLocks noChangeArrowheads="1"/>
          </p:cNvSpPr>
          <p:nvPr/>
        </p:nvSpPr>
        <p:spPr bwMode="auto">
          <a:xfrm>
            <a:off x="468313" y="1178608"/>
            <a:ext cx="7451675" cy="738664"/>
          </a:xfrm>
          <a:prstGeom prst="rect">
            <a:avLst/>
          </a:prstGeom>
          <a:noFill/>
          <a:ln w="9525" algn="ctr">
            <a:noFill/>
            <a:miter lim="800000"/>
            <a:headEnd/>
            <a:tailEnd/>
          </a:ln>
          <a:effectLst/>
        </p:spPr>
        <p:txBody>
          <a:bodyPr wrap="square" anchor="b">
            <a:spAutoFit/>
          </a:bodyPr>
          <a:lstStyle/>
          <a:p>
            <a:pPr algn="ctr">
              <a:defRPr/>
            </a:pPr>
            <a:r>
              <a:rPr lang="ru-RU" sz="1050" b="1" dirty="0">
                <a:solidFill>
                  <a:srgbClr val="000000"/>
                </a:solidFill>
                <a:latin typeface="Arial" charset="0"/>
                <a:cs typeface="+mn-cs"/>
              </a:rPr>
              <a:t>Слышали ли Вы о том, что в России сейчас проводится реформа ЖКХ, в рамках </a:t>
            </a:r>
            <a:br>
              <a:rPr lang="ru-RU" sz="1050" b="1" dirty="0">
                <a:solidFill>
                  <a:srgbClr val="000000"/>
                </a:solidFill>
                <a:latin typeface="Arial" charset="0"/>
                <a:cs typeface="+mn-cs"/>
              </a:rPr>
            </a:br>
            <a:r>
              <a:rPr lang="ru-RU" sz="1050" b="1" dirty="0">
                <a:solidFill>
                  <a:srgbClr val="000000"/>
                </a:solidFill>
                <a:latin typeface="Arial" charset="0"/>
                <a:cs typeface="+mn-cs"/>
              </a:rPr>
              <a:t>которой осуществляется капитальный ремонт многоквартирных домов, применяются энергосберегающие технологии, устанавливаются приборы учета воды, газа и электроэнергии, а жильцы самостоятельно выбирают способ управления многоквартирным домом?*</a:t>
            </a:r>
            <a:endParaRPr lang="en-US" sz="1050" b="1" dirty="0">
              <a:solidFill>
                <a:srgbClr val="000000"/>
              </a:solidFill>
              <a:latin typeface="Arial" charset="0"/>
              <a:cs typeface="+mn-cs"/>
            </a:endParaRPr>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21</a:t>
            </a:fld>
            <a:endParaRPr lang="ru-RU" dirty="0"/>
          </a:p>
        </p:txBody>
      </p:sp>
      <p:sp>
        <p:nvSpPr>
          <p:cNvPr id="13" name="TextBox 12"/>
          <p:cNvSpPr txBox="1"/>
          <p:nvPr/>
        </p:nvSpPr>
        <p:spPr>
          <a:xfrm>
            <a:off x="468312" y="6675307"/>
            <a:ext cx="8640960" cy="200055"/>
          </a:xfrm>
          <a:prstGeom prst="rect">
            <a:avLst/>
          </a:prstGeom>
          <a:noFill/>
        </p:spPr>
        <p:txBody>
          <a:bodyPr wrap="square" rtlCol="0">
            <a:spAutoFit/>
          </a:bodyPr>
          <a:lstStyle/>
          <a:p>
            <a:pPr algn="r"/>
            <a:r>
              <a:rPr lang="ru-RU" sz="700" i="1" dirty="0">
                <a:solidFill>
                  <a:schemeClr val="bg1">
                    <a:lumMod val="50000"/>
                  </a:schemeClr>
                </a:solidFill>
              </a:rPr>
              <a:t>* - Формулировка вопроса до сентября 2012 года : «Слышали ли Вы что-либо о проводимой в стране реформе ЖКХ?»</a:t>
            </a:r>
            <a:endParaRPr lang="ru-RU" sz="1400" i="1"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Диаграмма 13"/>
          <p:cNvGraphicFramePr/>
          <p:nvPr>
            <p:extLst>
              <p:ext uri="{D42A27DB-BD31-4B8C-83A1-F6EECF244321}">
                <p14:modId xmlns:p14="http://schemas.microsoft.com/office/powerpoint/2010/main" val="3189972225"/>
              </p:ext>
            </p:extLst>
          </p:nvPr>
        </p:nvGraphicFramePr>
        <p:xfrm>
          <a:off x="4572001" y="1883948"/>
          <a:ext cx="4537271" cy="34172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Диаграмма 11"/>
          <p:cNvGraphicFramePr/>
          <p:nvPr>
            <p:extLst>
              <p:ext uri="{D42A27DB-BD31-4B8C-83A1-F6EECF244321}">
                <p14:modId xmlns:p14="http://schemas.microsoft.com/office/powerpoint/2010/main" val="704614699"/>
              </p:ext>
            </p:extLst>
          </p:nvPr>
        </p:nvGraphicFramePr>
        <p:xfrm>
          <a:off x="454" y="2198907"/>
          <a:ext cx="4644007" cy="2853394"/>
        </p:xfrm>
        <a:graphic>
          <a:graphicData uri="http://schemas.openxmlformats.org/drawingml/2006/chart">
            <c:chart xmlns:c="http://schemas.openxmlformats.org/drawingml/2006/chart" xmlns:r="http://schemas.openxmlformats.org/officeDocument/2006/relationships" r:id="rId4"/>
          </a:graphicData>
        </a:graphic>
      </p:graphicFrame>
      <p:sp>
        <p:nvSpPr>
          <p:cNvPr id="62466" name="Rectangle 2"/>
          <p:cNvSpPr>
            <a:spLocks noGrp="1" noChangeArrowheads="1"/>
          </p:cNvSpPr>
          <p:nvPr>
            <p:ph type="title"/>
          </p:nvPr>
        </p:nvSpPr>
        <p:spPr>
          <a:xfrm>
            <a:off x="468313" y="404813"/>
            <a:ext cx="7127875" cy="647700"/>
          </a:xfrm>
        </p:spPr>
        <p:txBody>
          <a:bodyPr/>
          <a:lstStyle/>
          <a:p>
            <a:pPr>
              <a:lnSpc>
                <a:spcPct val="120000"/>
              </a:lnSpc>
              <a:defRPr/>
            </a:pPr>
            <a:r>
              <a:rPr lang="ru-RU" dirty="0"/>
              <a:t>Осведомленность о проводимой реформе ЖКХ</a:t>
            </a:r>
          </a:p>
        </p:txBody>
      </p:sp>
      <p:sp>
        <p:nvSpPr>
          <p:cNvPr id="8" name="Text Box 15"/>
          <p:cNvSpPr txBox="1">
            <a:spLocks noChangeArrowheads="1"/>
          </p:cNvSpPr>
          <p:nvPr/>
        </p:nvSpPr>
        <p:spPr bwMode="auto">
          <a:xfrm>
            <a:off x="73600" y="2164794"/>
            <a:ext cx="4714877" cy="400110"/>
          </a:xfrm>
          <a:prstGeom prst="rect">
            <a:avLst/>
          </a:prstGeom>
          <a:noFill/>
          <a:ln w="9525">
            <a:noFill/>
            <a:miter lim="800000"/>
            <a:headEnd/>
            <a:tailEnd/>
          </a:ln>
        </p:spPr>
        <p:txBody>
          <a:bodyPr wrap="square">
            <a:spAutoFit/>
          </a:bodyPr>
          <a:lstStyle/>
          <a:p>
            <a:pPr algn="ctr">
              <a:defRPr/>
            </a:pPr>
            <a:r>
              <a:rPr lang="ru-RU" sz="1000" b="1" i="1" dirty="0">
                <a:latin typeface="Arial" charset="0"/>
                <a:cs typeface="+mn-cs"/>
              </a:rPr>
              <a:t>Диаграмма </a:t>
            </a:r>
            <a:r>
              <a:rPr lang="ru-RU" sz="1000" b="1" i="1" dirty="0" smtClean="0">
                <a:latin typeface="Arial" charset="0"/>
                <a:cs typeface="+mn-cs"/>
              </a:rPr>
              <a:t>10</a:t>
            </a:r>
            <a:endParaRPr lang="ru-RU" sz="1000" b="1" i="1" dirty="0">
              <a:latin typeface="Arial" charset="0"/>
            </a:endParaRPr>
          </a:p>
          <a:p>
            <a:pPr algn="ctr">
              <a:spcBef>
                <a:spcPts val="0"/>
              </a:spcBef>
              <a:defRPr/>
            </a:pPr>
            <a:r>
              <a:rPr lang="ru-RU" sz="1000" i="1" dirty="0">
                <a:latin typeface="Arial" charset="0"/>
              </a:rPr>
              <a:t>доля осведомленных, в % по </a:t>
            </a:r>
            <a:r>
              <a:rPr lang="ru-RU" sz="1000" i="1" dirty="0" smtClean="0">
                <a:latin typeface="Arial" charset="0"/>
              </a:rPr>
              <a:t>уровню дохода, </a:t>
            </a:r>
            <a:r>
              <a:rPr lang="en-US" sz="1000" i="1" dirty="0">
                <a:latin typeface="Arial" charset="0"/>
              </a:rPr>
              <a:t>n=1600</a:t>
            </a:r>
            <a:endParaRPr lang="ru-RU" sz="1000" dirty="0">
              <a:effectLst>
                <a:outerShdw blurRad="38100" dist="38100" dir="2700000" algn="tl">
                  <a:srgbClr val="C0C0C0"/>
                </a:outerShdw>
              </a:effectLst>
              <a:latin typeface="Arial" charset="0"/>
            </a:endParaRPr>
          </a:p>
        </p:txBody>
      </p:sp>
      <p:sp>
        <p:nvSpPr>
          <p:cNvPr id="17" name="Text Box 15"/>
          <p:cNvSpPr txBox="1">
            <a:spLocks noChangeArrowheads="1"/>
          </p:cNvSpPr>
          <p:nvPr/>
        </p:nvSpPr>
        <p:spPr bwMode="auto">
          <a:xfrm>
            <a:off x="4644461" y="2149936"/>
            <a:ext cx="4498853" cy="400110"/>
          </a:xfrm>
          <a:prstGeom prst="rect">
            <a:avLst/>
          </a:prstGeom>
          <a:noFill/>
          <a:ln w="9525">
            <a:noFill/>
            <a:miter lim="800000"/>
            <a:headEnd/>
            <a:tailEnd/>
          </a:ln>
        </p:spPr>
        <p:txBody>
          <a:bodyPr wrap="square">
            <a:spAutoFit/>
          </a:bodyPr>
          <a:lstStyle/>
          <a:p>
            <a:pPr algn="ctr">
              <a:defRPr/>
            </a:pPr>
            <a:r>
              <a:rPr lang="ru-RU" sz="1000" b="1" i="1" dirty="0">
                <a:latin typeface="Arial" charset="0"/>
                <a:cs typeface="+mn-cs"/>
              </a:rPr>
              <a:t>Диаграмма </a:t>
            </a:r>
            <a:r>
              <a:rPr lang="ru-RU" sz="1000" b="1" i="1" dirty="0" smtClean="0">
                <a:latin typeface="Arial" charset="0"/>
                <a:cs typeface="+mn-cs"/>
              </a:rPr>
              <a:t>11</a:t>
            </a:r>
            <a:endParaRPr lang="ru-RU" sz="1000" b="1" i="1" dirty="0">
              <a:latin typeface="Arial" charset="0"/>
            </a:endParaRPr>
          </a:p>
          <a:p>
            <a:pPr algn="ctr">
              <a:spcBef>
                <a:spcPts val="0"/>
              </a:spcBef>
              <a:defRPr/>
            </a:pPr>
            <a:r>
              <a:rPr lang="ru-RU" sz="1000" i="1" dirty="0">
                <a:latin typeface="Arial" charset="0"/>
              </a:rPr>
              <a:t>доля осведомленных, в % по </a:t>
            </a:r>
            <a:r>
              <a:rPr lang="ru-RU" sz="1000" i="1" dirty="0" smtClean="0">
                <a:latin typeface="Arial" charset="0"/>
              </a:rPr>
              <a:t>уровню дохода, </a:t>
            </a:r>
            <a:r>
              <a:rPr lang="en-US" sz="1000" i="1" dirty="0">
                <a:latin typeface="Arial" charset="0"/>
              </a:rPr>
              <a:t>n=1600</a:t>
            </a:r>
            <a:endParaRPr lang="ru-RU" sz="1000" dirty="0">
              <a:effectLst>
                <a:outerShdw blurRad="38100" dist="38100" dir="2700000" algn="tl">
                  <a:srgbClr val="C0C0C0"/>
                </a:outerShdw>
              </a:effectLst>
              <a:latin typeface="Arial" charset="0"/>
            </a:endParaRPr>
          </a:p>
        </p:txBody>
      </p:sp>
      <p:sp>
        <p:nvSpPr>
          <p:cNvPr id="15" name="Text Box 12"/>
          <p:cNvSpPr txBox="1">
            <a:spLocks noChangeArrowheads="1"/>
          </p:cNvSpPr>
          <p:nvPr/>
        </p:nvSpPr>
        <p:spPr bwMode="auto">
          <a:xfrm>
            <a:off x="468313" y="1178608"/>
            <a:ext cx="7451675" cy="738664"/>
          </a:xfrm>
          <a:prstGeom prst="rect">
            <a:avLst/>
          </a:prstGeom>
          <a:noFill/>
          <a:ln w="9525" algn="ctr">
            <a:noFill/>
            <a:miter lim="800000"/>
            <a:headEnd/>
            <a:tailEnd/>
          </a:ln>
          <a:effectLst/>
        </p:spPr>
        <p:txBody>
          <a:bodyPr wrap="square" anchor="b">
            <a:spAutoFit/>
          </a:bodyPr>
          <a:lstStyle/>
          <a:p>
            <a:pPr algn="ctr">
              <a:defRPr/>
            </a:pPr>
            <a:r>
              <a:rPr lang="ru-RU" sz="1050" b="1" spc="-20" dirty="0">
                <a:solidFill>
                  <a:srgbClr val="000000"/>
                </a:solidFill>
                <a:latin typeface="Arial" charset="0"/>
                <a:cs typeface="+mn-cs"/>
              </a:rPr>
              <a:t>Слышали ли Вы о том, что в России сейчас проводится реформа ЖКХ, в рамках </a:t>
            </a:r>
            <a:br>
              <a:rPr lang="ru-RU" sz="1050" b="1" spc="-20" dirty="0">
                <a:solidFill>
                  <a:srgbClr val="000000"/>
                </a:solidFill>
                <a:latin typeface="Arial" charset="0"/>
                <a:cs typeface="+mn-cs"/>
              </a:rPr>
            </a:br>
            <a:r>
              <a:rPr lang="ru-RU" sz="1050" b="1" spc="-20" dirty="0">
                <a:solidFill>
                  <a:srgbClr val="000000"/>
                </a:solidFill>
                <a:latin typeface="Arial" charset="0"/>
                <a:cs typeface="+mn-cs"/>
              </a:rPr>
              <a:t>которой осуществляется капитальный ремонт многоквартирных домов, применяются энергосберегающие технологии, устанавливаются приборы учета воды, газа и электроэнергии, а жильцы самостоятельно выбирают способ управления многоквартирным домом?*</a:t>
            </a:r>
            <a:endParaRPr lang="en-US" sz="1050" b="1" spc="-20" dirty="0">
              <a:solidFill>
                <a:srgbClr val="000000"/>
              </a:solidFill>
              <a:latin typeface="Arial" charset="0"/>
              <a:cs typeface="+mn-cs"/>
            </a:endParaRPr>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22</a:t>
            </a:fld>
            <a:endParaRPr lang="ru-RU" dirty="0"/>
          </a:p>
        </p:txBody>
      </p:sp>
      <p:sp>
        <p:nvSpPr>
          <p:cNvPr id="19" name="TextBox 18"/>
          <p:cNvSpPr txBox="1"/>
          <p:nvPr/>
        </p:nvSpPr>
        <p:spPr>
          <a:xfrm>
            <a:off x="468312" y="6675307"/>
            <a:ext cx="8640960" cy="200055"/>
          </a:xfrm>
          <a:prstGeom prst="rect">
            <a:avLst/>
          </a:prstGeom>
          <a:noFill/>
        </p:spPr>
        <p:txBody>
          <a:bodyPr wrap="square" rtlCol="0">
            <a:spAutoFit/>
          </a:bodyPr>
          <a:lstStyle/>
          <a:p>
            <a:pPr algn="r"/>
            <a:r>
              <a:rPr lang="ru-RU" sz="700" i="1" dirty="0">
                <a:solidFill>
                  <a:schemeClr val="bg1">
                    <a:lumMod val="50000"/>
                  </a:schemeClr>
                </a:solidFill>
              </a:rPr>
              <a:t>* - Формулировка вопроса до сентября 2012 года : «Слышали ли Вы что-либо о проводимой в стране реформе ЖКХ?»</a:t>
            </a:r>
            <a:endParaRPr lang="ru-RU" sz="1400" i="1" dirty="0">
              <a:solidFill>
                <a:schemeClr val="bg1">
                  <a:lumMod val="50000"/>
                </a:schemeClr>
              </a:solidFill>
            </a:endParaRPr>
          </a:p>
        </p:txBody>
      </p:sp>
      <p:sp>
        <p:nvSpPr>
          <p:cNvPr id="11" name="Rectangle 5"/>
          <p:cNvSpPr txBox="1">
            <a:spLocks noChangeArrowheads="1"/>
          </p:cNvSpPr>
          <p:nvPr/>
        </p:nvSpPr>
        <p:spPr bwMode="auto">
          <a:xfrm>
            <a:off x="73147" y="5039930"/>
            <a:ext cx="4858894" cy="1146665"/>
          </a:xfrm>
          <a:prstGeom prst="rect">
            <a:avLst/>
          </a:prstGeom>
          <a:noFill/>
          <a:ln w="9525">
            <a:noFill/>
            <a:miter lim="800000"/>
            <a:headEnd/>
            <a:tailEnd/>
          </a:ln>
        </p:spPr>
        <p:txBody>
          <a:bodyPr/>
          <a:lstStyle/>
          <a:p>
            <a:pPr marL="180975" indent="-180975" algn="just">
              <a:spcBef>
                <a:spcPct val="10000"/>
              </a:spcBef>
              <a:buClr>
                <a:srgbClr val="339966"/>
              </a:buClr>
              <a:buSzPct val="90000"/>
              <a:buFont typeface="Wingdings" pitchFamily="2" charset="2"/>
              <a:buChar char="q"/>
              <a:defRPr/>
            </a:pPr>
            <a:r>
              <a:rPr lang="ru-RU" sz="1200" kern="0" dirty="0" smtClean="0">
                <a:latin typeface="Franklin Gothic Medium" pitchFamily="34" charset="0"/>
                <a:cs typeface="+mn-cs"/>
              </a:rPr>
              <a:t>Информированность о проводимой реформе среди россиян представителей 1-ой </a:t>
            </a:r>
            <a:r>
              <a:rPr lang="ru-RU" sz="1200" kern="0" dirty="0" err="1" smtClean="0">
                <a:latin typeface="Franklin Gothic Medium" pitchFamily="34" charset="0"/>
                <a:cs typeface="+mn-cs"/>
              </a:rPr>
              <a:t>квинтильной</a:t>
            </a:r>
            <a:r>
              <a:rPr lang="ru-RU" sz="1200" kern="0" dirty="0" smtClean="0">
                <a:latin typeface="Franklin Gothic Medium" pitchFamily="34" charset="0"/>
                <a:cs typeface="+mn-cs"/>
              </a:rPr>
              <a:t> доходной группы за прошедший период увеличилась на 1 </a:t>
            </a:r>
            <a:r>
              <a:rPr lang="ru-RU" sz="1200" kern="0" dirty="0" err="1" smtClean="0">
                <a:latin typeface="Franklin Gothic Medium" pitchFamily="34" charset="0"/>
                <a:cs typeface="+mn-cs"/>
              </a:rPr>
              <a:t>п.п</a:t>
            </a:r>
            <a:r>
              <a:rPr lang="ru-RU" sz="1200" kern="0" dirty="0" smtClean="0">
                <a:latin typeface="Franklin Gothic Medium" pitchFamily="34" charset="0"/>
                <a:cs typeface="+mn-cs"/>
              </a:rPr>
              <a:t>. и составила 82%.</a:t>
            </a:r>
          </a:p>
          <a:p>
            <a:pPr marL="180975" indent="-180975" algn="just">
              <a:spcBef>
                <a:spcPct val="10000"/>
              </a:spcBef>
              <a:buClr>
                <a:srgbClr val="339966"/>
              </a:buClr>
              <a:buSzPct val="90000"/>
              <a:buFont typeface="Wingdings" pitchFamily="2" charset="2"/>
              <a:buChar char="q"/>
              <a:defRPr/>
            </a:pPr>
            <a:r>
              <a:rPr lang="ru-RU" sz="1200" kern="0" dirty="0" smtClean="0">
                <a:latin typeface="Franklin Gothic Medium" pitchFamily="34" charset="0"/>
                <a:cs typeface="+mn-cs"/>
              </a:rPr>
              <a:t>Во 2-й и 3-й </a:t>
            </a:r>
            <a:r>
              <a:rPr lang="ru-RU" sz="1200" kern="0" dirty="0" err="1" smtClean="0">
                <a:latin typeface="Franklin Gothic Medium" pitchFamily="34" charset="0"/>
                <a:cs typeface="+mn-cs"/>
              </a:rPr>
              <a:t>квинтильных</a:t>
            </a:r>
            <a:r>
              <a:rPr lang="ru-RU" sz="1200" kern="0" dirty="0" smtClean="0">
                <a:latin typeface="Franklin Gothic Medium" pitchFamily="34" charset="0"/>
                <a:cs typeface="+mn-cs"/>
              </a:rPr>
              <a:t> группах доля информированных сократилась на 5 </a:t>
            </a:r>
            <a:r>
              <a:rPr lang="ru-RU" sz="1200" kern="0" dirty="0" err="1" smtClean="0">
                <a:latin typeface="Franklin Gothic Medium" pitchFamily="34" charset="0"/>
                <a:cs typeface="+mn-cs"/>
              </a:rPr>
              <a:t>п.п</a:t>
            </a:r>
            <a:r>
              <a:rPr lang="ru-RU" sz="1200" kern="0" dirty="0" smtClean="0">
                <a:latin typeface="Franklin Gothic Medium" pitchFamily="34" charset="0"/>
                <a:cs typeface="+mn-cs"/>
              </a:rPr>
              <a:t>. и 4 </a:t>
            </a:r>
            <a:r>
              <a:rPr lang="ru-RU" sz="1200" kern="0" dirty="0" err="1" smtClean="0">
                <a:latin typeface="Franklin Gothic Medium" pitchFamily="34" charset="0"/>
                <a:cs typeface="+mn-cs"/>
              </a:rPr>
              <a:t>п.п</a:t>
            </a:r>
            <a:r>
              <a:rPr lang="ru-RU" sz="1200" kern="0" dirty="0" smtClean="0">
                <a:latin typeface="Franklin Gothic Medium" pitchFamily="34" charset="0"/>
                <a:cs typeface="+mn-cs"/>
              </a:rPr>
              <a:t>. соответственно и составила 79% и 80%.</a:t>
            </a:r>
          </a:p>
        </p:txBody>
      </p:sp>
      <p:sp>
        <p:nvSpPr>
          <p:cNvPr id="13" name="Rectangle 5"/>
          <p:cNvSpPr txBox="1">
            <a:spLocks noChangeArrowheads="1"/>
          </p:cNvSpPr>
          <p:nvPr/>
        </p:nvSpPr>
        <p:spPr bwMode="auto">
          <a:xfrm>
            <a:off x="5004048" y="5085184"/>
            <a:ext cx="4032571" cy="1080120"/>
          </a:xfrm>
          <a:prstGeom prst="rect">
            <a:avLst/>
          </a:prstGeom>
          <a:noFill/>
          <a:ln w="9525">
            <a:noFill/>
            <a:miter lim="800000"/>
            <a:headEnd/>
            <a:tailEnd/>
          </a:ln>
        </p:spPr>
        <p:txBody>
          <a:bodyPr/>
          <a:lstStyle/>
          <a:p>
            <a:pPr marL="180975" indent="-180975" algn="just">
              <a:spcBef>
                <a:spcPct val="10000"/>
              </a:spcBef>
              <a:buClr>
                <a:srgbClr val="339966"/>
              </a:buClr>
              <a:buSzPct val="90000"/>
              <a:buFont typeface="Wingdings" pitchFamily="2" charset="2"/>
              <a:buChar char="q"/>
              <a:defRPr/>
            </a:pPr>
            <a:r>
              <a:rPr lang="ru-RU" sz="1200" kern="0" dirty="0">
                <a:latin typeface="Franklin Gothic Medium" pitchFamily="34" charset="0"/>
                <a:cs typeface="+mn-cs"/>
              </a:rPr>
              <a:t>Среди россиян из наиболее </a:t>
            </a:r>
            <a:r>
              <a:rPr lang="ru-RU" sz="1200" kern="0" dirty="0">
                <a:latin typeface="Franklin Gothic Medium" pitchFamily="34" charset="0"/>
              </a:rPr>
              <a:t>обеспеченных слоёв населения доля опрошенных, сообщивших о своей осведомленности о проводимой реформе</a:t>
            </a:r>
            <a:r>
              <a:rPr lang="ru-RU" sz="1200" kern="0" dirty="0" smtClean="0">
                <a:latin typeface="Franklin Gothic Medium" pitchFamily="34" charset="0"/>
              </a:rPr>
              <a:t>, также снизилась, составив </a:t>
            </a:r>
            <a:r>
              <a:rPr lang="ru-RU" sz="1200" kern="0" dirty="0">
                <a:latin typeface="Franklin Gothic Medium" pitchFamily="34" charset="0"/>
              </a:rPr>
              <a:t>в 4-й </a:t>
            </a:r>
            <a:r>
              <a:rPr lang="ru-RU" sz="1200" kern="0" dirty="0" err="1">
                <a:latin typeface="Franklin Gothic Medium" pitchFamily="34" charset="0"/>
              </a:rPr>
              <a:t>квинтильной</a:t>
            </a:r>
            <a:r>
              <a:rPr lang="ru-RU" sz="1200" kern="0" dirty="0">
                <a:latin typeface="Franklin Gothic Medium" pitchFamily="34" charset="0"/>
              </a:rPr>
              <a:t> группе </a:t>
            </a:r>
            <a:r>
              <a:rPr lang="ru-RU" sz="1200" kern="0" dirty="0" smtClean="0">
                <a:latin typeface="Franklin Gothic Medium" pitchFamily="34" charset="0"/>
              </a:rPr>
              <a:t>81%, </a:t>
            </a:r>
            <a:br>
              <a:rPr lang="ru-RU" sz="1200" kern="0" dirty="0" smtClean="0">
                <a:latin typeface="Franklin Gothic Medium" pitchFamily="34" charset="0"/>
              </a:rPr>
            </a:br>
            <a:r>
              <a:rPr lang="ru-RU" sz="1200" kern="0" dirty="0" smtClean="0">
                <a:latin typeface="Franklin Gothic Medium" pitchFamily="34" charset="0"/>
              </a:rPr>
              <a:t>а </a:t>
            </a:r>
            <a:r>
              <a:rPr lang="ru-RU" sz="1200" kern="0" dirty="0">
                <a:latin typeface="Franklin Gothic Medium" pitchFamily="34" charset="0"/>
              </a:rPr>
              <a:t>в 5 </a:t>
            </a:r>
            <a:r>
              <a:rPr lang="ru-RU" sz="1200" kern="0" dirty="0" err="1">
                <a:latin typeface="Franklin Gothic Medium" pitchFamily="34" charset="0"/>
              </a:rPr>
              <a:t>квинтильной</a:t>
            </a:r>
            <a:r>
              <a:rPr lang="ru-RU" sz="1200" kern="0" dirty="0">
                <a:latin typeface="Franklin Gothic Medium" pitchFamily="34" charset="0"/>
              </a:rPr>
              <a:t> группе </a:t>
            </a:r>
            <a:r>
              <a:rPr lang="ru-RU" sz="1200" kern="0" dirty="0" smtClean="0">
                <a:latin typeface="Franklin Gothic Medium" pitchFamily="34" charset="0"/>
              </a:rPr>
              <a:t>- 88%.</a:t>
            </a:r>
            <a:endParaRPr lang="ru-RU" sz="1200" kern="0" dirty="0">
              <a:latin typeface="Franklin Gothic Medium"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107504" y="2781300"/>
            <a:ext cx="5499992" cy="863600"/>
          </a:xfrm>
          <a:prstGeom prst="rect">
            <a:avLst/>
          </a:prstGeom>
          <a:noFill/>
          <a:ln w="9525">
            <a:noFill/>
            <a:miter lim="800000"/>
            <a:headEnd/>
            <a:tailEnd/>
          </a:ln>
        </p:spPr>
        <p:txBody>
          <a:bodyPr anchor="ctr"/>
          <a:lstStyle/>
          <a:p>
            <a:pPr algn="ctr">
              <a:defRPr/>
            </a:pPr>
            <a:r>
              <a:rPr lang="ru-RU" sz="2400" dirty="0">
                <a:effectLst>
                  <a:outerShdw blurRad="38100" dist="38100" dir="2700000" algn="tl">
                    <a:srgbClr val="000000">
                      <a:alpha val="43137"/>
                    </a:srgbClr>
                  </a:outerShdw>
                </a:effectLst>
                <a:latin typeface="+mj-lt"/>
                <a:cs typeface="+mn-cs"/>
              </a:rPr>
              <a:t>Участие </a:t>
            </a:r>
            <a:r>
              <a:rPr lang="ru-RU" sz="2400" dirty="0" smtClean="0">
                <a:effectLst>
                  <a:outerShdw blurRad="38100" dist="38100" dir="2700000" algn="tl">
                    <a:srgbClr val="000000">
                      <a:alpha val="43137"/>
                    </a:srgbClr>
                  </a:outerShdw>
                </a:effectLst>
                <a:latin typeface="+mj-lt"/>
                <a:cs typeface="+mn-cs"/>
              </a:rPr>
              <a:t>россиян в </a:t>
            </a:r>
            <a:r>
              <a:rPr lang="ru-RU" sz="2400" dirty="0">
                <a:effectLst>
                  <a:outerShdw blurRad="38100" dist="38100" dir="2700000" algn="tl">
                    <a:srgbClr val="000000">
                      <a:alpha val="43137"/>
                    </a:srgbClr>
                  </a:outerShdw>
                </a:effectLst>
                <a:latin typeface="+mj-lt"/>
                <a:cs typeface="+mn-cs"/>
              </a:rPr>
              <a:t>основных направлениях реформы ЖКХ</a:t>
            </a:r>
          </a:p>
        </p:txBody>
      </p:sp>
      <p:pic>
        <p:nvPicPr>
          <p:cNvPr id="20484" name="Picture 3" descr="otoplenie"/>
          <p:cNvPicPr>
            <a:picLocks noChangeAspect="1" noChangeArrowheads="1"/>
          </p:cNvPicPr>
          <p:nvPr/>
        </p:nvPicPr>
        <p:blipFill>
          <a:blip r:embed="rId3" cstate="print"/>
          <a:srcRect/>
          <a:stretch>
            <a:fillRect/>
          </a:stretch>
        </p:blipFill>
        <p:spPr bwMode="auto">
          <a:xfrm>
            <a:off x="5715000" y="2000250"/>
            <a:ext cx="3024188" cy="2517775"/>
          </a:xfrm>
          <a:prstGeom prst="rect">
            <a:avLst/>
          </a:prstGeom>
          <a:noFill/>
          <a:ln w="9525">
            <a:noFill/>
            <a:miter lim="800000"/>
            <a:headEnd/>
            <a:tailEnd/>
          </a:ln>
        </p:spPr>
      </p:pic>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23</a:t>
            </a:fld>
            <a:endParaRPr lang="ru-R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txBox="1">
            <a:spLocks noChangeArrowheads="1"/>
          </p:cNvSpPr>
          <p:nvPr/>
        </p:nvSpPr>
        <p:spPr bwMode="auto">
          <a:xfrm>
            <a:off x="107951" y="5517232"/>
            <a:ext cx="8712199" cy="648618"/>
          </a:xfrm>
          <a:prstGeom prst="rect">
            <a:avLst/>
          </a:prstGeom>
          <a:noFill/>
          <a:ln w="9525">
            <a:noFill/>
            <a:miter lim="800000"/>
            <a:headEnd/>
            <a:tailEnd/>
          </a:ln>
        </p:spPr>
        <p:txBody>
          <a:bodyPr/>
          <a:lstStyle>
            <a:defPPr>
              <a:defRPr lang="ru-RU"/>
            </a:defPPr>
            <a:lvl1pPr marL="266700" indent="-266700" algn="just">
              <a:spcBef>
                <a:spcPct val="10000"/>
              </a:spcBef>
              <a:buClr>
                <a:srgbClr val="339966"/>
              </a:buClr>
              <a:buSzPct val="90000"/>
              <a:buFont typeface="Wingdings" pitchFamily="2" charset="2"/>
              <a:buChar char="q"/>
              <a:defRPr sz="1400" kern="0" spc="-10">
                <a:latin typeface="Franklin Gothic Book" panose="020B0503020102020204" pitchFamily="34" charset="0"/>
                <a:cs typeface="+mn-cs"/>
              </a:defRPr>
            </a:lvl1pPr>
          </a:lstStyle>
          <a:p>
            <a:r>
              <a:rPr lang="ru-RU" dirty="0"/>
              <a:t>С сентября 2016 года по декабрь 2016 года доля граждан, принимавших участие в реформе ЖКХ, увеличилась </a:t>
            </a:r>
            <a:r>
              <a:rPr lang="ru-RU" dirty="0" smtClean="0"/>
              <a:t>на 3 </a:t>
            </a:r>
            <a:r>
              <a:rPr lang="ru-RU" dirty="0" err="1" smtClean="0"/>
              <a:t>п.п</a:t>
            </a:r>
            <a:r>
              <a:rPr lang="ru-RU" dirty="0" smtClean="0"/>
              <a:t>. и составила 94%.</a:t>
            </a:r>
            <a:endParaRPr lang="ru-RU" dirty="0"/>
          </a:p>
        </p:txBody>
      </p:sp>
      <p:sp>
        <p:nvSpPr>
          <p:cNvPr id="21510" name="Text Box 15"/>
          <p:cNvSpPr txBox="1">
            <a:spLocks noChangeArrowheads="1"/>
          </p:cNvSpPr>
          <p:nvPr/>
        </p:nvSpPr>
        <p:spPr bwMode="auto">
          <a:xfrm>
            <a:off x="5319712" y="1844824"/>
            <a:ext cx="3500438" cy="400110"/>
          </a:xfrm>
          <a:prstGeom prst="rect">
            <a:avLst/>
          </a:prstGeom>
          <a:noFill/>
          <a:ln w="9525">
            <a:noFill/>
            <a:miter lim="800000"/>
            <a:headEnd/>
            <a:tailEnd/>
          </a:ln>
        </p:spPr>
        <p:txBody>
          <a:bodyPr>
            <a:spAutoFit/>
          </a:bodyPr>
          <a:lstStyle/>
          <a:p>
            <a:pPr algn="r"/>
            <a:r>
              <a:rPr lang="ru-RU" sz="1000" b="1" i="1" dirty="0"/>
              <a:t>Диаграмма </a:t>
            </a:r>
            <a:r>
              <a:rPr lang="ru-RU" sz="1000" b="1" i="1" dirty="0" smtClean="0"/>
              <a:t>1</a:t>
            </a:r>
            <a:r>
              <a:rPr lang="en-US" sz="1000" b="1" i="1" dirty="0" smtClean="0"/>
              <a:t>2</a:t>
            </a:r>
            <a:endParaRPr lang="ru-RU" sz="1000" b="1" i="1" dirty="0"/>
          </a:p>
          <a:p>
            <a:pPr algn="r"/>
            <a:r>
              <a:rPr lang="ru-RU" sz="1000" i="1" dirty="0" smtClean="0"/>
              <a:t>в % от всех опрошенных</a:t>
            </a:r>
            <a:r>
              <a:rPr lang="en-US" sz="1000" i="1" dirty="0" smtClean="0"/>
              <a:t>, n=1</a:t>
            </a:r>
            <a:r>
              <a:rPr lang="ru-RU" sz="1000" i="1" dirty="0" smtClean="0"/>
              <a:t>600</a:t>
            </a:r>
            <a:endParaRPr lang="ru-RU" sz="1000" i="1" dirty="0"/>
          </a:p>
        </p:txBody>
      </p:sp>
      <p:sp>
        <p:nvSpPr>
          <p:cNvPr id="9" name="Заголовок 1"/>
          <p:cNvSpPr>
            <a:spLocks noGrp="1"/>
          </p:cNvSpPr>
          <p:nvPr>
            <p:ph type="title"/>
          </p:nvPr>
        </p:nvSpPr>
        <p:spPr>
          <a:xfrm>
            <a:off x="468313" y="404813"/>
            <a:ext cx="7127875" cy="647700"/>
          </a:xfrm>
        </p:spPr>
        <p:txBody>
          <a:bodyPr/>
          <a:lstStyle/>
          <a:p>
            <a:pPr>
              <a:defRPr/>
            </a:pPr>
            <a:r>
              <a:rPr lang="ru-RU" dirty="0"/>
              <a:t>Участие </a:t>
            </a:r>
            <a:r>
              <a:rPr lang="ru-RU" dirty="0" smtClean="0"/>
              <a:t>россиян в </a:t>
            </a:r>
            <a:r>
              <a:rPr lang="ru-RU" dirty="0"/>
              <a:t>основных направлениях реформы ЖКХ</a:t>
            </a:r>
          </a:p>
        </p:txBody>
      </p:sp>
      <p:sp>
        <p:nvSpPr>
          <p:cNvPr id="10" name="Text Box 12"/>
          <p:cNvSpPr txBox="1">
            <a:spLocks noChangeArrowheads="1"/>
          </p:cNvSpPr>
          <p:nvPr/>
        </p:nvSpPr>
        <p:spPr bwMode="auto">
          <a:xfrm>
            <a:off x="593304" y="1213118"/>
            <a:ext cx="7002884" cy="523220"/>
          </a:xfrm>
          <a:prstGeom prst="rect">
            <a:avLst/>
          </a:prstGeom>
          <a:noFill/>
          <a:ln w="9525" algn="ctr">
            <a:noFill/>
            <a:miter lim="800000"/>
            <a:headEnd/>
            <a:tailEnd/>
          </a:ln>
        </p:spPr>
        <p:txBody>
          <a:bodyPr wrap="square" anchor="b">
            <a:spAutoFit/>
          </a:bodyPr>
          <a:lstStyle/>
          <a:p>
            <a:pPr algn="ctr"/>
            <a:r>
              <a:rPr lang="ru-RU" sz="1400" b="1" dirty="0" smtClean="0">
                <a:solidFill>
                  <a:srgbClr val="000000"/>
                </a:solidFill>
              </a:rPr>
              <a:t>Доля россиян принимавших участие в реформе </a:t>
            </a:r>
          </a:p>
          <a:p>
            <a:pPr algn="ctr"/>
            <a:r>
              <a:rPr lang="ru-RU" sz="1400" b="1" dirty="0" smtClean="0">
                <a:solidFill>
                  <a:srgbClr val="000000"/>
                </a:solidFill>
              </a:rPr>
              <a:t>в период с 2010 по 2015 гг.</a:t>
            </a:r>
            <a:endParaRPr lang="en-US" sz="1400" b="1" dirty="0">
              <a:solidFill>
                <a:srgbClr val="000000"/>
              </a:solidFill>
            </a:endParaRPr>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24</a:t>
            </a:fld>
            <a:endParaRPr lang="ru-RU" dirty="0"/>
          </a:p>
        </p:txBody>
      </p:sp>
      <p:graphicFrame>
        <p:nvGraphicFramePr>
          <p:cNvPr id="11" name="Диаграмма 10"/>
          <p:cNvGraphicFramePr/>
          <p:nvPr>
            <p:extLst>
              <p:ext uri="{D42A27DB-BD31-4B8C-83A1-F6EECF244321}">
                <p14:modId xmlns:p14="http://schemas.microsoft.com/office/powerpoint/2010/main" val="1942790805"/>
              </p:ext>
            </p:extLst>
          </p:nvPr>
        </p:nvGraphicFramePr>
        <p:xfrm>
          <a:off x="323528" y="2261355"/>
          <a:ext cx="8496622" cy="30677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181089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Диаграмма 7"/>
          <p:cNvGraphicFramePr/>
          <p:nvPr>
            <p:extLst>
              <p:ext uri="{D42A27DB-BD31-4B8C-83A1-F6EECF244321}">
                <p14:modId xmlns:p14="http://schemas.microsoft.com/office/powerpoint/2010/main" val="2816512677"/>
              </p:ext>
            </p:extLst>
          </p:nvPr>
        </p:nvGraphicFramePr>
        <p:xfrm>
          <a:off x="179797" y="1093192"/>
          <a:ext cx="8640638"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5"/>
          <p:cNvSpPr txBox="1">
            <a:spLocks noChangeArrowheads="1"/>
          </p:cNvSpPr>
          <p:nvPr/>
        </p:nvSpPr>
        <p:spPr bwMode="auto">
          <a:xfrm>
            <a:off x="107951" y="5013176"/>
            <a:ext cx="8712199" cy="1152674"/>
          </a:xfrm>
          <a:prstGeom prst="rect">
            <a:avLst/>
          </a:prstGeom>
          <a:noFill/>
          <a:ln w="9525">
            <a:noFill/>
            <a:miter lim="800000"/>
            <a:headEnd/>
            <a:tailEnd/>
          </a:ln>
        </p:spPr>
        <p:txBody>
          <a:bodyPr/>
          <a:lstStyle>
            <a:defPPr>
              <a:defRPr lang="ru-RU"/>
            </a:defPPr>
            <a:lvl1pPr marL="266700" indent="-266700" algn="just">
              <a:spcBef>
                <a:spcPct val="10000"/>
              </a:spcBef>
              <a:buClr>
                <a:srgbClr val="339966"/>
              </a:buClr>
              <a:buSzPct val="90000"/>
              <a:buFont typeface="Wingdings" pitchFamily="2" charset="2"/>
              <a:buChar char="q"/>
              <a:defRPr sz="1400" kern="0" spc="-10">
                <a:latin typeface="Franklin Gothic Book" panose="020B0503020102020204" pitchFamily="34" charset="0"/>
                <a:cs typeface="+mn-cs"/>
              </a:defRPr>
            </a:lvl1pPr>
          </a:lstStyle>
          <a:p>
            <a:r>
              <a:rPr lang="ru-RU" dirty="0" smtClean="0"/>
              <a:t>Число россиян</a:t>
            </a:r>
            <a:r>
              <a:rPr lang="ru-RU" dirty="0"/>
              <a:t>, установивших в квартире энергосберегающие лампы и электрические </a:t>
            </a:r>
            <a:r>
              <a:rPr lang="ru-RU" dirty="0" smtClean="0"/>
              <a:t>приборы, а также  </a:t>
            </a:r>
            <a:r>
              <a:rPr lang="ru-RU" dirty="0"/>
              <a:t>участвовавших в благоустройстве придомовой территории, возросло на </a:t>
            </a:r>
            <a:r>
              <a:rPr lang="ru-RU" dirty="0" smtClean="0"/>
              <a:t>6 и 8 </a:t>
            </a:r>
            <a:r>
              <a:rPr lang="ru-RU" dirty="0" err="1" smtClean="0"/>
              <a:t>п.п</a:t>
            </a:r>
            <a:r>
              <a:rPr lang="ru-RU" dirty="0" smtClean="0"/>
              <a:t>., соответственно. Данные формы участия – наиболее динамично развивающиеся в течение всего периода мониторинга.</a:t>
            </a:r>
          </a:p>
          <a:p>
            <a:r>
              <a:rPr lang="ru-RU" dirty="0" smtClean="0"/>
              <a:t>Доля опрошенных, сообщивших об установке в квартире приборов учета воды существенно не изменилась составив 80%. </a:t>
            </a:r>
            <a:endParaRPr lang="ru-RU" dirty="0"/>
          </a:p>
        </p:txBody>
      </p:sp>
      <p:sp>
        <p:nvSpPr>
          <p:cNvPr id="21510" name="Text Box 15"/>
          <p:cNvSpPr txBox="1">
            <a:spLocks noChangeArrowheads="1"/>
          </p:cNvSpPr>
          <p:nvPr/>
        </p:nvSpPr>
        <p:spPr bwMode="auto">
          <a:xfrm>
            <a:off x="468313" y="1649820"/>
            <a:ext cx="3500438" cy="400110"/>
          </a:xfrm>
          <a:prstGeom prst="rect">
            <a:avLst/>
          </a:prstGeom>
          <a:noFill/>
          <a:ln w="9525">
            <a:noFill/>
            <a:miter lim="800000"/>
            <a:headEnd/>
            <a:tailEnd/>
          </a:ln>
        </p:spPr>
        <p:txBody>
          <a:bodyPr>
            <a:spAutoFit/>
          </a:bodyPr>
          <a:lstStyle/>
          <a:p>
            <a:r>
              <a:rPr lang="ru-RU" sz="1000" b="1" i="1" dirty="0"/>
              <a:t>Диаграмма </a:t>
            </a:r>
            <a:r>
              <a:rPr lang="ru-RU" sz="1000" b="1" i="1" dirty="0" smtClean="0"/>
              <a:t>1</a:t>
            </a:r>
            <a:r>
              <a:rPr lang="ru-RU" sz="1000" b="1" i="1" dirty="0"/>
              <a:t>3</a:t>
            </a:r>
          </a:p>
          <a:p>
            <a:r>
              <a:rPr lang="ru-RU" sz="1000" i="1" dirty="0" smtClean="0"/>
              <a:t>в % от всех опрошенных</a:t>
            </a:r>
            <a:r>
              <a:rPr lang="en-US" sz="1000" i="1" dirty="0" smtClean="0"/>
              <a:t>, n=1</a:t>
            </a:r>
            <a:r>
              <a:rPr lang="ru-RU" sz="1000" i="1" dirty="0" smtClean="0"/>
              <a:t>600</a:t>
            </a:r>
            <a:r>
              <a:rPr lang="en-US" sz="1000" i="1" dirty="0" smtClean="0"/>
              <a:t>*</a:t>
            </a:r>
            <a:endParaRPr lang="ru-RU" sz="1000" i="1" dirty="0"/>
          </a:p>
        </p:txBody>
      </p:sp>
      <p:sp>
        <p:nvSpPr>
          <p:cNvPr id="9" name="Заголовок 1"/>
          <p:cNvSpPr>
            <a:spLocks noGrp="1"/>
          </p:cNvSpPr>
          <p:nvPr>
            <p:ph type="title"/>
          </p:nvPr>
        </p:nvSpPr>
        <p:spPr>
          <a:xfrm>
            <a:off x="468313" y="404813"/>
            <a:ext cx="7127875" cy="647700"/>
          </a:xfrm>
        </p:spPr>
        <p:txBody>
          <a:bodyPr/>
          <a:lstStyle/>
          <a:p>
            <a:pPr>
              <a:defRPr/>
            </a:pPr>
            <a:r>
              <a:rPr lang="ru-RU" dirty="0"/>
              <a:t>Участие </a:t>
            </a:r>
            <a:r>
              <a:rPr lang="ru-RU" dirty="0" smtClean="0"/>
              <a:t>россиян в </a:t>
            </a:r>
            <a:r>
              <a:rPr lang="ru-RU" dirty="0"/>
              <a:t>основных направлениях реформы ЖКХ</a:t>
            </a:r>
          </a:p>
        </p:txBody>
      </p:sp>
      <p:sp>
        <p:nvSpPr>
          <p:cNvPr id="10" name="Text Box 12"/>
          <p:cNvSpPr txBox="1">
            <a:spLocks noChangeArrowheads="1"/>
          </p:cNvSpPr>
          <p:nvPr/>
        </p:nvSpPr>
        <p:spPr bwMode="auto">
          <a:xfrm>
            <a:off x="107951" y="1182179"/>
            <a:ext cx="8712200" cy="307777"/>
          </a:xfrm>
          <a:prstGeom prst="rect">
            <a:avLst/>
          </a:prstGeom>
          <a:noFill/>
          <a:ln w="9525" algn="ctr">
            <a:noFill/>
            <a:miter lim="800000"/>
            <a:headEnd/>
            <a:tailEnd/>
          </a:ln>
        </p:spPr>
        <p:txBody>
          <a:bodyPr wrap="square" anchor="b">
            <a:spAutoFit/>
          </a:bodyPr>
          <a:lstStyle/>
          <a:p>
            <a:pPr algn="ctr"/>
            <a:r>
              <a:rPr lang="ru-RU" sz="1400" b="1" dirty="0">
                <a:solidFill>
                  <a:srgbClr val="000000"/>
                </a:solidFill>
              </a:rPr>
              <a:t>Что из перечисленного Вы делали? </a:t>
            </a:r>
            <a:endParaRPr lang="en-US" sz="1400" b="1" dirty="0">
              <a:solidFill>
                <a:srgbClr val="000000"/>
              </a:solidFill>
            </a:endParaRPr>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25</a:t>
            </a:fld>
            <a:endParaRPr lang="ru-RU" dirty="0"/>
          </a:p>
        </p:txBody>
      </p:sp>
      <p:sp>
        <p:nvSpPr>
          <p:cNvPr id="3" name="Прямоугольник 2"/>
          <p:cNvSpPr/>
          <p:nvPr/>
        </p:nvSpPr>
        <p:spPr>
          <a:xfrm>
            <a:off x="593304" y="6643645"/>
            <a:ext cx="8550696" cy="215444"/>
          </a:xfrm>
          <a:prstGeom prst="rect">
            <a:avLst/>
          </a:prstGeom>
        </p:spPr>
        <p:txBody>
          <a:bodyPr wrap="square">
            <a:spAutoFit/>
          </a:bodyPr>
          <a:lstStyle/>
          <a:p>
            <a:pPr algn="r"/>
            <a:r>
              <a:rPr lang="en-US" sz="800" i="1" dirty="0" smtClean="0"/>
              <a:t>* </a:t>
            </a:r>
            <a:r>
              <a:rPr lang="ru-RU" sz="800" i="1" dirty="0" smtClean="0"/>
              <a:t>Сумма </a:t>
            </a:r>
            <a:r>
              <a:rPr lang="ru-RU" sz="800" i="1" dirty="0"/>
              <a:t>ответов превышает 100%, так как вопрос предполагал возможность выбора нескольких вариантов ответов</a:t>
            </a:r>
            <a:endParaRPr lang="ru-RU" sz="800" b="1" i="1" dirty="0">
              <a:solidFill>
                <a:srgbClr val="FF0000"/>
              </a:solidFill>
            </a:endParaRPr>
          </a:p>
        </p:txBody>
      </p:sp>
    </p:spTree>
    <p:extLst>
      <p:ext uri="{BB962C8B-B14F-4D97-AF65-F5344CB8AC3E}">
        <p14:creationId xmlns:p14="http://schemas.microsoft.com/office/powerpoint/2010/main" val="15016503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Диаграмма 7"/>
          <p:cNvGraphicFramePr/>
          <p:nvPr>
            <p:extLst>
              <p:ext uri="{D42A27DB-BD31-4B8C-83A1-F6EECF244321}">
                <p14:modId xmlns:p14="http://schemas.microsoft.com/office/powerpoint/2010/main" val="2801392734"/>
              </p:ext>
            </p:extLst>
          </p:nvPr>
        </p:nvGraphicFramePr>
        <p:xfrm>
          <a:off x="468313" y="1196976"/>
          <a:ext cx="8351838" cy="3888208"/>
        </p:xfrm>
        <a:graphic>
          <a:graphicData uri="http://schemas.openxmlformats.org/drawingml/2006/chart">
            <c:chart xmlns:c="http://schemas.openxmlformats.org/drawingml/2006/chart" xmlns:r="http://schemas.openxmlformats.org/officeDocument/2006/relationships" r:id="rId3"/>
          </a:graphicData>
        </a:graphic>
      </p:graphicFrame>
      <p:sp>
        <p:nvSpPr>
          <p:cNvPr id="21509" name="Text Box 12"/>
          <p:cNvSpPr txBox="1">
            <a:spLocks noChangeArrowheads="1"/>
          </p:cNvSpPr>
          <p:nvPr/>
        </p:nvSpPr>
        <p:spPr bwMode="auto">
          <a:xfrm>
            <a:off x="107950" y="1249015"/>
            <a:ext cx="8712200" cy="307777"/>
          </a:xfrm>
          <a:prstGeom prst="rect">
            <a:avLst/>
          </a:prstGeom>
          <a:noFill/>
          <a:ln w="9525" algn="ctr">
            <a:noFill/>
            <a:miter lim="800000"/>
            <a:headEnd/>
            <a:tailEnd/>
          </a:ln>
        </p:spPr>
        <p:txBody>
          <a:bodyPr wrap="square" anchor="b">
            <a:spAutoFit/>
          </a:bodyPr>
          <a:lstStyle/>
          <a:p>
            <a:pPr algn="ctr"/>
            <a:r>
              <a:rPr lang="ru-RU" sz="1400" b="1" dirty="0">
                <a:solidFill>
                  <a:srgbClr val="000000"/>
                </a:solidFill>
              </a:rPr>
              <a:t>Что из перечисленного Вы делали? </a:t>
            </a:r>
            <a:endParaRPr lang="en-US" sz="1400" b="1" dirty="0">
              <a:solidFill>
                <a:srgbClr val="000000"/>
              </a:solidFill>
            </a:endParaRPr>
          </a:p>
        </p:txBody>
      </p:sp>
      <p:sp>
        <p:nvSpPr>
          <p:cNvPr id="7" name="Rectangle 5"/>
          <p:cNvSpPr txBox="1">
            <a:spLocks noChangeArrowheads="1"/>
          </p:cNvSpPr>
          <p:nvPr/>
        </p:nvSpPr>
        <p:spPr bwMode="auto">
          <a:xfrm>
            <a:off x="96596" y="5216224"/>
            <a:ext cx="8712200" cy="935384"/>
          </a:xfrm>
          <a:prstGeom prst="rect">
            <a:avLst/>
          </a:prstGeom>
          <a:noFill/>
          <a:ln w="9525">
            <a:noFill/>
            <a:miter lim="800000"/>
            <a:headEnd/>
            <a:tailEnd/>
          </a:ln>
        </p:spPr>
        <p:txBody>
          <a:bodyPr/>
          <a:lstStyle>
            <a:defPPr>
              <a:defRPr lang="ru-RU"/>
            </a:defPPr>
            <a:lvl1pPr marL="266700" indent="-266700" algn="just">
              <a:spcBef>
                <a:spcPct val="10000"/>
              </a:spcBef>
              <a:buClr>
                <a:srgbClr val="339966"/>
              </a:buClr>
              <a:buSzPct val="90000"/>
              <a:buFont typeface="Wingdings" pitchFamily="2" charset="2"/>
              <a:buChar char="q"/>
              <a:defRPr sz="1400" kern="0" spc="-10">
                <a:latin typeface="Franklin Gothic Book" panose="020B0503020102020204" pitchFamily="34" charset="0"/>
                <a:cs typeface="+mn-cs"/>
              </a:defRPr>
            </a:lvl1pPr>
          </a:lstStyle>
          <a:p>
            <a:r>
              <a:rPr lang="ru-RU" dirty="0" smtClean="0"/>
              <a:t>К декабрю </a:t>
            </a:r>
            <a:r>
              <a:rPr lang="ru-RU" dirty="0"/>
              <a:t>2016 </a:t>
            </a:r>
            <a:r>
              <a:rPr lang="ru-RU" dirty="0" smtClean="0"/>
              <a:t>года увеличилась </a:t>
            </a:r>
            <a:r>
              <a:rPr lang="ru-RU" dirty="0"/>
              <a:t>доля жильцов многоквартирных домов, </a:t>
            </a:r>
            <a:r>
              <a:rPr lang="ru-RU" dirty="0" smtClean="0"/>
              <a:t>участвовавших в выборе способа </a:t>
            </a:r>
            <a:r>
              <a:rPr lang="ru-RU" dirty="0"/>
              <a:t>формирования фонда капитального </a:t>
            </a:r>
            <a:r>
              <a:rPr lang="ru-RU" dirty="0" smtClean="0"/>
              <a:t>ремонта дома (с 8% до 11%) и принимающих решение </a:t>
            </a:r>
            <a:r>
              <a:rPr lang="ru-RU" dirty="0"/>
              <a:t>о </a:t>
            </a:r>
            <a:r>
              <a:rPr lang="ru-RU" dirty="0" smtClean="0"/>
              <a:t>его проведении (с 7% до 8%), а также доля тех, кто участвовал в избрании Совета дома (с 6% до 12%).</a:t>
            </a:r>
          </a:p>
          <a:p>
            <a:r>
              <a:rPr lang="ru-RU" dirty="0" smtClean="0"/>
              <a:t>За более чем год мониторинга число граждан, участвующих в данных мероприятиях, почти не меняется. </a:t>
            </a:r>
            <a:endParaRPr lang="ru-RU" dirty="0"/>
          </a:p>
        </p:txBody>
      </p:sp>
      <p:sp>
        <p:nvSpPr>
          <p:cNvPr id="9" name="Заголовок 1"/>
          <p:cNvSpPr>
            <a:spLocks noGrp="1"/>
          </p:cNvSpPr>
          <p:nvPr>
            <p:ph type="title"/>
          </p:nvPr>
        </p:nvSpPr>
        <p:spPr>
          <a:xfrm>
            <a:off x="468313" y="404813"/>
            <a:ext cx="7127875" cy="647700"/>
          </a:xfrm>
        </p:spPr>
        <p:txBody>
          <a:bodyPr/>
          <a:lstStyle/>
          <a:p>
            <a:pPr>
              <a:defRPr/>
            </a:pPr>
            <a:r>
              <a:rPr lang="ru-RU" dirty="0"/>
              <a:t>Участие россиян в основных направлениях реформы ЖКХ</a:t>
            </a:r>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26</a:t>
            </a:fld>
            <a:endParaRPr lang="ru-RU" dirty="0"/>
          </a:p>
        </p:txBody>
      </p:sp>
      <p:sp>
        <p:nvSpPr>
          <p:cNvPr id="10" name="Прямоугольник 9"/>
          <p:cNvSpPr/>
          <p:nvPr/>
        </p:nvSpPr>
        <p:spPr>
          <a:xfrm>
            <a:off x="593304" y="6643645"/>
            <a:ext cx="8550696" cy="215444"/>
          </a:xfrm>
          <a:prstGeom prst="rect">
            <a:avLst/>
          </a:prstGeom>
        </p:spPr>
        <p:txBody>
          <a:bodyPr wrap="square">
            <a:spAutoFit/>
          </a:bodyPr>
          <a:lstStyle/>
          <a:p>
            <a:pPr algn="r"/>
            <a:r>
              <a:rPr lang="en-US" sz="800" i="1" dirty="0" smtClean="0"/>
              <a:t>* </a:t>
            </a:r>
            <a:r>
              <a:rPr lang="ru-RU" sz="800" i="1" dirty="0" smtClean="0"/>
              <a:t>Сумма </a:t>
            </a:r>
            <a:r>
              <a:rPr lang="ru-RU" sz="800" i="1" dirty="0"/>
              <a:t>ответов превышает 100%, так как вопрос предполагал возможность выбора нескольких вариантов ответов</a:t>
            </a:r>
            <a:endParaRPr lang="ru-RU" sz="800" b="1" i="1" dirty="0">
              <a:solidFill>
                <a:srgbClr val="FF0000"/>
              </a:solidFill>
            </a:endParaRPr>
          </a:p>
        </p:txBody>
      </p:sp>
      <p:sp>
        <p:nvSpPr>
          <p:cNvPr id="11" name="Text Box 15"/>
          <p:cNvSpPr txBox="1">
            <a:spLocks noChangeArrowheads="1"/>
          </p:cNvSpPr>
          <p:nvPr/>
        </p:nvSpPr>
        <p:spPr bwMode="auto">
          <a:xfrm>
            <a:off x="5308358" y="1678056"/>
            <a:ext cx="3500438" cy="400110"/>
          </a:xfrm>
          <a:prstGeom prst="rect">
            <a:avLst/>
          </a:prstGeom>
          <a:noFill/>
          <a:ln w="9525">
            <a:noFill/>
            <a:miter lim="800000"/>
            <a:headEnd/>
            <a:tailEnd/>
          </a:ln>
        </p:spPr>
        <p:txBody>
          <a:bodyPr>
            <a:spAutoFit/>
          </a:bodyPr>
          <a:lstStyle/>
          <a:p>
            <a:pPr algn="r"/>
            <a:r>
              <a:rPr lang="ru-RU" sz="1000" b="1" i="1" dirty="0"/>
              <a:t>Диаграмма </a:t>
            </a:r>
            <a:r>
              <a:rPr lang="ru-RU" sz="1000" b="1" i="1" dirty="0" smtClean="0"/>
              <a:t>14</a:t>
            </a:r>
            <a:endParaRPr lang="ru-RU" sz="1000" b="1" i="1" dirty="0"/>
          </a:p>
          <a:p>
            <a:pPr algn="r"/>
            <a:r>
              <a:rPr lang="ru-RU" sz="1000" i="1" dirty="0" smtClean="0"/>
              <a:t>в % от всех опрошенных</a:t>
            </a:r>
            <a:r>
              <a:rPr lang="en-US" sz="1000" i="1" dirty="0" smtClean="0"/>
              <a:t>, n=1</a:t>
            </a:r>
            <a:r>
              <a:rPr lang="ru-RU" sz="1000" i="1" dirty="0" smtClean="0"/>
              <a:t>600</a:t>
            </a:r>
            <a:r>
              <a:rPr lang="en-US" sz="1000" i="1" dirty="0" smtClean="0"/>
              <a:t>*</a:t>
            </a:r>
            <a:endParaRPr lang="ru-RU" sz="1000" i="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Диаграмма 7"/>
          <p:cNvGraphicFramePr/>
          <p:nvPr>
            <p:extLst>
              <p:ext uri="{D42A27DB-BD31-4B8C-83A1-F6EECF244321}">
                <p14:modId xmlns:p14="http://schemas.microsoft.com/office/powerpoint/2010/main" val="3285972551"/>
              </p:ext>
            </p:extLst>
          </p:nvPr>
        </p:nvGraphicFramePr>
        <p:xfrm>
          <a:off x="323528" y="908720"/>
          <a:ext cx="8496623" cy="4392487"/>
        </p:xfrm>
        <a:graphic>
          <a:graphicData uri="http://schemas.openxmlformats.org/drawingml/2006/chart">
            <c:chart xmlns:c="http://schemas.openxmlformats.org/drawingml/2006/chart" xmlns:r="http://schemas.openxmlformats.org/officeDocument/2006/relationships" r:id="rId3"/>
          </a:graphicData>
        </a:graphic>
      </p:graphicFrame>
      <p:sp>
        <p:nvSpPr>
          <p:cNvPr id="21509" name="Text Box 12"/>
          <p:cNvSpPr txBox="1">
            <a:spLocks noChangeArrowheads="1"/>
          </p:cNvSpPr>
          <p:nvPr/>
        </p:nvSpPr>
        <p:spPr bwMode="auto">
          <a:xfrm>
            <a:off x="107950" y="1249015"/>
            <a:ext cx="8712200" cy="307777"/>
          </a:xfrm>
          <a:prstGeom prst="rect">
            <a:avLst/>
          </a:prstGeom>
          <a:noFill/>
          <a:ln w="9525" algn="ctr">
            <a:noFill/>
            <a:miter lim="800000"/>
            <a:headEnd/>
            <a:tailEnd/>
          </a:ln>
        </p:spPr>
        <p:txBody>
          <a:bodyPr wrap="square" anchor="b">
            <a:spAutoFit/>
          </a:bodyPr>
          <a:lstStyle/>
          <a:p>
            <a:pPr algn="ctr"/>
            <a:r>
              <a:rPr lang="ru-RU" sz="1400" b="1" dirty="0">
                <a:solidFill>
                  <a:srgbClr val="000000"/>
                </a:solidFill>
              </a:rPr>
              <a:t>Что из перечисленного Вы делали? </a:t>
            </a:r>
            <a:endParaRPr lang="en-US" sz="1400" b="1" dirty="0">
              <a:solidFill>
                <a:srgbClr val="000000"/>
              </a:solidFill>
            </a:endParaRPr>
          </a:p>
        </p:txBody>
      </p:sp>
      <p:sp>
        <p:nvSpPr>
          <p:cNvPr id="7" name="Rectangle 5"/>
          <p:cNvSpPr txBox="1">
            <a:spLocks noChangeArrowheads="1"/>
          </p:cNvSpPr>
          <p:nvPr/>
        </p:nvSpPr>
        <p:spPr bwMode="auto">
          <a:xfrm>
            <a:off x="142674" y="5373216"/>
            <a:ext cx="8677476" cy="796548"/>
          </a:xfrm>
          <a:prstGeom prst="rect">
            <a:avLst/>
          </a:prstGeom>
          <a:noFill/>
          <a:ln w="9525">
            <a:noFill/>
            <a:miter lim="800000"/>
            <a:headEnd/>
            <a:tailEnd/>
          </a:ln>
        </p:spPr>
        <p:txBody>
          <a:bodyPr/>
          <a:lstStyle>
            <a:defPPr>
              <a:defRPr lang="ru-RU"/>
            </a:defPPr>
            <a:lvl1pPr marL="266700" indent="-266700" algn="just">
              <a:spcBef>
                <a:spcPct val="10000"/>
              </a:spcBef>
              <a:buClr>
                <a:srgbClr val="339966"/>
              </a:buClr>
              <a:buSzPct val="90000"/>
              <a:buFont typeface="Wingdings" pitchFamily="2" charset="2"/>
              <a:buChar char="q"/>
              <a:defRPr sz="1400" kern="0" spc="-10">
                <a:latin typeface="Franklin Gothic Book" panose="020B0503020102020204" pitchFamily="34" charset="0"/>
                <a:cs typeface="+mn-cs"/>
              </a:defRPr>
            </a:lvl1pPr>
          </a:lstStyle>
          <a:p>
            <a:r>
              <a:rPr lang="ru-RU" dirty="0" smtClean="0"/>
              <a:t>Увеличилась </a:t>
            </a:r>
            <a:r>
              <a:rPr lang="ru-RU" dirty="0"/>
              <a:t>доля жильцов многоквартирных домов, участвующих </a:t>
            </a:r>
            <a:r>
              <a:rPr lang="ru-RU" dirty="0" smtClean="0"/>
              <a:t>в </a:t>
            </a:r>
            <a:r>
              <a:rPr lang="ru-RU" dirty="0"/>
              <a:t>выборе </a:t>
            </a:r>
            <a:r>
              <a:rPr lang="ru-RU" dirty="0" smtClean="0"/>
              <a:t>частной </a:t>
            </a:r>
            <a:r>
              <a:rPr lang="ru-RU" dirty="0"/>
              <a:t>управляющей </a:t>
            </a:r>
            <a:r>
              <a:rPr lang="ru-RU" dirty="0" smtClean="0"/>
              <a:t>компании (с 6% до 12%) и в создании ТСЖ (с 2% до 6%).</a:t>
            </a:r>
            <a:endParaRPr lang="ru-RU" dirty="0"/>
          </a:p>
          <a:p>
            <a:r>
              <a:rPr lang="ru-RU" dirty="0" smtClean="0"/>
              <a:t>Остается минимальным число тех, кто участвует в контроле деятельности управляющей компании (1-3%).</a:t>
            </a:r>
            <a:endParaRPr lang="ru-RU" dirty="0"/>
          </a:p>
        </p:txBody>
      </p:sp>
      <p:sp>
        <p:nvSpPr>
          <p:cNvPr id="9" name="Заголовок 1"/>
          <p:cNvSpPr>
            <a:spLocks noGrp="1"/>
          </p:cNvSpPr>
          <p:nvPr>
            <p:ph type="title"/>
          </p:nvPr>
        </p:nvSpPr>
        <p:spPr>
          <a:xfrm>
            <a:off x="468313" y="404664"/>
            <a:ext cx="7107837" cy="647700"/>
          </a:xfrm>
        </p:spPr>
        <p:txBody>
          <a:bodyPr/>
          <a:lstStyle/>
          <a:p>
            <a:pPr>
              <a:defRPr/>
            </a:pPr>
            <a:r>
              <a:rPr lang="ru-RU" dirty="0"/>
              <a:t>Участие россиян в основных направлениях реформы ЖКХ</a:t>
            </a:r>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27</a:t>
            </a:fld>
            <a:endParaRPr lang="ru-RU" dirty="0"/>
          </a:p>
        </p:txBody>
      </p:sp>
      <p:sp>
        <p:nvSpPr>
          <p:cNvPr id="10" name="Прямоугольник 9"/>
          <p:cNvSpPr/>
          <p:nvPr/>
        </p:nvSpPr>
        <p:spPr>
          <a:xfrm>
            <a:off x="593304" y="6643645"/>
            <a:ext cx="8550696" cy="215444"/>
          </a:xfrm>
          <a:prstGeom prst="rect">
            <a:avLst/>
          </a:prstGeom>
        </p:spPr>
        <p:txBody>
          <a:bodyPr wrap="square">
            <a:spAutoFit/>
          </a:bodyPr>
          <a:lstStyle/>
          <a:p>
            <a:pPr algn="r"/>
            <a:r>
              <a:rPr lang="en-US" sz="800" i="1" dirty="0" smtClean="0"/>
              <a:t>* </a:t>
            </a:r>
            <a:r>
              <a:rPr lang="ru-RU" sz="800" i="1" dirty="0" smtClean="0"/>
              <a:t>Сумма </a:t>
            </a:r>
            <a:r>
              <a:rPr lang="ru-RU" sz="800" i="1" dirty="0"/>
              <a:t>ответов превышает 100%, так как вопрос предполагал возможность выбора нескольких вариантов ответов</a:t>
            </a:r>
            <a:endParaRPr lang="ru-RU" sz="800" b="1" i="1" dirty="0">
              <a:solidFill>
                <a:srgbClr val="FF0000"/>
              </a:solidFill>
            </a:endParaRPr>
          </a:p>
        </p:txBody>
      </p:sp>
      <p:sp>
        <p:nvSpPr>
          <p:cNvPr id="11" name="Text Box 15"/>
          <p:cNvSpPr txBox="1">
            <a:spLocks noChangeArrowheads="1"/>
          </p:cNvSpPr>
          <p:nvPr/>
        </p:nvSpPr>
        <p:spPr bwMode="auto">
          <a:xfrm>
            <a:off x="468313" y="1865843"/>
            <a:ext cx="3500438" cy="400110"/>
          </a:xfrm>
          <a:prstGeom prst="rect">
            <a:avLst/>
          </a:prstGeom>
          <a:noFill/>
          <a:ln w="9525">
            <a:noFill/>
            <a:miter lim="800000"/>
            <a:headEnd/>
            <a:tailEnd/>
          </a:ln>
        </p:spPr>
        <p:txBody>
          <a:bodyPr>
            <a:spAutoFit/>
          </a:bodyPr>
          <a:lstStyle/>
          <a:p>
            <a:r>
              <a:rPr lang="ru-RU" sz="1000" b="1" i="1" dirty="0"/>
              <a:t>Диаграмма </a:t>
            </a:r>
            <a:r>
              <a:rPr lang="ru-RU" sz="1000" b="1" i="1" dirty="0" smtClean="0"/>
              <a:t>1</a:t>
            </a:r>
            <a:r>
              <a:rPr lang="ru-RU" sz="1000" b="1" i="1" dirty="0"/>
              <a:t>5</a:t>
            </a:r>
          </a:p>
          <a:p>
            <a:r>
              <a:rPr lang="ru-RU" sz="1000" i="1" dirty="0" smtClean="0"/>
              <a:t>в % от всех опрошенных</a:t>
            </a:r>
            <a:r>
              <a:rPr lang="en-US" sz="1000" i="1" dirty="0" smtClean="0"/>
              <a:t>, n=1</a:t>
            </a:r>
            <a:r>
              <a:rPr lang="ru-RU" sz="1000" i="1" dirty="0" smtClean="0"/>
              <a:t>600</a:t>
            </a:r>
            <a:r>
              <a:rPr lang="en-US" sz="1000" i="1" dirty="0" smtClean="0"/>
              <a:t>*</a:t>
            </a:r>
            <a:endParaRPr lang="ru-RU" sz="1000" i="1" dirty="0"/>
          </a:p>
        </p:txBody>
      </p:sp>
    </p:spTree>
    <p:extLst>
      <p:ext uri="{BB962C8B-B14F-4D97-AF65-F5344CB8AC3E}">
        <p14:creationId xmlns:p14="http://schemas.microsoft.com/office/powerpoint/2010/main" val="8569506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txBox="1">
            <a:spLocks noChangeArrowheads="1"/>
          </p:cNvSpPr>
          <p:nvPr/>
        </p:nvSpPr>
        <p:spPr bwMode="auto">
          <a:xfrm>
            <a:off x="107951" y="5373216"/>
            <a:ext cx="8856537" cy="792088"/>
          </a:xfrm>
          <a:prstGeom prst="rect">
            <a:avLst/>
          </a:prstGeom>
          <a:noFill/>
          <a:ln w="9525">
            <a:noFill/>
            <a:miter lim="800000"/>
            <a:headEnd/>
            <a:tailEnd/>
          </a:ln>
        </p:spPr>
        <p:txBody>
          <a:bodyPr/>
          <a:lstStyle>
            <a:defPPr>
              <a:defRPr lang="ru-RU"/>
            </a:defPPr>
            <a:lvl1pPr marL="266700" indent="-266700" algn="just">
              <a:spcBef>
                <a:spcPct val="10000"/>
              </a:spcBef>
              <a:buClr>
                <a:srgbClr val="339966"/>
              </a:buClr>
              <a:buSzPct val="90000"/>
              <a:buFont typeface="Wingdings" pitchFamily="2" charset="2"/>
              <a:buChar char="q"/>
              <a:defRPr sz="1400" kern="0" spc="-10">
                <a:latin typeface="Franklin Gothic Book" panose="020B0503020102020204" pitchFamily="34" charset="0"/>
                <a:cs typeface="+mn-cs"/>
              </a:defRPr>
            </a:lvl1pPr>
          </a:lstStyle>
          <a:p>
            <a:r>
              <a:rPr lang="ru-RU" spc="-30" dirty="0" smtClean="0"/>
              <a:t>Россияне со средним и ниже образованием </a:t>
            </a:r>
            <a:r>
              <a:rPr lang="ru-RU" spc="-30" dirty="0"/>
              <a:t>демонстрируют </a:t>
            </a:r>
            <a:r>
              <a:rPr lang="ru-RU" spc="-30" dirty="0" smtClean="0"/>
              <a:t>минимальный уровень </a:t>
            </a:r>
            <a:r>
              <a:rPr lang="ru-RU" spc="-30" dirty="0"/>
              <a:t>участия в </a:t>
            </a:r>
            <a:r>
              <a:rPr lang="ru-RU" spc="-30" dirty="0" smtClean="0"/>
              <a:t>реформе (89-93%).</a:t>
            </a:r>
          </a:p>
          <a:p>
            <a:r>
              <a:rPr lang="ru-RU" spc="-30" dirty="0" smtClean="0"/>
              <a:t>Опрошенные со средним специальным и высшем образованием чаще устанавливали в квартире приборы учета воды, энергосберегающие приборы и лампы, а также чаще участвовали в избрании Совета дома.</a:t>
            </a:r>
          </a:p>
        </p:txBody>
      </p:sp>
      <p:graphicFrame>
        <p:nvGraphicFramePr>
          <p:cNvPr id="9" name="Таблица 8"/>
          <p:cNvGraphicFramePr>
            <a:graphicFrameLocks noGrp="1"/>
          </p:cNvGraphicFramePr>
          <p:nvPr>
            <p:extLst>
              <p:ext uri="{D42A27DB-BD31-4B8C-83A1-F6EECF244321}">
                <p14:modId xmlns:p14="http://schemas.microsoft.com/office/powerpoint/2010/main" val="1590931486"/>
              </p:ext>
            </p:extLst>
          </p:nvPr>
        </p:nvGraphicFramePr>
        <p:xfrm>
          <a:off x="250824" y="1861464"/>
          <a:ext cx="8569325" cy="3490781"/>
        </p:xfrm>
        <a:graphic>
          <a:graphicData uri="http://schemas.openxmlformats.org/drawingml/2006/table">
            <a:tbl>
              <a:tblPr>
                <a:tableStyleId>{5C22544A-7EE6-4342-B048-85BDC9FD1C3A}</a:tableStyleId>
              </a:tblPr>
              <a:tblGrid>
                <a:gridCol w="3915215">
                  <a:extLst>
                    <a:ext uri="{9D8B030D-6E8A-4147-A177-3AD203B41FA5}">
                      <a16:colId xmlns="" xmlns:a16="http://schemas.microsoft.com/office/drawing/2014/main" val="20000"/>
                    </a:ext>
                  </a:extLst>
                </a:gridCol>
                <a:gridCol w="301963">
                  <a:extLst>
                    <a:ext uri="{9D8B030D-6E8A-4147-A177-3AD203B41FA5}">
                      <a16:colId xmlns="" xmlns:a16="http://schemas.microsoft.com/office/drawing/2014/main" val="20001"/>
                    </a:ext>
                  </a:extLst>
                </a:gridCol>
                <a:gridCol w="404895">
                  <a:extLst>
                    <a:ext uri="{9D8B030D-6E8A-4147-A177-3AD203B41FA5}">
                      <a16:colId xmlns="" xmlns:a16="http://schemas.microsoft.com/office/drawing/2014/main" val="20002"/>
                    </a:ext>
                  </a:extLst>
                </a:gridCol>
                <a:gridCol w="404895">
                  <a:extLst>
                    <a:ext uri="{9D8B030D-6E8A-4147-A177-3AD203B41FA5}">
                      <a16:colId xmlns="" xmlns:a16="http://schemas.microsoft.com/office/drawing/2014/main" val="20003"/>
                    </a:ext>
                  </a:extLst>
                </a:gridCol>
                <a:gridCol w="1079721">
                  <a:extLst>
                    <a:ext uri="{9D8B030D-6E8A-4147-A177-3AD203B41FA5}">
                      <a16:colId xmlns="" xmlns:a16="http://schemas.microsoft.com/office/drawing/2014/main" val="20004"/>
                    </a:ext>
                  </a:extLst>
                </a:gridCol>
                <a:gridCol w="674825">
                  <a:extLst>
                    <a:ext uri="{9D8B030D-6E8A-4147-A177-3AD203B41FA5}">
                      <a16:colId xmlns="" xmlns:a16="http://schemas.microsoft.com/office/drawing/2014/main" val="20005"/>
                    </a:ext>
                  </a:extLst>
                </a:gridCol>
                <a:gridCol w="809790">
                  <a:extLst>
                    <a:ext uri="{9D8B030D-6E8A-4147-A177-3AD203B41FA5}">
                      <a16:colId xmlns="" xmlns:a16="http://schemas.microsoft.com/office/drawing/2014/main" val="20006"/>
                    </a:ext>
                  </a:extLst>
                </a:gridCol>
                <a:gridCol w="978021">
                  <a:extLst>
                    <a:ext uri="{9D8B030D-6E8A-4147-A177-3AD203B41FA5}">
                      <a16:colId xmlns="" xmlns:a16="http://schemas.microsoft.com/office/drawing/2014/main" val="20007"/>
                    </a:ext>
                  </a:extLst>
                </a:gridCol>
              </a:tblGrid>
              <a:tr h="186838">
                <a:tc rowSpan="2">
                  <a:txBody>
                    <a:bodyPr/>
                    <a:lstStyle/>
                    <a:p>
                      <a:pPr algn="ctr" fontAlgn="ctr"/>
                      <a:r>
                        <a:rPr lang="ru-RU" sz="1100" u="none" strike="noStrike" spc="-20" dirty="0">
                          <a:effectLst/>
                          <a:latin typeface="Franklin Gothic Book" panose="020B0503020102020204" pitchFamily="34" charset="0"/>
                        </a:rPr>
                        <a:t> </a:t>
                      </a:r>
                      <a:endParaRPr lang="ru-RU" sz="1100" b="1" i="1" u="none" strike="noStrike" spc="-20" dirty="0">
                        <a:effectLst/>
                        <a:latin typeface="Franklin Gothic Book" panose="020B0503020102020204" pitchFamily="34" charset="0"/>
                      </a:endParaRPr>
                    </a:p>
                  </a:txBody>
                  <a:tcPr marL="7256" marR="7256" marT="7256"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rowSpan="2">
                  <a:txBody>
                    <a:bodyPr/>
                    <a:lstStyle/>
                    <a:p>
                      <a:pPr algn="ctr" fontAlgn="ctr"/>
                      <a:r>
                        <a:rPr lang="ru-RU" sz="1100" b="1" u="none" strike="noStrike" spc="-20" dirty="0" smtClean="0">
                          <a:solidFill>
                            <a:schemeClr val="bg1"/>
                          </a:solidFill>
                          <a:effectLst/>
                          <a:latin typeface="Franklin Gothic Book" panose="020B0503020102020204" pitchFamily="34" charset="0"/>
                        </a:rPr>
                        <a:t>ВСЕГО</a:t>
                      </a:r>
                      <a:endParaRPr lang="ru-RU" sz="1100" b="1" i="0" u="none" strike="noStrike" spc="-20" dirty="0">
                        <a:solidFill>
                          <a:schemeClr val="bg1"/>
                        </a:solidFill>
                        <a:effectLst/>
                        <a:latin typeface="Franklin Gothic Book" panose="020B0503020102020204" pitchFamily="34" charset="0"/>
                      </a:endParaRPr>
                    </a:p>
                  </a:txBody>
                  <a:tcPr marL="7256" marR="7256" marT="7256" marB="0" vert="vert27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gridSpan="2">
                  <a:txBody>
                    <a:bodyPr/>
                    <a:lstStyle/>
                    <a:p>
                      <a:pPr algn="ctr" fontAlgn="ctr"/>
                      <a:r>
                        <a:rPr lang="ru-RU" sz="1100" b="0" u="none" strike="noStrike" spc="-20" dirty="0" smtClean="0">
                          <a:solidFill>
                            <a:schemeClr val="bg1"/>
                          </a:solidFill>
                          <a:effectLst/>
                          <a:latin typeface="Franklin Gothic Book" panose="020B0503020102020204" pitchFamily="34" charset="0"/>
                        </a:rPr>
                        <a:t>Пол</a:t>
                      </a:r>
                      <a:endParaRPr lang="ru-RU" sz="1100" b="0" i="0" u="none" strike="noStrike" spc="-20" dirty="0">
                        <a:solidFill>
                          <a:schemeClr val="bg1"/>
                        </a:solidFill>
                        <a:effectLst/>
                        <a:latin typeface="Franklin Gothic Book" panose="020B0503020102020204" pitchFamily="34" charset="0"/>
                      </a:endParaRPr>
                    </a:p>
                  </a:txBody>
                  <a:tcPr marL="7256" marR="7256" marT="7256"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hMerge="1">
                  <a:txBody>
                    <a:bodyPr/>
                    <a:lstStyle/>
                    <a:p>
                      <a:endParaRPr lang="ru-RU"/>
                    </a:p>
                  </a:txBody>
                  <a:tcPr/>
                </a:tc>
                <a:tc gridSpan="4">
                  <a:txBody>
                    <a:bodyPr/>
                    <a:lstStyle/>
                    <a:p>
                      <a:pPr algn="ctr" fontAlgn="ctr"/>
                      <a:r>
                        <a:rPr lang="ru-RU" sz="1100" b="0" u="none" strike="noStrike" spc="-20" dirty="0" smtClean="0">
                          <a:solidFill>
                            <a:schemeClr val="bg1"/>
                          </a:solidFill>
                          <a:effectLst/>
                          <a:latin typeface="Franklin Gothic Book" panose="020B0503020102020204" pitchFamily="34" charset="0"/>
                        </a:rPr>
                        <a:t>Образование</a:t>
                      </a:r>
                      <a:endParaRPr lang="ru-RU" sz="1100" b="0" i="0" u="none" strike="noStrike" spc="-20" dirty="0">
                        <a:solidFill>
                          <a:schemeClr val="bg1"/>
                        </a:solidFill>
                        <a:effectLst/>
                        <a:latin typeface="Franklin Gothic Book" panose="020B0503020102020204" pitchFamily="34" charset="0"/>
                      </a:endParaRPr>
                    </a:p>
                  </a:txBody>
                  <a:tcPr marL="7256" marR="7256" marT="7256"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0"/>
                  </a:ext>
                </a:extLst>
              </a:tr>
              <a:tr h="660618">
                <a:tc vMerge="1">
                  <a:txBody>
                    <a:bodyPr/>
                    <a:lstStyle/>
                    <a:p>
                      <a:endParaRPr lang="ru-RU"/>
                    </a:p>
                  </a:txBody>
                  <a:tcPr/>
                </a:tc>
                <a:tc vMerge="1">
                  <a:txBody>
                    <a:bodyPr/>
                    <a:lstStyle/>
                    <a:p>
                      <a:endParaRPr lang="ru-RU"/>
                    </a:p>
                  </a:txBody>
                  <a:tcPr/>
                </a:tc>
                <a:tc>
                  <a:txBody>
                    <a:bodyPr/>
                    <a:lstStyle/>
                    <a:p>
                      <a:pPr algn="ctr" fontAlgn="ctr"/>
                      <a:r>
                        <a:rPr lang="ru-RU" sz="1100" b="0" u="none" strike="noStrike" spc="-20" dirty="0">
                          <a:solidFill>
                            <a:schemeClr val="bg1"/>
                          </a:solidFill>
                          <a:effectLst/>
                          <a:latin typeface="Franklin Gothic Book" panose="020B0503020102020204" pitchFamily="34" charset="0"/>
                        </a:rPr>
                        <a:t>Мужской</a:t>
                      </a:r>
                      <a:endParaRPr lang="ru-RU" sz="1100" b="0" i="1" u="none" strike="noStrike" spc="-20" dirty="0">
                        <a:solidFill>
                          <a:schemeClr val="bg1"/>
                        </a:solidFill>
                        <a:effectLst/>
                        <a:latin typeface="Franklin Gothic Book" panose="020B0503020102020204" pitchFamily="34" charset="0"/>
                      </a:endParaRPr>
                    </a:p>
                  </a:txBody>
                  <a:tcPr marL="7256" marR="7256" marT="7256" marB="0" vert="vert27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100" b="0" u="none" strike="noStrike" spc="-20" dirty="0">
                          <a:solidFill>
                            <a:schemeClr val="bg1"/>
                          </a:solidFill>
                          <a:effectLst/>
                          <a:latin typeface="Franklin Gothic Book" panose="020B0503020102020204" pitchFamily="34" charset="0"/>
                        </a:rPr>
                        <a:t>Женский</a:t>
                      </a:r>
                      <a:endParaRPr lang="ru-RU" sz="1100" b="0" i="1" u="none" strike="noStrike" spc="-20" dirty="0">
                        <a:solidFill>
                          <a:schemeClr val="bg1"/>
                        </a:solidFill>
                        <a:effectLst/>
                        <a:latin typeface="Franklin Gothic Book" panose="020B0503020102020204" pitchFamily="34" charset="0"/>
                      </a:endParaRPr>
                    </a:p>
                  </a:txBody>
                  <a:tcPr marL="7256" marR="7256" marT="7256" marB="0" vert="vert27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100" b="0" u="none" strike="noStrike" spc="-20" dirty="0" smtClean="0">
                          <a:solidFill>
                            <a:schemeClr val="bg1"/>
                          </a:solidFill>
                          <a:effectLst/>
                          <a:latin typeface="Franklin Gothic Book" panose="020B0503020102020204" pitchFamily="34" charset="0"/>
                        </a:rPr>
                        <a:t>Начальное или </a:t>
                      </a:r>
                      <a:r>
                        <a:rPr lang="ru-RU" sz="1100" b="0" u="none" strike="noStrike" spc="-20" dirty="0">
                          <a:solidFill>
                            <a:schemeClr val="bg1"/>
                          </a:solidFill>
                          <a:effectLst/>
                          <a:latin typeface="Franklin Gothic Book" panose="020B0503020102020204" pitchFamily="34" charset="0"/>
                        </a:rPr>
                        <a:t>неполное </a:t>
                      </a:r>
                      <a:r>
                        <a:rPr lang="ru-RU" sz="1100" b="0" u="none" strike="noStrike" spc="-20" dirty="0" smtClean="0">
                          <a:solidFill>
                            <a:schemeClr val="bg1"/>
                          </a:solidFill>
                          <a:effectLst/>
                          <a:latin typeface="Franklin Gothic Book" panose="020B0503020102020204" pitchFamily="34" charset="0"/>
                        </a:rPr>
                        <a:t>среднее</a:t>
                      </a:r>
                      <a:endParaRPr lang="ru-RU" sz="1100" b="0" i="1" u="none" strike="noStrike" spc="-20" dirty="0">
                        <a:solidFill>
                          <a:schemeClr val="bg1"/>
                        </a:solidFill>
                        <a:effectLst/>
                        <a:latin typeface="Franklin Gothic Book" panose="020B0503020102020204" pitchFamily="34" charset="0"/>
                      </a:endParaRPr>
                    </a:p>
                  </a:txBody>
                  <a:tcPr marL="7256" marR="7256" marT="7256"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100" b="0" u="none" strike="noStrike" spc="-20" dirty="0">
                          <a:solidFill>
                            <a:schemeClr val="bg1"/>
                          </a:solidFill>
                          <a:effectLst/>
                          <a:latin typeface="Franklin Gothic Book" panose="020B0503020102020204" pitchFamily="34" charset="0"/>
                        </a:rPr>
                        <a:t>Среднее </a:t>
                      </a:r>
                      <a:r>
                        <a:rPr lang="ru-RU" sz="1100" b="0" u="none" strike="noStrike" spc="-20" dirty="0" smtClean="0">
                          <a:solidFill>
                            <a:schemeClr val="bg1"/>
                          </a:solidFill>
                          <a:effectLst/>
                          <a:latin typeface="Franklin Gothic Book" panose="020B0503020102020204" pitchFamily="34" charset="0"/>
                        </a:rPr>
                        <a:t>(</a:t>
                      </a:r>
                      <a:r>
                        <a:rPr lang="ru-RU" sz="1100" b="0" u="none" strike="noStrike" spc="-20" dirty="0">
                          <a:solidFill>
                            <a:schemeClr val="bg1"/>
                          </a:solidFill>
                          <a:effectLst/>
                          <a:latin typeface="Franklin Gothic Book" panose="020B0503020102020204" pitchFamily="34" charset="0"/>
                        </a:rPr>
                        <a:t>школа или ПТУ)</a:t>
                      </a:r>
                      <a:endParaRPr lang="ru-RU" sz="1100" b="0" i="1" u="none" strike="noStrike" spc="-20" dirty="0">
                        <a:solidFill>
                          <a:schemeClr val="bg1"/>
                        </a:solidFill>
                        <a:effectLst/>
                        <a:latin typeface="Franklin Gothic Book" panose="020B0503020102020204" pitchFamily="34" charset="0"/>
                      </a:endParaRPr>
                    </a:p>
                  </a:txBody>
                  <a:tcPr marL="7256" marR="7256" marT="7256"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100" b="0" u="none" strike="noStrike" spc="-20" dirty="0">
                          <a:solidFill>
                            <a:schemeClr val="bg1"/>
                          </a:solidFill>
                          <a:effectLst/>
                          <a:latin typeface="Franklin Gothic Book" panose="020B0503020102020204" pitchFamily="34" charset="0"/>
                        </a:rPr>
                        <a:t>Среднее специальное </a:t>
                      </a:r>
                      <a:r>
                        <a:rPr lang="ru-RU" sz="1100" b="0" u="none" strike="noStrike" spc="-20" dirty="0" smtClean="0">
                          <a:solidFill>
                            <a:schemeClr val="bg1"/>
                          </a:solidFill>
                          <a:effectLst/>
                          <a:latin typeface="Franklin Gothic Book" panose="020B0503020102020204" pitchFamily="34" charset="0"/>
                        </a:rPr>
                        <a:t>(</a:t>
                      </a:r>
                      <a:r>
                        <a:rPr lang="ru-RU" sz="1100" b="0" u="none" strike="noStrike" spc="-20" dirty="0">
                          <a:solidFill>
                            <a:schemeClr val="bg1"/>
                          </a:solidFill>
                          <a:effectLst/>
                          <a:latin typeface="Franklin Gothic Book" panose="020B0503020102020204" pitchFamily="34" charset="0"/>
                        </a:rPr>
                        <a:t>техникум)</a:t>
                      </a:r>
                      <a:endParaRPr lang="ru-RU" sz="1100" b="0" i="1" u="none" strike="noStrike" spc="-20" dirty="0">
                        <a:solidFill>
                          <a:schemeClr val="bg1"/>
                        </a:solidFill>
                        <a:effectLst/>
                        <a:latin typeface="Franklin Gothic Book" panose="020B0503020102020204" pitchFamily="34" charset="0"/>
                      </a:endParaRPr>
                    </a:p>
                  </a:txBody>
                  <a:tcPr marL="7256" marR="7256" marT="7256"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100" b="0" u="none" strike="noStrike" spc="-20" dirty="0">
                          <a:solidFill>
                            <a:schemeClr val="bg1"/>
                          </a:solidFill>
                          <a:effectLst/>
                          <a:latin typeface="Franklin Gothic Book" panose="020B0503020102020204" pitchFamily="34" charset="0"/>
                        </a:rPr>
                        <a:t>Незаконченное </a:t>
                      </a:r>
                      <a:r>
                        <a:rPr lang="ru-RU" sz="1100" b="0" u="none" strike="noStrike" spc="-20" dirty="0" smtClean="0">
                          <a:solidFill>
                            <a:schemeClr val="bg1"/>
                          </a:solidFill>
                          <a:effectLst/>
                          <a:latin typeface="Franklin Gothic Book" panose="020B0503020102020204" pitchFamily="34" charset="0"/>
                        </a:rPr>
                        <a:t>высшее, </a:t>
                      </a:r>
                      <a:r>
                        <a:rPr lang="ru-RU" sz="1100" b="0" u="none" strike="noStrike" spc="-20" dirty="0">
                          <a:solidFill>
                            <a:schemeClr val="bg1"/>
                          </a:solidFill>
                          <a:effectLst/>
                          <a:latin typeface="Franklin Gothic Book" panose="020B0503020102020204" pitchFamily="34" charset="0"/>
                        </a:rPr>
                        <a:t>высшее</a:t>
                      </a:r>
                      <a:endParaRPr lang="ru-RU" sz="1100" b="0" i="1" u="none" strike="noStrike" spc="-20" dirty="0">
                        <a:solidFill>
                          <a:schemeClr val="bg1"/>
                        </a:solidFill>
                        <a:effectLst/>
                        <a:latin typeface="Franklin Gothic Book" panose="020B0503020102020204" pitchFamily="34" charset="0"/>
                      </a:endParaRPr>
                    </a:p>
                  </a:txBody>
                  <a:tcPr marL="7256" marR="7256" marT="7256"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extLst>
                  <a:ext uri="{0D108BD9-81ED-4DB2-BD59-A6C34878D82A}">
                    <a16:rowId xmlns="" xmlns:a16="http://schemas.microsoft.com/office/drawing/2014/main" val="10001"/>
                  </a:ext>
                </a:extLst>
              </a:tr>
              <a:tr h="201445">
                <a:tc>
                  <a:txBody>
                    <a:bodyPr/>
                    <a:lstStyle/>
                    <a:p>
                      <a:pPr marL="92075" indent="0" algn="l" defTabSz="914400" rtl="0" eaLnBrk="1" fontAlgn="t" latinLnBrk="0" hangingPunct="1"/>
                      <a:r>
                        <a:rPr lang="ru-RU" sz="1100" b="0" u="none" strike="noStrike" kern="1200" spc="-20" dirty="0" smtClean="0">
                          <a:solidFill>
                            <a:schemeClr val="dk1"/>
                          </a:solidFill>
                          <a:effectLst/>
                          <a:latin typeface="Franklin Gothic Book" panose="020B0503020102020204" pitchFamily="34" charset="0"/>
                          <a:ea typeface="+mn-ea"/>
                          <a:cs typeface="+mn-cs"/>
                        </a:rPr>
                        <a:t>Установили </a:t>
                      </a:r>
                      <a:r>
                        <a:rPr lang="ru-RU" sz="1100" b="0" u="none" strike="noStrike" kern="1200" spc="-20" dirty="0">
                          <a:solidFill>
                            <a:schemeClr val="dk1"/>
                          </a:solidFill>
                          <a:effectLst/>
                          <a:latin typeface="Franklin Gothic Book" panose="020B0503020102020204" pitchFamily="34" charset="0"/>
                          <a:ea typeface="+mn-ea"/>
                          <a:cs typeface="+mn-cs"/>
                        </a:rPr>
                        <a:t>в квартире приборы учёта воды</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1" i="0" u="none" strike="noStrike" dirty="0">
                          <a:effectLst/>
                          <a:latin typeface="Franklin Gothic Book" panose="020B0503020102020204" pitchFamily="34" charset="0"/>
                        </a:rPr>
                        <a:t>80</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effectLst/>
                          <a:latin typeface="Franklin Gothic Book" panose="020B0503020102020204" pitchFamily="34" charset="0"/>
                        </a:rPr>
                        <a:t>80</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effectLst/>
                          <a:latin typeface="Franklin Gothic Book" panose="020B0503020102020204" pitchFamily="34" charset="0"/>
                        </a:rPr>
                        <a:t>80</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effectLst/>
                          <a:latin typeface="Franklin Gothic Book" panose="020B0503020102020204" pitchFamily="34" charset="0"/>
                        </a:rPr>
                        <a:t>73</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effectLst/>
                          <a:latin typeface="Franklin Gothic Book" panose="020B0503020102020204" pitchFamily="34" charset="0"/>
                        </a:rPr>
                        <a:t>76</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chemeClr val="dk1"/>
                          </a:solidFill>
                          <a:effectLst/>
                          <a:latin typeface="Franklin Gothic Book" panose="020B0503020102020204" pitchFamily="34" charset="0"/>
                          <a:ea typeface="+mn-ea"/>
                          <a:cs typeface="+mn-cs"/>
                        </a:rPr>
                        <a:t>80</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1" i="0" u="none" strike="noStrike" kern="1200" dirty="0">
                          <a:solidFill>
                            <a:srgbClr val="C00000"/>
                          </a:solidFill>
                          <a:effectLst/>
                          <a:latin typeface="Franklin Gothic Book" panose="020B0503020102020204" pitchFamily="34" charset="0"/>
                          <a:ea typeface="+mn-ea"/>
                          <a:cs typeface="+mn-cs"/>
                        </a:rPr>
                        <a:t>85</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363740">
                <a:tc>
                  <a:txBody>
                    <a:bodyPr/>
                    <a:lstStyle/>
                    <a:p>
                      <a:pPr marL="92075" indent="0" algn="l" defTabSz="914400" rtl="0" eaLnBrk="1" fontAlgn="t" latinLnBrk="0" hangingPunct="1"/>
                      <a:r>
                        <a:rPr lang="ru-RU" sz="1100" b="0" u="none" strike="noStrike" kern="1200" spc="-20" dirty="0" smtClean="0">
                          <a:solidFill>
                            <a:schemeClr val="dk1"/>
                          </a:solidFill>
                          <a:effectLst/>
                          <a:latin typeface="Franklin Gothic Book" panose="020B0503020102020204" pitchFamily="34" charset="0"/>
                          <a:ea typeface="+mn-ea"/>
                          <a:cs typeface="+mn-cs"/>
                        </a:rPr>
                        <a:t>Установили </a:t>
                      </a:r>
                      <a:r>
                        <a:rPr lang="ru-RU" sz="1100" b="0" u="none" strike="noStrike" kern="1200" spc="-20" dirty="0">
                          <a:solidFill>
                            <a:schemeClr val="dk1"/>
                          </a:solidFill>
                          <a:effectLst/>
                          <a:latin typeface="Franklin Gothic Book" panose="020B0503020102020204" pitchFamily="34" charset="0"/>
                          <a:ea typeface="+mn-ea"/>
                          <a:cs typeface="+mn-cs"/>
                        </a:rPr>
                        <a:t>в квартире энергосберегающие лампы и </a:t>
                      </a:r>
                      <a:r>
                        <a:rPr lang="ru-RU" sz="1100" b="0" u="none" strike="noStrike" kern="1200" spc="-20" dirty="0" smtClean="0">
                          <a:solidFill>
                            <a:schemeClr val="dk1"/>
                          </a:solidFill>
                          <a:effectLst/>
                          <a:latin typeface="Franklin Gothic Book" panose="020B0503020102020204" pitchFamily="34" charset="0"/>
                          <a:ea typeface="+mn-ea"/>
                          <a:cs typeface="+mn-cs"/>
                        </a:rPr>
                        <a:t>электроприборы</a:t>
                      </a:r>
                      <a:endParaRPr lang="ru-RU" sz="1100" b="0" u="none" strike="noStrike" kern="1200" spc="-20" dirty="0">
                        <a:solidFill>
                          <a:schemeClr val="dk1"/>
                        </a:solidFill>
                        <a:effectLst/>
                        <a:latin typeface="Franklin Gothic Book" panose="020B0503020102020204" pitchFamily="34" charset="0"/>
                        <a:ea typeface="+mn-ea"/>
                        <a:cs typeface="+mn-cs"/>
                      </a:endParaRP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1" i="0" u="none" strike="noStrike" dirty="0">
                          <a:effectLst/>
                          <a:latin typeface="Franklin Gothic Book" panose="020B0503020102020204" pitchFamily="34" charset="0"/>
                        </a:rPr>
                        <a:t>69</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dirty="0">
                          <a:effectLst/>
                          <a:latin typeface="Franklin Gothic Book" panose="020B0503020102020204" pitchFamily="34" charset="0"/>
                        </a:rPr>
                        <a:t>67</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1" i="0" u="none" strike="noStrike" dirty="0">
                          <a:solidFill>
                            <a:srgbClr val="C00000"/>
                          </a:solidFill>
                          <a:effectLst/>
                          <a:latin typeface="Franklin Gothic Book" panose="020B0503020102020204" pitchFamily="34" charset="0"/>
                        </a:rPr>
                        <a:t>71</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effectLst/>
                          <a:latin typeface="Franklin Gothic Book" panose="020B0503020102020204" pitchFamily="34" charset="0"/>
                        </a:rPr>
                        <a:t>71</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effectLst/>
                          <a:latin typeface="Franklin Gothic Book" panose="020B0503020102020204" pitchFamily="34" charset="0"/>
                        </a:rPr>
                        <a:t>60</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1" i="0" u="none" strike="noStrike" kern="1200" dirty="0">
                          <a:solidFill>
                            <a:srgbClr val="C00000"/>
                          </a:solidFill>
                          <a:effectLst/>
                          <a:latin typeface="Franklin Gothic Book" panose="020B0503020102020204" pitchFamily="34" charset="0"/>
                          <a:ea typeface="+mn-ea"/>
                          <a:cs typeface="+mn-cs"/>
                        </a:rPr>
                        <a:t>72</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effectLst/>
                          <a:latin typeface="Franklin Gothic Book" panose="020B0503020102020204" pitchFamily="34" charset="0"/>
                        </a:rPr>
                        <a:t>70</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201445">
                <a:tc>
                  <a:txBody>
                    <a:bodyPr/>
                    <a:lstStyle/>
                    <a:p>
                      <a:pPr marL="92075" indent="0" algn="l" defTabSz="914400" rtl="0" eaLnBrk="1" fontAlgn="t" latinLnBrk="0" hangingPunct="1"/>
                      <a:r>
                        <a:rPr lang="ru-RU" sz="1100" b="0" u="none" strike="noStrike" kern="1200" spc="-20" dirty="0" smtClean="0">
                          <a:solidFill>
                            <a:schemeClr val="dk1"/>
                          </a:solidFill>
                          <a:effectLst/>
                          <a:latin typeface="Franklin Gothic Book" panose="020B0503020102020204" pitchFamily="34" charset="0"/>
                          <a:ea typeface="+mn-ea"/>
                          <a:cs typeface="+mn-cs"/>
                        </a:rPr>
                        <a:t>Участвовали в благоустройстве </a:t>
                      </a:r>
                      <a:r>
                        <a:rPr lang="ru-RU" sz="1100" b="0" u="none" strike="noStrike" kern="1200" spc="-20" dirty="0">
                          <a:solidFill>
                            <a:schemeClr val="dk1"/>
                          </a:solidFill>
                          <a:effectLst/>
                          <a:latin typeface="Franklin Gothic Book" panose="020B0503020102020204" pitchFamily="34" charset="0"/>
                          <a:ea typeface="+mn-ea"/>
                          <a:cs typeface="+mn-cs"/>
                        </a:rPr>
                        <a:t>придомовой территории</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1" i="0" u="none" strike="noStrike" dirty="0">
                          <a:effectLst/>
                          <a:latin typeface="Franklin Gothic Book" panose="020B0503020102020204" pitchFamily="34" charset="0"/>
                        </a:rPr>
                        <a:t>32</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effectLst/>
                          <a:latin typeface="Franklin Gothic Book" panose="020B0503020102020204" pitchFamily="34" charset="0"/>
                        </a:rPr>
                        <a:t>31</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dirty="0">
                          <a:effectLst/>
                          <a:latin typeface="Franklin Gothic Book" panose="020B0503020102020204" pitchFamily="34" charset="0"/>
                        </a:rPr>
                        <a:t>33</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1" i="0" u="none" strike="noStrike" kern="1200" dirty="0">
                          <a:solidFill>
                            <a:srgbClr val="C00000"/>
                          </a:solidFill>
                          <a:effectLst/>
                          <a:latin typeface="Franklin Gothic Book" panose="020B0503020102020204" pitchFamily="34" charset="0"/>
                          <a:ea typeface="+mn-ea"/>
                          <a:cs typeface="+mn-cs"/>
                        </a:rPr>
                        <a:t>38</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effectLst/>
                          <a:latin typeface="Franklin Gothic Book" panose="020B0503020102020204" pitchFamily="34" charset="0"/>
                        </a:rPr>
                        <a:t>34</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effectLst/>
                          <a:latin typeface="Franklin Gothic Book" panose="020B0503020102020204" pitchFamily="34" charset="0"/>
                        </a:rPr>
                        <a:t>33</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effectLst/>
                          <a:latin typeface="Franklin Gothic Book" panose="020B0503020102020204" pitchFamily="34" charset="0"/>
                        </a:rPr>
                        <a:t>28</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169474">
                <a:tc>
                  <a:txBody>
                    <a:bodyPr/>
                    <a:lstStyle/>
                    <a:p>
                      <a:pPr marL="92075" indent="0" algn="l" defTabSz="914400" rtl="0" eaLnBrk="1" fontAlgn="t" latinLnBrk="0" hangingPunct="1"/>
                      <a:r>
                        <a:rPr lang="ru-RU" sz="1100" b="0" u="none" strike="noStrike" kern="1200" spc="-20" dirty="0" smtClean="0">
                          <a:solidFill>
                            <a:schemeClr val="dk1"/>
                          </a:solidFill>
                          <a:effectLst/>
                          <a:latin typeface="Franklin Gothic Book" panose="020B0503020102020204" pitchFamily="34" charset="0"/>
                          <a:ea typeface="+mn-ea"/>
                          <a:cs typeface="+mn-cs"/>
                        </a:rPr>
                        <a:t>Участвовали</a:t>
                      </a:r>
                      <a:r>
                        <a:rPr lang="ru-RU" sz="1100" b="0" u="none" strike="noStrike" kern="1200" spc="-20" baseline="0" dirty="0" smtClean="0">
                          <a:solidFill>
                            <a:schemeClr val="dk1"/>
                          </a:solidFill>
                          <a:effectLst/>
                          <a:latin typeface="Franklin Gothic Book" panose="020B0503020102020204" pitchFamily="34" charset="0"/>
                          <a:ea typeface="+mn-ea"/>
                          <a:cs typeface="+mn-cs"/>
                        </a:rPr>
                        <a:t> </a:t>
                      </a:r>
                      <a:r>
                        <a:rPr lang="ru-RU" sz="1100" b="0" u="none" strike="noStrike" kern="1200" spc="-20" dirty="0" smtClean="0">
                          <a:solidFill>
                            <a:schemeClr val="dk1"/>
                          </a:solidFill>
                          <a:effectLst/>
                          <a:latin typeface="Franklin Gothic Book" panose="020B0503020102020204" pitchFamily="34" charset="0"/>
                          <a:ea typeface="+mn-ea"/>
                          <a:cs typeface="+mn-cs"/>
                        </a:rPr>
                        <a:t>в </a:t>
                      </a:r>
                      <a:r>
                        <a:rPr lang="ru-RU" sz="1100" b="0" u="none" strike="noStrike" kern="1200" spc="-20" dirty="0">
                          <a:solidFill>
                            <a:schemeClr val="dk1"/>
                          </a:solidFill>
                          <a:effectLst/>
                          <a:latin typeface="Franklin Gothic Book" panose="020B0503020102020204" pitchFamily="34" charset="0"/>
                          <a:ea typeface="+mn-ea"/>
                          <a:cs typeface="+mn-cs"/>
                        </a:rPr>
                        <a:t>принятии решения на собрании жильцов о выборе способа формирования фонда капитального ремонта </a:t>
                      </a:r>
                      <a:r>
                        <a:rPr lang="ru-RU" sz="1100" b="0" u="none" strike="noStrike" kern="1200" spc="-20" dirty="0" smtClean="0">
                          <a:solidFill>
                            <a:schemeClr val="dk1"/>
                          </a:solidFill>
                          <a:effectLst/>
                          <a:latin typeface="Franklin Gothic Book" panose="020B0503020102020204" pitchFamily="34" charset="0"/>
                          <a:ea typeface="+mn-ea"/>
                          <a:cs typeface="+mn-cs"/>
                        </a:rPr>
                        <a:t>дома</a:t>
                      </a:r>
                      <a:endParaRPr lang="ru-RU" sz="1100" b="0" u="none" strike="noStrike" kern="1200" spc="-20" dirty="0">
                        <a:solidFill>
                          <a:schemeClr val="dk1"/>
                        </a:solidFill>
                        <a:effectLst/>
                        <a:latin typeface="Franklin Gothic Book" panose="020B0503020102020204" pitchFamily="34" charset="0"/>
                        <a:ea typeface="+mn-ea"/>
                        <a:cs typeface="+mn-cs"/>
                      </a:endParaRP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1" i="0" u="none" strike="noStrike" dirty="0">
                          <a:effectLst/>
                          <a:latin typeface="Franklin Gothic Book" panose="020B0503020102020204" pitchFamily="34" charset="0"/>
                        </a:rPr>
                        <a:t>11</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effectLst/>
                          <a:latin typeface="Franklin Gothic Book" panose="020B0503020102020204" pitchFamily="34" charset="0"/>
                        </a:rPr>
                        <a:t>11</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effectLst/>
                          <a:latin typeface="Franklin Gothic Book" panose="020B0503020102020204" pitchFamily="34" charset="0"/>
                        </a:rPr>
                        <a:t>11</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dirty="0">
                          <a:effectLst/>
                          <a:latin typeface="Franklin Gothic Book" panose="020B0503020102020204" pitchFamily="34" charset="0"/>
                        </a:rPr>
                        <a:t>11</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effectLst/>
                          <a:latin typeface="Franklin Gothic Book" panose="020B0503020102020204" pitchFamily="34" charset="0"/>
                        </a:rPr>
                        <a:t>11</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effectLst/>
                          <a:latin typeface="Franklin Gothic Book" panose="020B0503020102020204" pitchFamily="34" charset="0"/>
                        </a:rPr>
                        <a:t>10</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effectLst/>
                          <a:latin typeface="Franklin Gothic Book" panose="020B0503020102020204" pitchFamily="34" charset="0"/>
                        </a:rPr>
                        <a:t>12</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r h="112701">
                <a:tc>
                  <a:txBody>
                    <a:bodyPr/>
                    <a:lstStyle/>
                    <a:p>
                      <a:pPr marL="92075" indent="0" algn="l" defTabSz="914400" rtl="0" eaLnBrk="1" fontAlgn="t" latinLnBrk="0" hangingPunct="1"/>
                      <a:r>
                        <a:rPr lang="ru-RU" sz="1100" b="0" u="none" strike="noStrike" kern="1200" spc="-20" dirty="0" smtClean="0">
                          <a:solidFill>
                            <a:schemeClr val="dk1"/>
                          </a:solidFill>
                          <a:effectLst/>
                          <a:latin typeface="Franklin Gothic Book" panose="020B0503020102020204" pitchFamily="34" charset="0"/>
                          <a:ea typeface="+mn-ea"/>
                          <a:cs typeface="+mn-cs"/>
                        </a:rPr>
                        <a:t>Участвовали </a:t>
                      </a:r>
                      <a:r>
                        <a:rPr lang="ru-RU" sz="1100" b="0" u="none" strike="noStrike" kern="1200" spc="-20" dirty="0">
                          <a:solidFill>
                            <a:schemeClr val="dk1"/>
                          </a:solidFill>
                          <a:effectLst/>
                          <a:latin typeface="Franklin Gothic Book" panose="020B0503020102020204" pitchFamily="34" charset="0"/>
                          <a:ea typeface="+mn-ea"/>
                          <a:cs typeface="+mn-cs"/>
                        </a:rPr>
                        <a:t>в принятии решения на собрании жильцов о проведении капитального ремонта дома</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1" i="0" u="none" strike="noStrike" dirty="0">
                          <a:effectLst/>
                          <a:latin typeface="Franklin Gothic Book" panose="020B0503020102020204" pitchFamily="34" charset="0"/>
                        </a:rPr>
                        <a:t>8</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dirty="0">
                          <a:effectLst/>
                          <a:latin typeface="Franklin Gothic Book" panose="020B0503020102020204" pitchFamily="34" charset="0"/>
                        </a:rPr>
                        <a:t>8</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effectLst/>
                          <a:latin typeface="Franklin Gothic Book" panose="020B0503020102020204" pitchFamily="34" charset="0"/>
                        </a:rPr>
                        <a:t>8</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dirty="0">
                          <a:effectLst/>
                          <a:latin typeface="Franklin Gothic Book" panose="020B0503020102020204" pitchFamily="34" charset="0"/>
                        </a:rPr>
                        <a:t>10</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1" i="0" u="none" strike="noStrike" kern="1200" dirty="0">
                          <a:solidFill>
                            <a:srgbClr val="C00000"/>
                          </a:solidFill>
                          <a:effectLst/>
                          <a:latin typeface="Franklin Gothic Book" panose="020B0503020102020204" pitchFamily="34" charset="0"/>
                          <a:ea typeface="+mn-ea"/>
                          <a:cs typeface="+mn-cs"/>
                        </a:rPr>
                        <a:t>12</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effectLst/>
                          <a:latin typeface="Franklin Gothic Book" panose="020B0503020102020204" pitchFamily="34" charset="0"/>
                        </a:rPr>
                        <a:t>6</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effectLst/>
                          <a:latin typeface="Franklin Gothic Book" panose="020B0503020102020204" pitchFamily="34" charset="0"/>
                        </a:rPr>
                        <a:t>9</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r h="201445">
                <a:tc>
                  <a:txBody>
                    <a:bodyPr/>
                    <a:lstStyle/>
                    <a:p>
                      <a:pPr marL="92075" indent="0" algn="l" defTabSz="914400" rtl="0" eaLnBrk="1" fontAlgn="t" latinLnBrk="0" hangingPunct="1"/>
                      <a:r>
                        <a:rPr lang="ru-RU" sz="1100" b="0" u="none" strike="noStrike" kern="1200" spc="-20" dirty="0" smtClean="0">
                          <a:solidFill>
                            <a:schemeClr val="dk1"/>
                          </a:solidFill>
                          <a:effectLst/>
                          <a:latin typeface="Franklin Gothic Book" panose="020B0503020102020204" pitchFamily="34" charset="0"/>
                          <a:ea typeface="+mn-ea"/>
                          <a:cs typeface="+mn-cs"/>
                        </a:rPr>
                        <a:t>Участвовали </a:t>
                      </a:r>
                      <a:r>
                        <a:rPr lang="ru-RU" sz="1100" b="0" u="none" strike="noStrike" kern="1200" spc="-20" dirty="0">
                          <a:solidFill>
                            <a:schemeClr val="dk1"/>
                          </a:solidFill>
                          <a:effectLst/>
                          <a:latin typeface="Franklin Gothic Book" panose="020B0503020102020204" pitchFamily="34" charset="0"/>
                          <a:ea typeface="+mn-ea"/>
                          <a:cs typeface="+mn-cs"/>
                        </a:rPr>
                        <a:t>в выборе собственников жилья частной </a:t>
                      </a:r>
                      <a:r>
                        <a:rPr lang="ru-RU" sz="1100" b="0" u="none" strike="noStrike" kern="1200" spc="-20" dirty="0" smtClean="0">
                          <a:solidFill>
                            <a:schemeClr val="dk1"/>
                          </a:solidFill>
                          <a:effectLst/>
                          <a:latin typeface="Franklin Gothic Book" panose="020B0503020102020204" pitchFamily="34" charset="0"/>
                          <a:ea typeface="+mn-ea"/>
                          <a:cs typeface="+mn-cs"/>
                        </a:rPr>
                        <a:t>УК</a:t>
                      </a:r>
                      <a:endParaRPr lang="ru-RU" sz="1100" b="0" u="none" strike="noStrike" kern="1200" spc="-20" dirty="0">
                        <a:solidFill>
                          <a:schemeClr val="dk1"/>
                        </a:solidFill>
                        <a:effectLst/>
                        <a:latin typeface="Franklin Gothic Book" panose="020B0503020102020204" pitchFamily="34" charset="0"/>
                        <a:ea typeface="+mn-ea"/>
                        <a:cs typeface="+mn-cs"/>
                      </a:endParaRP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1" i="0" u="none" strike="noStrike">
                          <a:effectLst/>
                          <a:latin typeface="Franklin Gothic Book" panose="020B0503020102020204" pitchFamily="34" charset="0"/>
                        </a:rPr>
                        <a:t>12</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dirty="0">
                          <a:effectLst/>
                          <a:latin typeface="Franklin Gothic Book" panose="020B0503020102020204" pitchFamily="34" charset="0"/>
                        </a:rPr>
                        <a:t>10</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1" i="0" u="none" strike="noStrike" kern="1200" dirty="0">
                          <a:solidFill>
                            <a:srgbClr val="C00000"/>
                          </a:solidFill>
                          <a:effectLst/>
                          <a:latin typeface="Franklin Gothic Book" panose="020B0503020102020204" pitchFamily="34" charset="0"/>
                          <a:ea typeface="+mn-ea"/>
                          <a:cs typeface="+mn-cs"/>
                        </a:rPr>
                        <a:t>14</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effectLst/>
                          <a:latin typeface="Franklin Gothic Book" panose="020B0503020102020204" pitchFamily="34" charset="0"/>
                        </a:rPr>
                        <a:t>5</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1" i="0" u="none" strike="noStrike" kern="1200" dirty="0">
                          <a:solidFill>
                            <a:srgbClr val="C00000"/>
                          </a:solidFill>
                          <a:effectLst/>
                          <a:latin typeface="Franklin Gothic Book" panose="020B0503020102020204" pitchFamily="34" charset="0"/>
                          <a:ea typeface="+mn-ea"/>
                          <a:cs typeface="+mn-cs"/>
                        </a:rPr>
                        <a:t>17</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effectLst/>
                          <a:latin typeface="Franklin Gothic Book" panose="020B0503020102020204" pitchFamily="34" charset="0"/>
                        </a:rPr>
                        <a:t>10</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effectLst/>
                          <a:latin typeface="Franklin Gothic Book" panose="020B0503020102020204" pitchFamily="34" charset="0"/>
                        </a:rPr>
                        <a:t>12</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7"/>
                  </a:ext>
                </a:extLst>
              </a:tr>
              <a:tr h="201445">
                <a:tc>
                  <a:txBody>
                    <a:bodyPr/>
                    <a:lstStyle/>
                    <a:p>
                      <a:pPr marL="92075" indent="0" algn="l" defTabSz="914400" rtl="0" eaLnBrk="1" fontAlgn="t" latinLnBrk="0" hangingPunct="1"/>
                      <a:r>
                        <a:rPr lang="ru-RU" sz="1100" b="0" u="none" strike="noStrike" kern="1200" spc="-20" dirty="0" smtClean="0">
                          <a:solidFill>
                            <a:schemeClr val="dk1"/>
                          </a:solidFill>
                          <a:effectLst/>
                          <a:latin typeface="Franklin Gothic Book" panose="020B0503020102020204" pitchFamily="34" charset="0"/>
                          <a:ea typeface="+mn-ea"/>
                          <a:cs typeface="+mn-cs"/>
                        </a:rPr>
                        <a:t>Участвовали </a:t>
                      </a:r>
                      <a:r>
                        <a:rPr lang="ru-RU" sz="1100" b="0" u="none" strike="noStrike" kern="1200" spc="-20" dirty="0">
                          <a:solidFill>
                            <a:schemeClr val="dk1"/>
                          </a:solidFill>
                          <a:effectLst/>
                          <a:latin typeface="Franklin Gothic Book" panose="020B0503020102020204" pitchFamily="34" charset="0"/>
                          <a:ea typeface="+mn-ea"/>
                          <a:cs typeface="+mn-cs"/>
                        </a:rPr>
                        <a:t>в избрании Совета дома</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1" i="0" u="none" strike="noStrike">
                          <a:effectLst/>
                          <a:latin typeface="Franklin Gothic Book" panose="020B0503020102020204" pitchFamily="34" charset="0"/>
                        </a:rPr>
                        <a:t>13</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dirty="0">
                          <a:effectLst/>
                          <a:latin typeface="Franklin Gothic Book" panose="020B0503020102020204" pitchFamily="34" charset="0"/>
                        </a:rPr>
                        <a:t>12</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effectLst/>
                          <a:latin typeface="Franklin Gothic Book" panose="020B0503020102020204" pitchFamily="34" charset="0"/>
                        </a:rPr>
                        <a:t>14</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effectLst/>
                          <a:latin typeface="Franklin Gothic Book" panose="020B0503020102020204" pitchFamily="34" charset="0"/>
                        </a:rPr>
                        <a:t>10</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dirty="0">
                          <a:effectLst/>
                          <a:latin typeface="Franklin Gothic Book" panose="020B0503020102020204" pitchFamily="34" charset="0"/>
                        </a:rPr>
                        <a:t>13</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dirty="0">
                          <a:effectLst/>
                          <a:latin typeface="Franklin Gothic Book" panose="020B0503020102020204" pitchFamily="34" charset="0"/>
                        </a:rPr>
                        <a:t>11</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1" i="0" u="none" strike="noStrike" kern="1200" dirty="0">
                          <a:solidFill>
                            <a:srgbClr val="C00000"/>
                          </a:solidFill>
                          <a:effectLst/>
                          <a:latin typeface="Franklin Gothic Book" panose="020B0503020102020204" pitchFamily="34" charset="0"/>
                          <a:ea typeface="+mn-ea"/>
                          <a:cs typeface="+mn-cs"/>
                        </a:rPr>
                        <a:t>16</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8"/>
                  </a:ext>
                </a:extLst>
              </a:tr>
              <a:tr h="201445">
                <a:tc>
                  <a:txBody>
                    <a:bodyPr/>
                    <a:lstStyle/>
                    <a:p>
                      <a:pPr marL="92075" indent="0" algn="l" defTabSz="914400" rtl="0" eaLnBrk="1" fontAlgn="t" latinLnBrk="0" hangingPunct="1"/>
                      <a:r>
                        <a:rPr lang="ru-RU" sz="1100" b="0" u="none" strike="noStrike" kern="1200" spc="-20" dirty="0" smtClean="0">
                          <a:solidFill>
                            <a:schemeClr val="dk1"/>
                          </a:solidFill>
                          <a:effectLst/>
                          <a:latin typeface="Franklin Gothic Book" panose="020B0503020102020204" pitchFamily="34" charset="0"/>
                          <a:ea typeface="+mn-ea"/>
                          <a:cs typeface="+mn-cs"/>
                        </a:rPr>
                        <a:t>Участвовали </a:t>
                      </a:r>
                      <a:r>
                        <a:rPr lang="ru-RU" sz="1100" b="0" u="none" strike="noStrike" kern="1200" spc="-20" dirty="0">
                          <a:solidFill>
                            <a:schemeClr val="dk1"/>
                          </a:solidFill>
                          <a:effectLst/>
                          <a:latin typeface="Franklin Gothic Book" panose="020B0503020102020204" pitchFamily="34" charset="0"/>
                          <a:ea typeface="+mn-ea"/>
                          <a:cs typeface="+mn-cs"/>
                        </a:rPr>
                        <a:t>в создании </a:t>
                      </a:r>
                      <a:r>
                        <a:rPr lang="ru-RU" sz="1100" b="0" u="none" strike="noStrike" kern="1200" spc="-20" dirty="0" smtClean="0">
                          <a:solidFill>
                            <a:schemeClr val="dk1"/>
                          </a:solidFill>
                          <a:effectLst/>
                          <a:latin typeface="Franklin Gothic Book" panose="020B0503020102020204" pitchFamily="34" charset="0"/>
                          <a:ea typeface="+mn-ea"/>
                          <a:cs typeface="+mn-cs"/>
                        </a:rPr>
                        <a:t>ТСЖ</a:t>
                      </a:r>
                      <a:endParaRPr lang="ru-RU" sz="1100" b="0" u="none" strike="noStrike" kern="1200" spc="-20" dirty="0">
                        <a:solidFill>
                          <a:schemeClr val="dk1"/>
                        </a:solidFill>
                        <a:effectLst/>
                        <a:latin typeface="Franklin Gothic Book" panose="020B0503020102020204" pitchFamily="34" charset="0"/>
                        <a:ea typeface="+mn-ea"/>
                        <a:cs typeface="+mn-cs"/>
                      </a:endParaRP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1" i="0" u="none" strike="noStrike" dirty="0">
                          <a:effectLst/>
                          <a:latin typeface="Franklin Gothic Book" panose="020B0503020102020204" pitchFamily="34" charset="0"/>
                        </a:rPr>
                        <a:t>6</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effectLst/>
                          <a:latin typeface="Franklin Gothic Book" panose="020B0503020102020204" pitchFamily="34" charset="0"/>
                        </a:rPr>
                        <a:t>5</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effectLst/>
                          <a:latin typeface="Franklin Gothic Book" panose="020B0503020102020204" pitchFamily="34" charset="0"/>
                        </a:rPr>
                        <a:t>6</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effectLst/>
                          <a:latin typeface="Franklin Gothic Book" panose="020B0503020102020204" pitchFamily="34" charset="0"/>
                        </a:rPr>
                        <a:t>9</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effectLst/>
                          <a:latin typeface="Franklin Gothic Book" panose="020B0503020102020204" pitchFamily="34" charset="0"/>
                        </a:rPr>
                        <a:t>8</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dirty="0">
                          <a:effectLst/>
                          <a:latin typeface="Franklin Gothic Book" panose="020B0503020102020204" pitchFamily="34" charset="0"/>
                        </a:rPr>
                        <a:t>5</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dirty="0">
                          <a:effectLst/>
                          <a:latin typeface="Franklin Gothic Book" panose="020B0503020102020204" pitchFamily="34" charset="0"/>
                        </a:rPr>
                        <a:t>5</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9"/>
                  </a:ext>
                </a:extLst>
              </a:tr>
              <a:tr h="213665">
                <a:tc>
                  <a:txBody>
                    <a:bodyPr/>
                    <a:lstStyle/>
                    <a:p>
                      <a:pPr marL="92075" indent="0" algn="l" defTabSz="914400" rtl="0" eaLnBrk="1" fontAlgn="t" latinLnBrk="0" hangingPunct="1"/>
                      <a:r>
                        <a:rPr lang="ru-RU" sz="1100" b="0" u="none" strike="noStrike" kern="1200" spc="-20" dirty="0" smtClean="0">
                          <a:solidFill>
                            <a:schemeClr val="dk1"/>
                          </a:solidFill>
                          <a:effectLst/>
                          <a:latin typeface="Franklin Gothic Book" panose="020B0503020102020204" pitchFamily="34" charset="0"/>
                          <a:ea typeface="+mn-ea"/>
                          <a:cs typeface="+mn-cs"/>
                        </a:rPr>
                        <a:t>Участвовали </a:t>
                      </a:r>
                      <a:r>
                        <a:rPr lang="ru-RU" sz="1100" b="0" u="none" strike="noStrike" kern="1200" spc="-20" dirty="0">
                          <a:solidFill>
                            <a:schemeClr val="dk1"/>
                          </a:solidFill>
                          <a:effectLst/>
                          <a:latin typeface="Franklin Gothic Book" panose="020B0503020102020204" pitchFamily="34" charset="0"/>
                          <a:ea typeface="+mn-ea"/>
                          <a:cs typeface="+mn-cs"/>
                        </a:rPr>
                        <a:t>в контроле деятельности частной </a:t>
                      </a:r>
                      <a:r>
                        <a:rPr lang="ru-RU" sz="1100" b="0" u="none" strike="noStrike" kern="1200" spc="-20" dirty="0" smtClean="0">
                          <a:solidFill>
                            <a:schemeClr val="dk1"/>
                          </a:solidFill>
                          <a:effectLst/>
                          <a:latin typeface="Franklin Gothic Book" panose="020B0503020102020204" pitchFamily="34" charset="0"/>
                          <a:ea typeface="+mn-ea"/>
                          <a:cs typeface="+mn-cs"/>
                        </a:rPr>
                        <a:t>УК</a:t>
                      </a:r>
                      <a:endParaRPr lang="ru-RU" sz="1100" b="0" u="none" strike="noStrike" kern="1200" spc="-20" dirty="0">
                        <a:solidFill>
                          <a:schemeClr val="dk1"/>
                        </a:solidFill>
                        <a:effectLst/>
                        <a:latin typeface="Franklin Gothic Book" panose="020B0503020102020204" pitchFamily="34" charset="0"/>
                        <a:ea typeface="+mn-ea"/>
                        <a:cs typeface="+mn-cs"/>
                      </a:endParaRP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1" i="0" u="none" strike="noStrike" dirty="0">
                          <a:effectLst/>
                          <a:latin typeface="Franklin Gothic Book" panose="020B0503020102020204" pitchFamily="34" charset="0"/>
                        </a:rPr>
                        <a:t>3</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effectLst/>
                          <a:latin typeface="Franklin Gothic Book" panose="020B0503020102020204" pitchFamily="34" charset="0"/>
                        </a:rPr>
                        <a:t>3</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effectLst/>
                          <a:latin typeface="Franklin Gothic Book" panose="020B0503020102020204" pitchFamily="34" charset="0"/>
                        </a:rPr>
                        <a:t>4</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effectLst/>
                          <a:latin typeface="Franklin Gothic Book" panose="020B0503020102020204" pitchFamily="34" charset="0"/>
                        </a:rPr>
                        <a:t>6</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effectLst/>
                          <a:latin typeface="Franklin Gothic Book" panose="020B0503020102020204" pitchFamily="34" charset="0"/>
                        </a:rPr>
                        <a:t>4</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effectLst/>
                          <a:latin typeface="Franklin Gothic Book" panose="020B0503020102020204" pitchFamily="34" charset="0"/>
                        </a:rPr>
                        <a:t>3</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dirty="0">
                          <a:effectLst/>
                          <a:latin typeface="Franklin Gothic Book" panose="020B0503020102020204" pitchFamily="34" charset="0"/>
                        </a:rPr>
                        <a:t>3</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10"/>
                  </a:ext>
                </a:extLst>
              </a:tr>
              <a:tr h="201445">
                <a:tc>
                  <a:txBody>
                    <a:bodyPr/>
                    <a:lstStyle/>
                    <a:p>
                      <a:pPr marL="92075" indent="0" algn="l" defTabSz="914400" rtl="0" eaLnBrk="1" fontAlgn="t" latinLnBrk="0" hangingPunct="1"/>
                      <a:r>
                        <a:rPr lang="ru-RU" sz="1100" b="0" u="none" strike="noStrike" kern="1200" spc="-20" dirty="0">
                          <a:solidFill>
                            <a:schemeClr val="dk1"/>
                          </a:solidFill>
                          <a:effectLst/>
                          <a:latin typeface="Franklin Gothic Book" panose="020B0503020102020204" pitchFamily="34" charset="0"/>
                          <a:ea typeface="+mn-ea"/>
                          <a:cs typeface="+mn-cs"/>
                        </a:rPr>
                        <a:t>Ничего из перечисленного не делал(а)</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1" i="0" u="none" strike="noStrike" dirty="0">
                          <a:effectLst/>
                          <a:latin typeface="Franklin Gothic Book" panose="020B0503020102020204" pitchFamily="34" charset="0"/>
                        </a:rPr>
                        <a:t>6</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effectLst/>
                          <a:latin typeface="Franklin Gothic Book" panose="020B0503020102020204" pitchFamily="34" charset="0"/>
                        </a:rPr>
                        <a:t>7</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dirty="0">
                          <a:effectLst/>
                          <a:latin typeface="Franklin Gothic Book" panose="020B0503020102020204" pitchFamily="34" charset="0"/>
                        </a:rPr>
                        <a:t>6</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effectLst/>
                          <a:latin typeface="Franklin Gothic Book" panose="020B0503020102020204" pitchFamily="34" charset="0"/>
                        </a:rPr>
                        <a:t>7</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1" i="0" u="none" strike="noStrike" kern="1200" dirty="0">
                          <a:solidFill>
                            <a:srgbClr val="C00000"/>
                          </a:solidFill>
                          <a:effectLst/>
                          <a:latin typeface="Franklin Gothic Book" panose="020B0503020102020204" pitchFamily="34" charset="0"/>
                          <a:ea typeface="+mn-ea"/>
                          <a:cs typeface="+mn-cs"/>
                        </a:rPr>
                        <a:t>11</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effectLst/>
                          <a:latin typeface="Franklin Gothic Book" panose="020B0503020102020204" pitchFamily="34" charset="0"/>
                        </a:rPr>
                        <a:t>5</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dirty="0">
                          <a:effectLst/>
                          <a:latin typeface="Franklin Gothic Book" panose="020B0503020102020204" pitchFamily="34" charset="0"/>
                        </a:rPr>
                        <a:t>4</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11"/>
                  </a:ext>
                </a:extLst>
              </a:tr>
            </a:tbl>
          </a:graphicData>
        </a:graphic>
      </p:graphicFrame>
      <p:sp>
        <p:nvSpPr>
          <p:cNvPr id="11" name="Заголовок 1"/>
          <p:cNvSpPr>
            <a:spLocks noGrp="1"/>
          </p:cNvSpPr>
          <p:nvPr>
            <p:ph type="title"/>
          </p:nvPr>
        </p:nvSpPr>
        <p:spPr>
          <a:xfrm>
            <a:off x="468313" y="404813"/>
            <a:ext cx="7127875" cy="647700"/>
          </a:xfrm>
        </p:spPr>
        <p:txBody>
          <a:bodyPr/>
          <a:lstStyle/>
          <a:p>
            <a:pPr>
              <a:defRPr/>
            </a:pPr>
            <a:r>
              <a:rPr lang="ru-RU" dirty="0"/>
              <a:t>Участие россиян в основных направлениях реформы ЖКХ</a:t>
            </a:r>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28</a:t>
            </a:fld>
            <a:endParaRPr lang="ru-RU" dirty="0"/>
          </a:p>
        </p:txBody>
      </p:sp>
      <p:sp>
        <p:nvSpPr>
          <p:cNvPr id="10" name="Прямоугольник 9"/>
          <p:cNvSpPr/>
          <p:nvPr/>
        </p:nvSpPr>
        <p:spPr>
          <a:xfrm>
            <a:off x="593304" y="6643645"/>
            <a:ext cx="8550696" cy="215444"/>
          </a:xfrm>
          <a:prstGeom prst="rect">
            <a:avLst/>
          </a:prstGeom>
        </p:spPr>
        <p:txBody>
          <a:bodyPr wrap="square">
            <a:spAutoFit/>
          </a:bodyPr>
          <a:lstStyle/>
          <a:p>
            <a:pPr algn="r"/>
            <a:r>
              <a:rPr lang="en-US" sz="800" i="1" dirty="0" smtClean="0"/>
              <a:t>* </a:t>
            </a:r>
            <a:r>
              <a:rPr lang="ru-RU" sz="800" i="1" dirty="0" smtClean="0"/>
              <a:t>Сумма </a:t>
            </a:r>
            <a:r>
              <a:rPr lang="ru-RU" sz="800" i="1" dirty="0"/>
              <a:t>ответов превышает 100%, так как вопрос предполагал возможность выбора нескольких вариантов ответов</a:t>
            </a:r>
            <a:endParaRPr lang="ru-RU" sz="800" b="1" i="1" dirty="0">
              <a:solidFill>
                <a:srgbClr val="FF0000"/>
              </a:solidFill>
            </a:endParaRPr>
          </a:p>
        </p:txBody>
      </p:sp>
      <p:sp>
        <p:nvSpPr>
          <p:cNvPr id="3" name="Прямоугольник 2"/>
          <p:cNvSpPr/>
          <p:nvPr/>
        </p:nvSpPr>
        <p:spPr>
          <a:xfrm>
            <a:off x="3563888" y="1461350"/>
            <a:ext cx="5285958" cy="400110"/>
          </a:xfrm>
          <a:prstGeom prst="rect">
            <a:avLst/>
          </a:prstGeom>
        </p:spPr>
        <p:txBody>
          <a:bodyPr wrap="square">
            <a:spAutoFit/>
          </a:bodyPr>
          <a:lstStyle/>
          <a:p>
            <a:pPr algn="r">
              <a:spcBef>
                <a:spcPts val="0"/>
              </a:spcBef>
              <a:defRPr/>
            </a:pPr>
            <a:r>
              <a:rPr lang="ru-RU" sz="1000" b="1" i="1" dirty="0">
                <a:latin typeface="Arial" charset="0"/>
              </a:rPr>
              <a:t>Таблица 6</a:t>
            </a:r>
          </a:p>
          <a:p>
            <a:pPr algn="r">
              <a:spcBef>
                <a:spcPts val="0"/>
              </a:spcBef>
              <a:defRPr/>
            </a:pPr>
            <a:r>
              <a:rPr lang="ru-RU" sz="1000" i="1" dirty="0">
                <a:latin typeface="Arial" charset="0"/>
              </a:rPr>
              <a:t>в % от всех опрошенных по социально-демографическим группам</a:t>
            </a:r>
            <a:r>
              <a:rPr lang="en-US" sz="1000" i="1" dirty="0">
                <a:latin typeface="Arial" charset="0"/>
              </a:rPr>
              <a:t>, </a:t>
            </a:r>
            <a:r>
              <a:rPr lang="en-US" sz="1000" i="1" dirty="0"/>
              <a:t>n=1</a:t>
            </a:r>
            <a:r>
              <a:rPr lang="ru-RU" sz="1000" i="1" dirty="0" smtClean="0"/>
              <a:t>600*</a:t>
            </a:r>
            <a:endParaRPr lang="ru-RU" sz="1000" dirty="0">
              <a:effectLst>
                <a:outerShdw blurRad="38100" dist="38100" dir="2700000" algn="tl">
                  <a:srgbClr val="C0C0C0"/>
                </a:outerShdw>
              </a:effectLst>
              <a:latin typeface="Arial" charset="0"/>
            </a:endParaRPr>
          </a:p>
        </p:txBody>
      </p:sp>
      <p:sp>
        <p:nvSpPr>
          <p:cNvPr id="12" name="Text Box 12"/>
          <p:cNvSpPr txBox="1">
            <a:spLocks noChangeArrowheads="1"/>
          </p:cNvSpPr>
          <p:nvPr/>
        </p:nvSpPr>
        <p:spPr bwMode="auto">
          <a:xfrm>
            <a:off x="107950" y="1249015"/>
            <a:ext cx="8712200" cy="307777"/>
          </a:xfrm>
          <a:prstGeom prst="rect">
            <a:avLst/>
          </a:prstGeom>
          <a:noFill/>
          <a:ln w="9525" algn="ctr">
            <a:noFill/>
            <a:miter lim="800000"/>
            <a:headEnd/>
            <a:tailEnd/>
          </a:ln>
        </p:spPr>
        <p:txBody>
          <a:bodyPr wrap="square" anchor="b">
            <a:spAutoFit/>
          </a:bodyPr>
          <a:lstStyle/>
          <a:p>
            <a:pPr algn="ctr"/>
            <a:r>
              <a:rPr lang="ru-RU" sz="1400" b="1" dirty="0">
                <a:solidFill>
                  <a:srgbClr val="000000"/>
                </a:solidFill>
              </a:rPr>
              <a:t>Что из перечисленного Вы делали? </a:t>
            </a:r>
            <a:endParaRPr lang="en-US" sz="1400" b="1" dirty="0">
              <a:solidFill>
                <a:srgbClr val="000000"/>
              </a:solidFill>
            </a:endParaRPr>
          </a:p>
        </p:txBody>
      </p:sp>
    </p:spTree>
    <p:extLst>
      <p:ext uri="{BB962C8B-B14F-4D97-AF65-F5344CB8AC3E}">
        <p14:creationId xmlns:p14="http://schemas.microsoft.com/office/powerpoint/2010/main" val="35363053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txBox="1">
            <a:spLocks noChangeArrowheads="1"/>
          </p:cNvSpPr>
          <p:nvPr/>
        </p:nvSpPr>
        <p:spPr bwMode="auto">
          <a:xfrm>
            <a:off x="107951" y="5085183"/>
            <a:ext cx="8712200" cy="1080667"/>
          </a:xfrm>
          <a:prstGeom prst="rect">
            <a:avLst/>
          </a:prstGeom>
          <a:noFill/>
          <a:ln w="9525">
            <a:noFill/>
            <a:miter lim="800000"/>
            <a:headEnd/>
            <a:tailEnd/>
          </a:ln>
        </p:spPr>
        <p:txBody>
          <a:bodyPr/>
          <a:lstStyle>
            <a:defPPr>
              <a:defRPr lang="ru-RU"/>
            </a:defPPr>
            <a:lvl1pPr marL="266700" indent="-266700" algn="just">
              <a:spcBef>
                <a:spcPct val="10000"/>
              </a:spcBef>
              <a:buClr>
                <a:srgbClr val="339966"/>
              </a:buClr>
              <a:buSzPct val="90000"/>
              <a:buFont typeface="Wingdings" pitchFamily="2" charset="2"/>
              <a:buChar char="q"/>
              <a:defRPr sz="1400" kern="0" spc="-10">
                <a:latin typeface="Franklin Gothic Book" panose="020B0503020102020204" pitchFamily="34" charset="0"/>
                <a:cs typeface="+mn-cs"/>
              </a:defRPr>
            </a:lvl1pPr>
          </a:lstStyle>
          <a:p>
            <a:pPr>
              <a:lnSpc>
                <a:spcPct val="90000"/>
              </a:lnSpc>
              <a:spcBef>
                <a:spcPts val="0"/>
              </a:spcBef>
            </a:pPr>
            <a:r>
              <a:rPr lang="ru-RU" dirty="0" smtClean="0"/>
              <a:t>Наименее активное </a:t>
            </a:r>
            <a:r>
              <a:rPr lang="ru-RU" dirty="0"/>
              <a:t>участие в реформе </a:t>
            </a:r>
            <a:r>
              <a:rPr lang="ru-RU" dirty="0" smtClean="0"/>
              <a:t>отмечено среди молодых россиян 18-24 лет (12% сообщивших о том, что не делали ничего из перечисленного, против 6% по стране в целом).</a:t>
            </a:r>
          </a:p>
          <a:p>
            <a:pPr>
              <a:lnSpc>
                <a:spcPct val="90000"/>
              </a:lnSpc>
              <a:spcBef>
                <a:spcPts val="0"/>
              </a:spcBef>
            </a:pPr>
            <a:r>
              <a:rPr lang="ru-RU" dirty="0" smtClean="0"/>
              <a:t>Россияне среднего возраста (35-59 лет) чаще устанавливали энергосберегающие приборы (73-75%), россияне старше 60 лет активнее остальных участвовали в благоустройстве придомовой территории (37%), а также в коллективном принятии решений о выборе УК и Совета дома (19% и 17% соответственно).</a:t>
            </a:r>
            <a:endParaRPr lang="ru-RU" dirty="0"/>
          </a:p>
        </p:txBody>
      </p:sp>
      <p:graphicFrame>
        <p:nvGraphicFramePr>
          <p:cNvPr id="9" name="Таблица 8"/>
          <p:cNvGraphicFramePr>
            <a:graphicFrameLocks noGrp="1"/>
          </p:cNvGraphicFramePr>
          <p:nvPr>
            <p:extLst>
              <p:ext uri="{D42A27DB-BD31-4B8C-83A1-F6EECF244321}">
                <p14:modId xmlns:p14="http://schemas.microsoft.com/office/powerpoint/2010/main" val="2980478260"/>
              </p:ext>
            </p:extLst>
          </p:nvPr>
        </p:nvGraphicFramePr>
        <p:xfrm>
          <a:off x="250826" y="1946162"/>
          <a:ext cx="8569322" cy="3024190"/>
        </p:xfrm>
        <a:graphic>
          <a:graphicData uri="http://schemas.openxmlformats.org/drawingml/2006/table">
            <a:tbl>
              <a:tblPr>
                <a:tableStyleId>{5C22544A-7EE6-4342-B048-85BDC9FD1C3A}</a:tableStyleId>
              </a:tblPr>
              <a:tblGrid>
                <a:gridCol w="4033142">
                  <a:extLst>
                    <a:ext uri="{9D8B030D-6E8A-4147-A177-3AD203B41FA5}">
                      <a16:colId xmlns="" xmlns:a16="http://schemas.microsoft.com/office/drawing/2014/main" val="20000"/>
                    </a:ext>
                  </a:extLst>
                </a:gridCol>
                <a:gridCol w="645615">
                  <a:extLst>
                    <a:ext uri="{9D8B030D-6E8A-4147-A177-3AD203B41FA5}">
                      <a16:colId xmlns="" xmlns:a16="http://schemas.microsoft.com/office/drawing/2014/main" val="20001"/>
                    </a:ext>
                  </a:extLst>
                </a:gridCol>
                <a:gridCol w="778113">
                  <a:extLst>
                    <a:ext uri="{9D8B030D-6E8A-4147-A177-3AD203B41FA5}">
                      <a16:colId xmlns="" xmlns:a16="http://schemas.microsoft.com/office/drawing/2014/main" val="20002"/>
                    </a:ext>
                  </a:extLst>
                </a:gridCol>
                <a:gridCol w="778113">
                  <a:extLst>
                    <a:ext uri="{9D8B030D-6E8A-4147-A177-3AD203B41FA5}">
                      <a16:colId xmlns="" xmlns:a16="http://schemas.microsoft.com/office/drawing/2014/main" val="20003"/>
                    </a:ext>
                  </a:extLst>
                </a:gridCol>
                <a:gridCol w="778113">
                  <a:extLst>
                    <a:ext uri="{9D8B030D-6E8A-4147-A177-3AD203B41FA5}">
                      <a16:colId xmlns="" xmlns:a16="http://schemas.microsoft.com/office/drawing/2014/main" val="20004"/>
                    </a:ext>
                  </a:extLst>
                </a:gridCol>
                <a:gridCol w="778113">
                  <a:extLst>
                    <a:ext uri="{9D8B030D-6E8A-4147-A177-3AD203B41FA5}">
                      <a16:colId xmlns="" xmlns:a16="http://schemas.microsoft.com/office/drawing/2014/main" val="20005"/>
                    </a:ext>
                  </a:extLst>
                </a:gridCol>
                <a:gridCol w="778113">
                  <a:extLst>
                    <a:ext uri="{9D8B030D-6E8A-4147-A177-3AD203B41FA5}">
                      <a16:colId xmlns="" xmlns:a16="http://schemas.microsoft.com/office/drawing/2014/main" val="20006"/>
                    </a:ext>
                  </a:extLst>
                </a:gridCol>
              </a:tblGrid>
              <a:tr h="686289">
                <a:tc>
                  <a:txBody>
                    <a:bodyPr/>
                    <a:lstStyle/>
                    <a:p>
                      <a:pPr marL="0" algn="l" defTabSz="914400" rtl="0" eaLnBrk="1" fontAlgn="t" latinLnBrk="0" hangingPunct="1"/>
                      <a:r>
                        <a:rPr lang="ru-RU" sz="1050" b="1" u="none" strike="noStrike" kern="1200" dirty="0">
                          <a:solidFill>
                            <a:schemeClr val="dk1"/>
                          </a:solidFill>
                          <a:effectLst/>
                          <a:latin typeface="+mn-lt"/>
                          <a:ea typeface="+mn-ea"/>
                          <a:cs typeface="+mn-cs"/>
                        </a:rPr>
                        <a:t> </a:t>
                      </a:r>
                    </a:p>
                  </a:txBody>
                  <a:tcPr marL="9087" marR="9087" marT="9087"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050" b="1" u="none" strike="noStrike" dirty="0" smtClean="0">
                          <a:solidFill>
                            <a:schemeClr val="bg1"/>
                          </a:solidFill>
                          <a:effectLst/>
                        </a:rPr>
                        <a:t>ВСЕГО</a:t>
                      </a:r>
                      <a:endParaRPr lang="ru-RU" sz="1050" b="1" i="0" u="none" strike="noStrike" dirty="0">
                        <a:solidFill>
                          <a:schemeClr val="bg1"/>
                        </a:solidFill>
                        <a:effectLst/>
                        <a:latin typeface="Arial Cyr"/>
                      </a:endParaRPr>
                    </a:p>
                  </a:txBody>
                  <a:tcPr marL="9087" marR="9087" marT="9087"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050" u="none" strike="noStrike" dirty="0">
                          <a:solidFill>
                            <a:schemeClr val="bg1"/>
                          </a:solidFill>
                          <a:effectLst/>
                        </a:rPr>
                        <a:t>18-24 года</a:t>
                      </a:r>
                      <a:endParaRPr lang="ru-RU" sz="1050" b="0" i="1" u="none" strike="noStrike" dirty="0">
                        <a:solidFill>
                          <a:schemeClr val="bg1"/>
                        </a:solidFill>
                        <a:effectLst/>
                        <a:latin typeface="Arial Cyr"/>
                      </a:endParaRPr>
                    </a:p>
                  </a:txBody>
                  <a:tcPr marL="9087" marR="9087" marT="9087"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050" u="none" strike="noStrike" dirty="0">
                          <a:solidFill>
                            <a:schemeClr val="bg1"/>
                          </a:solidFill>
                          <a:effectLst/>
                        </a:rPr>
                        <a:t>25-34 года</a:t>
                      </a:r>
                      <a:endParaRPr lang="ru-RU" sz="1050" b="0" i="1" u="none" strike="noStrike" dirty="0">
                        <a:solidFill>
                          <a:schemeClr val="bg1"/>
                        </a:solidFill>
                        <a:effectLst/>
                        <a:latin typeface="Arial Cyr"/>
                      </a:endParaRPr>
                    </a:p>
                  </a:txBody>
                  <a:tcPr marL="9087" marR="9087" marT="9087"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050" u="none" strike="noStrike" dirty="0">
                          <a:solidFill>
                            <a:schemeClr val="bg1"/>
                          </a:solidFill>
                          <a:effectLst/>
                        </a:rPr>
                        <a:t>35-44 года</a:t>
                      </a:r>
                      <a:endParaRPr lang="ru-RU" sz="1050" b="0" i="1" u="none" strike="noStrike" dirty="0">
                        <a:solidFill>
                          <a:schemeClr val="bg1"/>
                        </a:solidFill>
                        <a:effectLst/>
                        <a:latin typeface="Arial Cyr"/>
                      </a:endParaRPr>
                    </a:p>
                  </a:txBody>
                  <a:tcPr marL="9087" marR="9087" marT="9087"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050" u="none" strike="noStrike" dirty="0">
                          <a:solidFill>
                            <a:schemeClr val="bg1"/>
                          </a:solidFill>
                          <a:effectLst/>
                        </a:rPr>
                        <a:t>45-59 лет</a:t>
                      </a:r>
                      <a:endParaRPr lang="ru-RU" sz="1050" b="0" i="1" u="none" strike="noStrike" dirty="0">
                        <a:solidFill>
                          <a:schemeClr val="bg1"/>
                        </a:solidFill>
                        <a:effectLst/>
                        <a:latin typeface="Arial Cyr"/>
                      </a:endParaRPr>
                    </a:p>
                  </a:txBody>
                  <a:tcPr marL="9087" marR="9087" marT="9087"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050" u="none" strike="noStrike" dirty="0">
                          <a:solidFill>
                            <a:schemeClr val="bg1"/>
                          </a:solidFill>
                          <a:effectLst/>
                        </a:rPr>
                        <a:t>60 и старше</a:t>
                      </a:r>
                      <a:endParaRPr lang="ru-RU" sz="1050" b="0" i="1" u="none" strike="noStrike" dirty="0">
                        <a:solidFill>
                          <a:schemeClr val="bg1"/>
                        </a:solidFill>
                        <a:effectLst/>
                        <a:latin typeface="Arial Cyr"/>
                      </a:endParaRPr>
                    </a:p>
                  </a:txBody>
                  <a:tcPr marL="9087" marR="9087" marT="9087"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extLst>
                  <a:ext uri="{0D108BD9-81ED-4DB2-BD59-A6C34878D82A}">
                    <a16:rowId xmlns="" xmlns:a16="http://schemas.microsoft.com/office/drawing/2014/main" val="10000"/>
                  </a:ext>
                </a:extLst>
              </a:tr>
              <a:tr h="182098">
                <a:tc>
                  <a:txBody>
                    <a:bodyPr/>
                    <a:lstStyle/>
                    <a:p>
                      <a:pPr marL="92075" indent="0" algn="l" defTabSz="914400" rtl="0" eaLnBrk="1" fontAlgn="t" latinLnBrk="0" hangingPunct="1"/>
                      <a:r>
                        <a:rPr lang="ru-RU" sz="1100" b="0" u="none" strike="noStrike" kern="1200" spc="-20" dirty="0" smtClean="0">
                          <a:solidFill>
                            <a:schemeClr val="dk1"/>
                          </a:solidFill>
                          <a:effectLst/>
                          <a:latin typeface="Franklin Gothic Book" panose="020B0503020102020204" pitchFamily="34" charset="0"/>
                          <a:ea typeface="+mn-ea"/>
                          <a:cs typeface="+mn-cs"/>
                        </a:rPr>
                        <a:t>Установили </a:t>
                      </a:r>
                      <a:r>
                        <a:rPr lang="ru-RU" sz="1100" b="0" u="none" strike="noStrike" kern="1200" spc="-20" dirty="0">
                          <a:solidFill>
                            <a:schemeClr val="dk1"/>
                          </a:solidFill>
                          <a:effectLst/>
                          <a:latin typeface="Franklin Gothic Book" panose="020B0503020102020204" pitchFamily="34" charset="0"/>
                          <a:ea typeface="+mn-ea"/>
                          <a:cs typeface="+mn-cs"/>
                        </a:rPr>
                        <a:t>в квартире приборы учёта воды</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100" b="1" i="0" u="none" strike="noStrike" dirty="0">
                          <a:effectLst/>
                          <a:latin typeface="Franklin Gothic Book" panose="020B0503020102020204" pitchFamily="34" charset="0"/>
                        </a:rPr>
                        <a:t>80</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0" i="0" u="none" strike="noStrike" kern="1200" dirty="0">
                          <a:solidFill>
                            <a:schemeClr val="dk1"/>
                          </a:solidFill>
                          <a:effectLst/>
                          <a:latin typeface="Franklin Gothic Book" panose="020B0503020102020204" pitchFamily="34" charset="0"/>
                          <a:ea typeface="+mn-ea"/>
                          <a:cs typeface="+mn-cs"/>
                        </a:rPr>
                        <a:t>80</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0" i="0" u="none" strike="noStrike" kern="1200">
                          <a:solidFill>
                            <a:schemeClr val="dk1"/>
                          </a:solidFill>
                          <a:effectLst/>
                          <a:latin typeface="Franklin Gothic Book" panose="020B0503020102020204" pitchFamily="34" charset="0"/>
                          <a:ea typeface="+mn-ea"/>
                          <a:cs typeface="+mn-cs"/>
                        </a:rPr>
                        <a:t>81</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0" i="0" u="none" strike="noStrike" kern="1200">
                          <a:solidFill>
                            <a:schemeClr val="dk1"/>
                          </a:solidFill>
                          <a:effectLst/>
                          <a:latin typeface="Franklin Gothic Book" panose="020B0503020102020204" pitchFamily="34" charset="0"/>
                          <a:ea typeface="+mn-ea"/>
                          <a:cs typeface="+mn-cs"/>
                        </a:rPr>
                        <a:t>77</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0" i="0" u="none" strike="noStrike" kern="1200">
                          <a:solidFill>
                            <a:schemeClr val="dk1"/>
                          </a:solidFill>
                          <a:effectLst/>
                          <a:latin typeface="Franklin Gothic Book" panose="020B0503020102020204" pitchFamily="34" charset="0"/>
                          <a:ea typeface="+mn-ea"/>
                          <a:cs typeface="+mn-cs"/>
                        </a:rPr>
                        <a:t>81</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0" i="0" u="none" strike="noStrike" kern="1200">
                          <a:solidFill>
                            <a:schemeClr val="dk1"/>
                          </a:solidFill>
                          <a:effectLst/>
                          <a:latin typeface="Franklin Gothic Book" panose="020B0503020102020204" pitchFamily="34" charset="0"/>
                          <a:ea typeface="+mn-ea"/>
                          <a:cs typeface="+mn-cs"/>
                        </a:rPr>
                        <a:t>81</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 xmlns:a16="http://schemas.microsoft.com/office/drawing/2014/main" val="10001"/>
                  </a:ext>
                </a:extLst>
              </a:tr>
              <a:tr h="354405">
                <a:tc>
                  <a:txBody>
                    <a:bodyPr/>
                    <a:lstStyle/>
                    <a:p>
                      <a:pPr marL="92075" indent="0" algn="l" defTabSz="914400" rtl="0" eaLnBrk="1" fontAlgn="t" latinLnBrk="0" hangingPunct="1"/>
                      <a:r>
                        <a:rPr lang="ru-RU" sz="1100" b="0" u="none" strike="noStrike" kern="1200" spc="-20" dirty="0" smtClean="0">
                          <a:solidFill>
                            <a:schemeClr val="dk1"/>
                          </a:solidFill>
                          <a:effectLst/>
                          <a:latin typeface="Franklin Gothic Book" panose="020B0503020102020204" pitchFamily="34" charset="0"/>
                          <a:ea typeface="+mn-ea"/>
                          <a:cs typeface="+mn-cs"/>
                        </a:rPr>
                        <a:t>Установили </a:t>
                      </a:r>
                      <a:r>
                        <a:rPr lang="ru-RU" sz="1100" b="0" u="none" strike="noStrike" kern="1200" spc="-20" dirty="0">
                          <a:solidFill>
                            <a:schemeClr val="dk1"/>
                          </a:solidFill>
                          <a:effectLst/>
                          <a:latin typeface="Franklin Gothic Book" panose="020B0503020102020204" pitchFamily="34" charset="0"/>
                          <a:ea typeface="+mn-ea"/>
                          <a:cs typeface="+mn-cs"/>
                        </a:rPr>
                        <a:t>в квартире энергосберегающие лампы и </a:t>
                      </a:r>
                      <a:r>
                        <a:rPr lang="ru-RU" sz="1100" b="0" u="none" strike="noStrike" kern="1200" spc="-20" dirty="0" smtClean="0">
                          <a:solidFill>
                            <a:schemeClr val="dk1"/>
                          </a:solidFill>
                          <a:effectLst/>
                          <a:latin typeface="Franklin Gothic Book" panose="020B0503020102020204" pitchFamily="34" charset="0"/>
                          <a:ea typeface="+mn-ea"/>
                          <a:cs typeface="+mn-cs"/>
                        </a:rPr>
                        <a:t>электроприборы</a:t>
                      </a:r>
                      <a:endParaRPr lang="ru-RU" sz="1100" b="0" u="none" strike="noStrike" kern="1200" spc="-20" dirty="0">
                        <a:solidFill>
                          <a:schemeClr val="dk1"/>
                        </a:solidFill>
                        <a:effectLst/>
                        <a:latin typeface="Franklin Gothic Book" panose="020B0503020102020204" pitchFamily="34" charset="0"/>
                        <a:ea typeface="+mn-ea"/>
                        <a:cs typeface="+mn-cs"/>
                      </a:endParaRP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100" b="1" i="0" u="none" strike="noStrike" dirty="0">
                          <a:effectLst/>
                          <a:latin typeface="Franklin Gothic Book" panose="020B0503020102020204" pitchFamily="34" charset="0"/>
                        </a:rPr>
                        <a:t>69</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0" i="0" u="none" strike="noStrike" kern="1200" dirty="0">
                          <a:solidFill>
                            <a:schemeClr val="dk1"/>
                          </a:solidFill>
                          <a:effectLst/>
                          <a:latin typeface="Franklin Gothic Book" panose="020B0503020102020204" pitchFamily="34" charset="0"/>
                          <a:ea typeface="+mn-ea"/>
                          <a:cs typeface="+mn-cs"/>
                        </a:rPr>
                        <a:t>59</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0" i="0" u="none" strike="noStrike" kern="1200" dirty="0">
                          <a:solidFill>
                            <a:schemeClr val="dk1"/>
                          </a:solidFill>
                          <a:effectLst/>
                          <a:latin typeface="Franklin Gothic Book" panose="020B0503020102020204" pitchFamily="34" charset="0"/>
                          <a:ea typeface="+mn-ea"/>
                          <a:cs typeface="+mn-cs"/>
                        </a:rPr>
                        <a:t>65</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1" i="0" u="none" strike="noStrike" kern="1200" dirty="0">
                          <a:solidFill>
                            <a:srgbClr val="C00000"/>
                          </a:solidFill>
                          <a:effectLst/>
                          <a:latin typeface="Franklin Gothic Book" panose="020B0503020102020204" pitchFamily="34" charset="0"/>
                          <a:ea typeface="+mn-ea"/>
                          <a:cs typeface="+mn-cs"/>
                        </a:rPr>
                        <a:t>75</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1" i="0" u="none" strike="noStrike" kern="1200" dirty="0">
                          <a:solidFill>
                            <a:srgbClr val="C00000"/>
                          </a:solidFill>
                          <a:effectLst/>
                          <a:latin typeface="Franklin Gothic Book" panose="020B0503020102020204" pitchFamily="34" charset="0"/>
                          <a:ea typeface="+mn-ea"/>
                          <a:cs typeface="+mn-cs"/>
                        </a:rPr>
                        <a:t>73</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0" i="0" u="none" strike="noStrike" kern="1200">
                          <a:solidFill>
                            <a:schemeClr val="dk1"/>
                          </a:solidFill>
                          <a:effectLst/>
                          <a:latin typeface="Franklin Gothic Book" panose="020B0503020102020204" pitchFamily="34" charset="0"/>
                          <a:ea typeface="+mn-ea"/>
                          <a:cs typeface="+mn-cs"/>
                        </a:rPr>
                        <a:t>67</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 xmlns:a16="http://schemas.microsoft.com/office/drawing/2014/main" val="10002"/>
                  </a:ext>
                </a:extLst>
              </a:tr>
              <a:tr h="182098">
                <a:tc>
                  <a:txBody>
                    <a:bodyPr/>
                    <a:lstStyle/>
                    <a:p>
                      <a:pPr marL="92075" indent="0" algn="l" defTabSz="914400" rtl="0" eaLnBrk="1" fontAlgn="t" latinLnBrk="0" hangingPunct="1"/>
                      <a:r>
                        <a:rPr lang="ru-RU" sz="1100" b="0" u="none" strike="noStrike" kern="1200" spc="-20" dirty="0" smtClean="0">
                          <a:solidFill>
                            <a:schemeClr val="dk1"/>
                          </a:solidFill>
                          <a:effectLst/>
                          <a:latin typeface="Franklin Gothic Book" panose="020B0503020102020204" pitchFamily="34" charset="0"/>
                          <a:ea typeface="+mn-ea"/>
                          <a:cs typeface="+mn-cs"/>
                        </a:rPr>
                        <a:t>Участвовали в благоустройстве </a:t>
                      </a:r>
                      <a:r>
                        <a:rPr lang="ru-RU" sz="1100" b="0" u="none" strike="noStrike" kern="1200" spc="-20" dirty="0">
                          <a:solidFill>
                            <a:schemeClr val="dk1"/>
                          </a:solidFill>
                          <a:effectLst/>
                          <a:latin typeface="Franklin Gothic Book" panose="020B0503020102020204" pitchFamily="34" charset="0"/>
                          <a:ea typeface="+mn-ea"/>
                          <a:cs typeface="+mn-cs"/>
                        </a:rPr>
                        <a:t>придомовой территории</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100" b="1" i="0" u="none" strike="noStrike" dirty="0">
                          <a:effectLst/>
                          <a:latin typeface="Franklin Gothic Book" panose="020B0503020102020204" pitchFamily="34" charset="0"/>
                        </a:rPr>
                        <a:t>32</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0" i="0" u="none" strike="noStrike" kern="1200">
                          <a:solidFill>
                            <a:schemeClr val="dk1"/>
                          </a:solidFill>
                          <a:effectLst/>
                          <a:latin typeface="Franklin Gothic Book" panose="020B0503020102020204" pitchFamily="34" charset="0"/>
                          <a:ea typeface="+mn-ea"/>
                          <a:cs typeface="+mn-cs"/>
                        </a:rPr>
                        <a:t>28</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0" i="0" u="none" strike="noStrike" kern="1200" dirty="0">
                          <a:solidFill>
                            <a:schemeClr val="dk1"/>
                          </a:solidFill>
                          <a:effectLst/>
                          <a:latin typeface="Franklin Gothic Book" panose="020B0503020102020204" pitchFamily="34" charset="0"/>
                          <a:ea typeface="+mn-ea"/>
                          <a:cs typeface="+mn-cs"/>
                        </a:rPr>
                        <a:t>28</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0" i="0" u="none" strike="noStrike" kern="1200">
                          <a:solidFill>
                            <a:schemeClr val="dk1"/>
                          </a:solidFill>
                          <a:effectLst/>
                          <a:latin typeface="Franklin Gothic Book" panose="020B0503020102020204" pitchFamily="34" charset="0"/>
                          <a:ea typeface="+mn-ea"/>
                          <a:cs typeface="+mn-cs"/>
                        </a:rPr>
                        <a:t>29</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0" i="0" u="none" strike="noStrike" kern="1200">
                          <a:solidFill>
                            <a:schemeClr val="dk1"/>
                          </a:solidFill>
                          <a:effectLst/>
                          <a:latin typeface="Franklin Gothic Book" panose="020B0503020102020204" pitchFamily="34" charset="0"/>
                          <a:ea typeface="+mn-ea"/>
                          <a:cs typeface="+mn-cs"/>
                        </a:rPr>
                        <a:t>34</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1" i="0" u="none" strike="noStrike" kern="1200" dirty="0">
                          <a:solidFill>
                            <a:srgbClr val="C00000"/>
                          </a:solidFill>
                          <a:effectLst/>
                          <a:latin typeface="Franklin Gothic Book" panose="020B0503020102020204" pitchFamily="34" charset="0"/>
                          <a:ea typeface="+mn-ea"/>
                          <a:cs typeface="+mn-cs"/>
                        </a:rPr>
                        <a:t>37</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 xmlns:a16="http://schemas.microsoft.com/office/drawing/2014/main" val="10003"/>
                  </a:ext>
                </a:extLst>
              </a:tr>
              <a:tr h="354405">
                <a:tc>
                  <a:txBody>
                    <a:bodyPr/>
                    <a:lstStyle/>
                    <a:p>
                      <a:pPr marL="92075" indent="0" algn="l" defTabSz="914400" rtl="0" eaLnBrk="1" fontAlgn="t" latinLnBrk="0" hangingPunct="1"/>
                      <a:r>
                        <a:rPr lang="ru-RU" sz="1100" b="0" u="none" strike="noStrike" kern="1200" spc="-20" dirty="0" smtClean="0">
                          <a:solidFill>
                            <a:schemeClr val="dk1"/>
                          </a:solidFill>
                          <a:effectLst/>
                          <a:latin typeface="Franklin Gothic Book" panose="020B0503020102020204" pitchFamily="34" charset="0"/>
                          <a:ea typeface="+mn-ea"/>
                          <a:cs typeface="+mn-cs"/>
                        </a:rPr>
                        <a:t>Участвовали</a:t>
                      </a:r>
                      <a:r>
                        <a:rPr lang="ru-RU" sz="1100" b="0" u="none" strike="noStrike" kern="1200" spc="-20" baseline="0" dirty="0" smtClean="0">
                          <a:solidFill>
                            <a:schemeClr val="dk1"/>
                          </a:solidFill>
                          <a:effectLst/>
                          <a:latin typeface="Franklin Gothic Book" panose="020B0503020102020204" pitchFamily="34" charset="0"/>
                          <a:ea typeface="+mn-ea"/>
                          <a:cs typeface="+mn-cs"/>
                        </a:rPr>
                        <a:t> </a:t>
                      </a:r>
                      <a:r>
                        <a:rPr lang="ru-RU" sz="1100" b="0" u="none" strike="noStrike" kern="1200" spc="-20" dirty="0" smtClean="0">
                          <a:solidFill>
                            <a:schemeClr val="dk1"/>
                          </a:solidFill>
                          <a:effectLst/>
                          <a:latin typeface="Franklin Gothic Book" panose="020B0503020102020204" pitchFamily="34" charset="0"/>
                          <a:ea typeface="+mn-ea"/>
                          <a:cs typeface="+mn-cs"/>
                        </a:rPr>
                        <a:t>в </a:t>
                      </a:r>
                      <a:r>
                        <a:rPr lang="ru-RU" sz="1100" b="0" u="none" strike="noStrike" kern="1200" spc="-20" dirty="0">
                          <a:solidFill>
                            <a:schemeClr val="dk1"/>
                          </a:solidFill>
                          <a:effectLst/>
                          <a:latin typeface="Franklin Gothic Book" panose="020B0503020102020204" pitchFamily="34" charset="0"/>
                          <a:ea typeface="+mn-ea"/>
                          <a:cs typeface="+mn-cs"/>
                        </a:rPr>
                        <a:t>принятии решения на собрании жильцов о выборе способа формирования фонда капитального ремонта </a:t>
                      </a:r>
                      <a:r>
                        <a:rPr lang="ru-RU" sz="1100" b="0" u="none" strike="noStrike" kern="1200" spc="-20" dirty="0" smtClean="0">
                          <a:solidFill>
                            <a:schemeClr val="dk1"/>
                          </a:solidFill>
                          <a:effectLst/>
                          <a:latin typeface="Franklin Gothic Book" panose="020B0503020102020204" pitchFamily="34" charset="0"/>
                          <a:ea typeface="+mn-ea"/>
                          <a:cs typeface="+mn-cs"/>
                        </a:rPr>
                        <a:t>дома</a:t>
                      </a:r>
                      <a:endParaRPr lang="ru-RU" sz="1100" b="0" u="none" strike="noStrike" kern="1200" spc="-20" dirty="0">
                        <a:solidFill>
                          <a:schemeClr val="dk1"/>
                        </a:solidFill>
                        <a:effectLst/>
                        <a:latin typeface="Franklin Gothic Book" panose="020B0503020102020204" pitchFamily="34" charset="0"/>
                        <a:ea typeface="+mn-ea"/>
                        <a:cs typeface="+mn-cs"/>
                      </a:endParaRP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100" b="1" i="0" u="none" strike="noStrike" dirty="0">
                          <a:effectLst/>
                          <a:latin typeface="Franklin Gothic Book" panose="020B0503020102020204" pitchFamily="34" charset="0"/>
                        </a:rPr>
                        <a:t>11</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0" i="0" u="none" strike="noStrike" kern="1200">
                          <a:solidFill>
                            <a:schemeClr val="dk1"/>
                          </a:solidFill>
                          <a:effectLst/>
                          <a:latin typeface="Franklin Gothic Book" panose="020B0503020102020204" pitchFamily="34" charset="0"/>
                          <a:ea typeface="+mn-ea"/>
                          <a:cs typeface="+mn-cs"/>
                        </a:rPr>
                        <a:t>11</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0" i="0" u="none" strike="noStrike" kern="1200">
                          <a:solidFill>
                            <a:schemeClr val="dk1"/>
                          </a:solidFill>
                          <a:effectLst/>
                          <a:latin typeface="Franklin Gothic Book" panose="020B0503020102020204" pitchFamily="34" charset="0"/>
                          <a:ea typeface="+mn-ea"/>
                          <a:cs typeface="+mn-cs"/>
                        </a:rPr>
                        <a:t>9</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0" i="0" u="none" strike="noStrike" kern="1200" dirty="0">
                          <a:solidFill>
                            <a:schemeClr val="dk1"/>
                          </a:solidFill>
                          <a:effectLst/>
                          <a:latin typeface="Franklin Gothic Book" panose="020B0503020102020204" pitchFamily="34" charset="0"/>
                          <a:ea typeface="+mn-ea"/>
                          <a:cs typeface="+mn-cs"/>
                        </a:rPr>
                        <a:t>12</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0" i="0" u="none" strike="noStrike" kern="1200">
                          <a:solidFill>
                            <a:schemeClr val="dk1"/>
                          </a:solidFill>
                          <a:effectLst/>
                          <a:latin typeface="Franklin Gothic Book" panose="020B0503020102020204" pitchFamily="34" charset="0"/>
                          <a:ea typeface="+mn-ea"/>
                          <a:cs typeface="+mn-cs"/>
                        </a:rPr>
                        <a:t>11</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0" i="0" u="none" strike="noStrike" kern="1200">
                          <a:solidFill>
                            <a:schemeClr val="dk1"/>
                          </a:solidFill>
                          <a:effectLst/>
                          <a:latin typeface="Franklin Gothic Book" panose="020B0503020102020204" pitchFamily="34" charset="0"/>
                          <a:ea typeface="+mn-ea"/>
                          <a:cs typeface="+mn-cs"/>
                        </a:rPr>
                        <a:t>13</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 xmlns:a16="http://schemas.microsoft.com/office/drawing/2014/main" val="10004"/>
                  </a:ext>
                </a:extLst>
              </a:tr>
              <a:tr h="354405">
                <a:tc>
                  <a:txBody>
                    <a:bodyPr/>
                    <a:lstStyle/>
                    <a:p>
                      <a:pPr marL="92075" indent="0" algn="l" defTabSz="914400" rtl="0" eaLnBrk="1" fontAlgn="t" latinLnBrk="0" hangingPunct="1"/>
                      <a:r>
                        <a:rPr lang="ru-RU" sz="1100" b="0" u="none" strike="noStrike" kern="1200" spc="-20" dirty="0" smtClean="0">
                          <a:solidFill>
                            <a:schemeClr val="dk1"/>
                          </a:solidFill>
                          <a:effectLst/>
                          <a:latin typeface="Franklin Gothic Book" panose="020B0503020102020204" pitchFamily="34" charset="0"/>
                          <a:ea typeface="+mn-ea"/>
                          <a:cs typeface="+mn-cs"/>
                        </a:rPr>
                        <a:t>Участвовали </a:t>
                      </a:r>
                      <a:r>
                        <a:rPr lang="ru-RU" sz="1100" b="0" u="none" strike="noStrike" kern="1200" spc="-20" dirty="0">
                          <a:solidFill>
                            <a:schemeClr val="dk1"/>
                          </a:solidFill>
                          <a:effectLst/>
                          <a:latin typeface="Franklin Gothic Book" panose="020B0503020102020204" pitchFamily="34" charset="0"/>
                          <a:ea typeface="+mn-ea"/>
                          <a:cs typeface="+mn-cs"/>
                        </a:rPr>
                        <a:t>в принятии решения на собрании жильцов о проведении капитального ремонта дома</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100" b="1" i="0" u="none" strike="noStrike" dirty="0">
                          <a:effectLst/>
                          <a:latin typeface="Franklin Gothic Book" panose="020B0503020102020204" pitchFamily="34" charset="0"/>
                        </a:rPr>
                        <a:t>8</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0" i="0" u="none" strike="noStrike" kern="1200">
                          <a:solidFill>
                            <a:schemeClr val="dk1"/>
                          </a:solidFill>
                          <a:effectLst/>
                          <a:latin typeface="Franklin Gothic Book" panose="020B0503020102020204" pitchFamily="34" charset="0"/>
                          <a:ea typeface="+mn-ea"/>
                          <a:cs typeface="+mn-cs"/>
                        </a:rPr>
                        <a:t>6</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0" i="0" u="none" strike="noStrike" kern="1200">
                          <a:solidFill>
                            <a:schemeClr val="dk1"/>
                          </a:solidFill>
                          <a:effectLst/>
                          <a:latin typeface="Franklin Gothic Book" panose="020B0503020102020204" pitchFamily="34" charset="0"/>
                          <a:ea typeface="+mn-ea"/>
                          <a:cs typeface="+mn-cs"/>
                        </a:rPr>
                        <a:t>6</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0" i="0" u="none" strike="noStrike" kern="1200" dirty="0">
                          <a:solidFill>
                            <a:schemeClr val="dk1"/>
                          </a:solidFill>
                          <a:effectLst/>
                          <a:latin typeface="Franklin Gothic Book" panose="020B0503020102020204" pitchFamily="34" charset="0"/>
                          <a:ea typeface="+mn-ea"/>
                          <a:cs typeface="+mn-cs"/>
                        </a:rPr>
                        <a:t>7</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1" i="0" u="none" strike="noStrike" kern="1200" dirty="0">
                          <a:solidFill>
                            <a:srgbClr val="C00000"/>
                          </a:solidFill>
                          <a:effectLst/>
                          <a:latin typeface="Franklin Gothic Book" panose="020B0503020102020204" pitchFamily="34" charset="0"/>
                          <a:ea typeface="+mn-ea"/>
                          <a:cs typeface="+mn-cs"/>
                        </a:rPr>
                        <a:t>8</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1" i="0" u="none" strike="noStrike" kern="1200" dirty="0">
                          <a:solidFill>
                            <a:srgbClr val="C00000"/>
                          </a:solidFill>
                          <a:effectLst/>
                          <a:latin typeface="Franklin Gothic Book" panose="020B0503020102020204" pitchFamily="34" charset="0"/>
                          <a:ea typeface="+mn-ea"/>
                          <a:cs typeface="+mn-cs"/>
                        </a:rPr>
                        <a:t>11</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 xmlns:a16="http://schemas.microsoft.com/office/drawing/2014/main" val="10005"/>
                  </a:ext>
                </a:extLst>
              </a:tr>
              <a:tr h="182098">
                <a:tc>
                  <a:txBody>
                    <a:bodyPr/>
                    <a:lstStyle/>
                    <a:p>
                      <a:pPr marL="92075" indent="0" algn="l" defTabSz="914400" rtl="0" eaLnBrk="1" fontAlgn="t" latinLnBrk="0" hangingPunct="1"/>
                      <a:r>
                        <a:rPr lang="ru-RU" sz="1100" b="0" u="none" strike="noStrike" kern="1200" spc="-20" dirty="0" smtClean="0">
                          <a:solidFill>
                            <a:schemeClr val="dk1"/>
                          </a:solidFill>
                          <a:effectLst/>
                          <a:latin typeface="Franklin Gothic Book" panose="020B0503020102020204" pitchFamily="34" charset="0"/>
                          <a:ea typeface="+mn-ea"/>
                          <a:cs typeface="+mn-cs"/>
                        </a:rPr>
                        <a:t>Участвовали </a:t>
                      </a:r>
                      <a:r>
                        <a:rPr lang="ru-RU" sz="1100" b="0" u="none" strike="noStrike" kern="1200" spc="-20" dirty="0">
                          <a:solidFill>
                            <a:schemeClr val="dk1"/>
                          </a:solidFill>
                          <a:effectLst/>
                          <a:latin typeface="Franklin Gothic Book" panose="020B0503020102020204" pitchFamily="34" charset="0"/>
                          <a:ea typeface="+mn-ea"/>
                          <a:cs typeface="+mn-cs"/>
                        </a:rPr>
                        <a:t>в выборе собственников жилья частной </a:t>
                      </a:r>
                      <a:r>
                        <a:rPr lang="ru-RU" sz="1100" b="0" u="none" strike="noStrike" kern="1200" spc="-20" dirty="0" smtClean="0">
                          <a:solidFill>
                            <a:schemeClr val="dk1"/>
                          </a:solidFill>
                          <a:effectLst/>
                          <a:latin typeface="Franklin Gothic Book" panose="020B0503020102020204" pitchFamily="34" charset="0"/>
                          <a:ea typeface="+mn-ea"/>
                          <a:cs typeface="+mn-cs"/>
                        </a:rPr>
                        <a:t>УК</a:t>
                      </a:r>
                      <a:endParaRPr lang="ru-RU" sz="1100" b="0" u="none" strike="noStrike" kern="1200" spc="-20" dirty="0">
                        <a:solidFill>
                          <a:schemeClr val="dk1"/>
                        </a:solidFill>
                        <a:effectLst/>
                        <a:latin typeface="Franklin Gothic Book" panose="020B0503020102020204" pitchFamily="34" charset="0"/>
                        <a:ea typeface="+mn-ea"/>
                        <a:cs typeface="+mn-cs"/>
                      </a:endParaRP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100" b="1" i="0" u="none" strike="noStrike">
                          <a:effectLst/>
                          <a:latin typeface="Franklin Gothic Book" panose="020B0503020102020204" pitchFamily="34" charset="0"/>
                        </a:rPr>
                        <a:t>12</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0" i="0" u="none" strike="noStrike" kern="1200">
                          <a:solidFill>
                            <a:schemeClr val="dk1"/>
                          </a:solidFill>
                          <a:effectLst/>
                          <a:latin typeface="Franklin Gothic Book" panose="020B0503020102020204" pitchFamily="34" charset="0"/>
                          <a:ea typeface="+mn-ea"/>
                          <a:cs typeface="+mn-cs"/>
                        </a:rPr>
                        <a:t>4</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0" i="0" u="none" strike="noStrike" kern="1200">
                          <a:solidFill>
                            <a:schemeClr val="dk1"/>
                          </a:solidFill>
                          <a:effectLst/>
                          <a:latin typeface="Franklin Gothic Book" panose="020B0503020102020204" pitchFamily="34" charset="0"/>
                          <a:ea typeface="+mn-ea"/>
                          <a:cs typeface="+mn-cs"/>
                        </a:rPr>
                        <a:t>8</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0" i="0" u="none" strike="noStrike" kern="1200" dirty="0">
                          <a:solidFill>
                            <a:schemeClr val="dk1"/>
                          </a:solidFill>
                          <a:effectLst/>
                          <a:latin typeface="Franklin Gothic Book" panose="020B0503020102020204" pitchFamily="34" charset="0"/>
                          <a:ea typeface="+mn-ea"/>
                          <a:cs typeface="+mn-cs"/>
                        </a:rPr>
                        <a:t>9</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0" i="0" u="none" strike="noStrike" kern="1200" dirty="0">
                          <a:solidFill>
                            <a:schemeClr val="dk1"/>
                          </a:solidFill>
                          <a:effectLst/>
                          <a:latin typeface="Franklin Gothic Book" panose="020B0503020102020204" pitchFamily="34" charset="0"/>
                          <a:ea typeface="+mn-ea"/>
                          <a:cs typeface="+mn-cs"/>
                        </a:rPr>
                        <a:t>14</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1" i="0" u="none" strike="noStrike" kern="1200" dirty="0">
                          <a:solidFill>
                            <a:srgbClr val="C00000"/>
                          </a:solidFill>
                          <a:effectLst/>
                          <a:latin typeface="Franklin Gothic Book" panose="020B0503020102020204" pitchFamily="34" charset="0"/>
                          <a:ea typeface="+mn-ea"/>
                          <a:cs typeface="+mn-cs"/>
                        </a:rPr>
                        <a:t>19</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 xmlns:a16="http://schemas.microsoft.com/office/drawing/2014/main" val="10006"/>
                  </a:ext>
                </a:extLst>
              </a:tr>
              <a:tr h="182098">
                <a:tc>
                  <a:txBody>
                    <a:bodyPr/>
                    <a:lstStyle/>
                    <a:p>
                      <a:pPr marL="92075" indent="0" algn="l" defTabSz="914400" rtl="0" eaLnBrk="1" fontAlgn="t" latinLnBrk="0" hangingPunct="1"/>
                      <a:r>
                        <a:rPr lang="ru-RU" sz="1100" b="0" u="none" strike="noStrike" kern="1200" spc="-20" dirty="0" smtClean="0">
                          <a:solidFill>
                            <a:schemeClr val="dk1"/>
                          </a:solidFill>
                          <a:effectLst/>
                          <a:latin typeface="Franklin Gothic Book" panose="020B0503020102020204" pitchFamily="34" charset="0"/>
                          <a:ea typeface="+mn-ea"/>
                          <a:cs typeface="+mn-cs"/>
                        </a:rPr>
                        <a:t>Участвовали </a:t>
                      </a:r>
                      <a:r>
                        <a:rPr lang="ru-RU" sz="1100" b="0" u="none" strike="noStrike" kern="1200" spc="-20" dirty="0">
                          <a:solidFill>
                            <a:schemeClr val="dk1"/>
                          </a:solidFill>
                          <a:effectLst/>
                          <a:latin typeface="Franklin Gothic Book" panose="020B0503020102020204" pitchFamily="34" charset="0"/>
                          <a:ea typeface="+mn-ea"/>
                          <a:cs typeface="+mn-cs"/>
                        </a:rPr>
                        <a:t>в избрании Совета дома</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100" b="1" i="0" u="none" strike="noStrike">
                          <a:effectLst/>
                          <a:latin typeface="Franklin Gothic Book" panose="020B0503020102020204" pitchFamily="34" charset="0"/>
                        </a:rPr>
                        <a:t>13</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0" i="0" u="none" strike="noStrike" kern="1200">
                          <a:solidFill>
                            <a:schemeClr val="dk1"/>
                          </a:solidFill>
                          <a:effectLst/>
                          <a:latin typeface="Franklin Gothic Book" panose="020B0503020102020204" pitchFamily="34" charset="0"/>
                          <a:ea typeface="+mn-ea"/>
                          <a:cs typeface="+mn-cs"/>
                        </a:rPr>
                        <a:t>8</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0" i="0" u="none" strike="noStrike" kern="1200">
                          <a:solidFill>
                            <a:schemeClr val="dk1"/>
                          </a:solidFill>
                          <a:effectLst/>
                          <a:latin typeface="Franklin Gothic Book" panose="020B0503020102020204" pitchFamily="34" charset="0"/>
                          <a:ea typeface="+mn-ea"/>
                          <a:cs typeface="+mn-cs"/>
                        </a:rPr>
                        <a:t>13</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0" i="0" u="none" strike="noStrike" kern="1200">
                          <a:solidFill>
                            <a:schemeClr val="dk1"/>
                          </a:solidFill>
                          <a:effectLst/>
                          <a:latin typeface="Franklin Gothic Book" panose="020B0503020102020204" pitchFamily="34" charset="0"/>
                          <a:ea typeface="+mn-ea"/>
                          <a:cs typeface="+mn-cs"/>
                        </a:rPr>
                        <a:t>10</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0" i="0" u="none" strike="noStrike" kern="1200" dirty="0">
                          <a:solidFill>
                            <a:schemeClr val="dk1"/>
                          </a:solidFill>
                          <a:effectLst/>
                          <a:latin typeface="Franklin Gothic Book" panose="020B0503020102020204" pitchFamily="34" charset="0"/>
                          <a:ea typeface="+mn-ea"/>
                          <a:cs typeface="+mn-cs"/>
                        </a:rPr>
                        <a:t>14</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1" i="0" u="none" strike="noStrike" kern="1200" dirty="0">
                          <a:solidFill>
                            <a:srgbClr val="C00000"/>
                          </a:solidFill>
                          <a:effectLst/>
                          <a:latin typeface="Franklin Gothic Book" panose="020B0503020102020204" pitchFamily="34" charset="0"/>
                          <a:ea typeface="+mn-ea"/>
                          <a:cs typeface="+mn-cs"/>
                        </a:rPr>
                        <a:t>17</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 xmlns:a16="http://schemas.microsoft.com/office/drawing/2014/main" val="10007"/>
                  </a:ext>
                </a:extLst>
              </a:tr>
              <a:tr h="182098">
                <a:tc>
                  <a:txBody>
                    <a:bodyPr/>
                    <a:lstStyle/>
                    <a:p>
                      <a:pPr marL="92075" indent="0" algn="l" defTabSz="914400" rtl="0" eaLnBrk="1" fontAlgn="t" latinLnBrk="0" hangingPunct="1"/>
                      <a:r>
                        <a:rPr lang="ru-RU" sz="1100" b="0" u="none" strike="noStrike" kern="1200" spc="-20" dirty="0" smtClean="0">
                          <a:solidFill>
                            <a:schemeClr val="dk1"/>
                          </a:solidFill>
                          <a:effectLst/>
                          <a:latin typeface="Franklin Gothic Book" panose="020B0503020102020204" pitchFamily="34" charset="0"/>
                          <a:ea typeface="+mn-ea"/>
                          <a:cs typeface="+mn-cs"/>
                        </a:rPr>
                        <a:t>Участвовали </a:t>
                      </a:r>
                      <a:r>
                        <a:rPr lang="ru-RU" sz="1100" b="0" u="none" strike="noStrike" kern="1200" spc="-20" dirty="0">
                          <a:solidFill>
                            <a:schemeClr val="dk1"/>
                          </a:solidFill>
                          <a:effectLst/>
                          <a:latin typeface="Franklin Gothic Book" panose="020B0503020102020204" pitchFamily="34" charset="0"/>
                          <a:ea typeface="+mn-ea"/>
                          <a:cs typeface="+mn-cs"/>
                        </a:rPr>
                        <a:t>в создании </a:t>
                      </a:r>
                      <a:r>
                        <a:rPr lang="ru-RU" sz="1100" b="0" u="none" strike="noStrike" kern="1200" spc="-20" dirty="0" smtClean="0">
                          <a:solidFill>
                            <a:schemeClr val="dk1"/>
                          </a:solidFill>
                          <a:effectLst/>
                          <a:latin typeface="Franklin Gothic Book" panose="020B0503020102020204" pitchFamily="34" charset="0"/>
                          <a:ea typeface="+mn-ea"/>
                          <a:cs typeface="+mn-cs"/>
                        </a:rPr>
                        <a:t>ТСЖ</a:t>
                      </a:r>
                      <a:endParaRPr lang="ru-RU" sz="1100" b="0" u="none" strike="noStrike" kern="1200" spc="-20" dirty="0">
                        <a:solidFill>
                          <a:schemeClr val="dk1"/>
                        </a:solidFill>
                        <a:effectLst/>
                        <a:latin typeface="Franklin Gothic Book" panose="020B0503020102020204" pitchFamily="34" charset="0"/>
                        <a:ea typeface="+mn-ea"/>
                        <a:cs typeface="+mn-cs"/>
                      </a:endParaRP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100" b="1" i="0" u="none" strike="noStrike" dirty="0">
                          <a:effectLst/>
                          <a:latin typeface="Franklin Gothic Book" panose="020B0503020102020204" pitchFamily="34" charset="0"/>
                        </a:rPr>
                        <a:t>6</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0" i="0" u="none" strike="noStrike" kern="1200">
                          <a:solidFill>
                            <a:schemeClr val="dk1"/>
                          </a:solidFill>
                          <a:effectLst/>
                          <a:latin typeface="Franklin Gothic Book" panose="020B0503020102020204" pitchFamily="34" charset="0"/>
                          <a:ea typeface="+mn-ea"/>
                          <a:cs typeface="+mn-cs"/>
                        </a:rPr>
                        <a:t>2</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0" i="0" u="none" strike="noStrike" kern="1200">
                          <a:solidFill>
                            <a:schemeClr val="dk1"/>
                          </a:solidFill>
                          <a:effectLst/>
                          <a:latin typeface="Franklin Gothic Book" panose="020B0503020102020204" pitchFamily="34" charset="0"/>
                          <a:ea typeface="+mn-ea"/>
                          <a:cs typeface="+mn-cs"/>
                        </a:rPr>
                        <a:t>6</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0" i="0" u="none" strike="noStrike" kern="1200">
                          <a:solidFill>
                            <a:schemeClr val="dk1"/>
                          </a:solidFill>
                          <a:effectLst/>
                          <a:latin typeface="Franklin Gothic Book" panose="020B0503020102020204" pitchFamily="34" charset="0"/>
                          <a:ea typeface="+mn-ea"/>
                          <a:cs typeface="+mn-cs"/>
                        </a:rPr>
                        <a:t>5</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0" i="0" u="none" strike="noStrike" kern="1200" dirty="0">
                          <a:solidFill>
                            <a:schemeClr val="dk1"/>
                          </a:solidFill>
                          <a:effectLst/>
                          <a:latin typeface="Franklin Gothic Book" panose="020B0503020102020204" pitchFamily="34" charset="0"/>
                          <a:ea typeface="+mn-ea"/>
                          <a:cs typeface="+mn-cs"/>
                        </a:rPr>
                        <a:t>5</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0" i="0" u="none" strike="noStrike" kern="1200" dirty="0">
                          <a:solidFill>
                            <a:schemeClr val="dk1"/>
                          </a:solidFill>
                          <a:effectLst/>
                          <a:latin typeface="Franklin Gothic Book" panose="020B0503020102020204" pitchFamily="34" charset="0"/>
                          <a:ea typeface="+mn-ea"/>
                          <a:cs typeface="+mn-cs"/>
                        </a:rPr>
                        <a:t>9</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 xmlns:a16="http://schemas.microsoft.com/office/drawing/2014/main" val="10008"/>
                  </a:ext>
                </a:extLst>
              </a:tr>
              <a:tr h="182098">
                <a:tc>
                  <a:txBody>
                    <a:bodyPr/>
                    <a:lstStyle/>
                    <a:p>
                      <a:pPr marL="92075" indent="0" algn="l" defTabSz="914400" rtl="0" eaLnBrk="1" fontAlgn="t" latinLnBrk="0" hangingPunct="1"/>
                      <a:r>
                        <a:rPr lang="ru-RU" sz="1100" b="0" u="none" strike="noStrike" kern="1200" spc="-20" dirty="0" smtClean="0">
                          <a:solidFill>
                            <a:schemeClr val="dk1"/>
                          </a:solidFill>
                          <a:effectLst/>
                          <a:latin typeface="Franklin Gothic Book" panose="020B0503020102020204" pitchFamily="34" charset="0"/>
                          <a:ea typeface="+mn-ea"/>
                          <a:cs typeface="+mn-cs"/>
                        </a:rPr>
                        <a:t>Участвовали </a:t>
                      </a:r>
                      <a:r>
                        <a:rPr lang="ru-RU" sz="1100" b="0" u="none" strike="noStrike" kern="1200" spc="-20" dirty="0">
                          <a:solidFill>
                            <a:schemeClr val="dk1"/>
                          </a:solidFill>
                          <a:effectLst/>
                          <a:latin typeface="Franklin Gothic Book" panose="020B0503020102020204" pitchFamily="34" charset="0"/>
                          <a:ea typeface="+mn-ea"/>
                          <a:cs typeface="+mn-cs"/>
                        </a:rPr>
                        <a:t>в контроле деятельности частной </a:t>
                      </a:r>
                      <a:r>
                        <a:rPr lang="ru-RU" sz="1100" b="0" u="none" strike="noStrike" kern="1200" spc="-20" dirty="0" smtClean="0">
                          <a:solidFill>
                            <a:schemeClr val="dk1"/>
                          </a:solidFill>
                          <a:effectLst/>
                          <a:latin typeface="Franklin Gothic Book" panose="020B0503020102020204" pitchFamily="34" charset="0"/>
                          <a:ea typeface="+mn-ea"/>
                          <a:cs typeface="+mn-cs"/>
                        </a:rPr>
                        <a:t>УК</a:t>
                      </a:r>
                      <a:endParaRPr lang="ru-RU" sz="1100" b="0" u="none" strike="noStrike" kern="1200" spc="-20" dirty="0">
                        <a:solidFill>
                          <a:schemeClr val="dk1"/>
                        </a:solidFill>
                        <a:effectLst/>
                        <a:latin typeface="Franklin Gothic Book" panose="020B0503020102020204" pitchFamily="34" charset="0"/>
                        <a:ea typeface="+mn-ea"/>
                        <a:cs typeface="+mn-cs"/>
                      </a:endParaRP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100" b="1" i="0" u="none" strike="noStrike" dirty="0">
                          <a:effectLst/>
                          <a:latin typeface="Franklin Gothic Book" panose="020B0503020102020204" pitchFamily="34" charset="0"/>
                        </a:rPr>
                        <a:t>3</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0" i="0" u="none" strike="noStrike" kern="1200">
                          <a:solidFill>
                            <a:schemeClr val="dk1"/>
                          </a:solidFill>
                          <a:effectLst/>
                          <a:latin typeface="Franklin Gothic Book" panose="020B0503020102020204" pitchFamily="34" charset="0"/>
                          <a:ea typeface="+mn-ea"/>
                          <a:cs typeface="+mn-cs"/>
                        </a:rPr>
                        <a:t>0</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0" i="0" u="none" strike="noStrike" kern="1200">
                          <a:solidFill>
                            <a:schemeClr val="dk1"/>
                          </a:solidFill>
                          <a:effectLst/>
                          <a:latin typeface="Franklin Gothic Book" panose="020B0503020102020204" pitchFamily="34" charset="0"/>
                          <a:ea typeface="+mn-ea"/>
                          <a:cs typeface="+mn-cs"/>
                        </a:rPr>
                        <a:t>4</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0" i="0" u="none" strike="noStrike" kern="1200">
                          <a:solidFill>
                            <a:schemeClr val="dk1"/>
                          </a:solidFill>
                          <a:effectLst/>
                          <a:latin typeface="Franklin Gothic Book" panose="020B0503020102020204" pitchFamily="34" charset="0"/>
                          <a:ea typeface="+mn-ea"/>
                          <a:cs typeface="+mn-cs"/>
                        </a:rPr>
                        <a:t>3</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0" i="0" u="none" strike="noStrike" kern="1200">
                          <a:solidFill>
                            <a:schemeClr val="dk1"/>
                          </a:solidFill>
                          <a:effectLst/>
                          <a:latin typeface="Franklin Gothic Book" panose="020B0503020102020204" pitchFamily="34" charset="0"/>
                          <a:ea typeface="+mn-ea"/>
                          <a:cs typeface="+mn-cs"/>
                        </a:rPr>
                        <a:t>3</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0" i="0" u="none" strike="noStrike" kern="1200" dirty="0">
                          <a:solidFill>
                            <a:schemeClr val="dk1"/>
                          </a:solidFill>
                          <a:effectLst/>
                          <a:latin typeface="Franklin Gothic Book" panose="020B0503020102020204" pitchFamily="34" charset="0"/>
                          <a:ea typeface="+mn-ea"/>
                          <a:cs typeface="+mn-cs"/>
                        </a:rPr>
                        <a:t>6</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 xmlns:a16="http://schemas.microsoft.com/office/drawing/2014/main" val="10009"/>
                  </a:ext>
                </a:extLst>
              </a:tr>
              <a:tr h="182098">
                <a:tc>
                  <a:txBody>
                    <a:bodyPr/>
                    <a:lstStyle/>
                    <a:p>
                      <a:pPr marL="92075" indent="0" algn="l" defTabSz="914400" rtl="0" eaLnBrk="1" fontAlgn="t" latinLnBrk="0" hangingPunct="1"/>
                      <a:r>
                        <a:rPr lang="ru-RU" sz="1100" b="0" u="none" strike="noStrike" kern="1200" spc="-20" dirty="0">
                          <a:solidFill>
                            <a:schemeClr val="dk1"/>
                          </a:solidFill>
                          <a:effectLst/>
                          <a:latin typeface="Franklin Gothic Book" panose="020B0503020102020204" pitchFamily="34" charset="0"/>
                          <a:ea typeface="+mn-ea"/>
                          <a:cs typeface="+mn-cs"/>
                        </a:rPr>
                        <a:t>Ничего из перечисленного не делал(а)</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100" b="1" i="0" u="none" strike="noStrike" dirty="0">
                          <a:effectLst/>
                          <a:latin typeface="Franklin Gothic Book" panose="020B0503020102020204" pitchFamily="34" charset="0"/>
                        </a:rPr>
                        <a:t>6</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1" i="0" u="none" strike="noStrike" kern="1200" dirty="0">
                          <a:solidFill>
                            <a:srgbClr val="C00000"/>
                          </a:solidFill>
                          <a:effectLst/>
                          <a:latin typeface="Franklin Gothic Book" panose="020B0503020102020204" pitchFamily="34" charset="0"/>
                          <a:ea typeface="+mn-ea"/>
                          <a:cs typeface="+mn-cs"/>
                        </a:rPr>
                        <a:t>12</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0" i="0" u="none" strike="noStrike" kern="1200">
                          <a:solidFill>
                            <a:schemeClr val="dk1"/>
                          </a:solidFill>
                          <a:effectLst/>
                          <a:latin typeface="Franklin Gothic Book" panose="020B0503020102020204" pitchFamily="34" charset="0"/>
                          <a:ea typeface="+mn-ea"/>
                          <a:cs typeface="+mn-cs"/>
                        </a:rPr>
                        <a:t>6</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0" i="0" u="none" strike="noStrike" kern="1200">
                          <a:solidFill>
                            <a:schemeClr val="dk1"/>
                          </a:solidFill>
                          <a:effectLst/>
                          <a:latin typeface="Franklin Gothic Book" panose="020B0503020102020204" pitchFamily="34" charset="0"/>
                          <a:ea typeface="+mn-ea"/>
                          <a:cs typeface="+mn-cs"/>
                        </a:rPr>
                        <a:t>7</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0" i="0" u="none" strike="noStrike" kern="1200">
                          <a:solidFill>
                            <a:schemeClr val="dk1"/>
                          </a:solidFill>
                          <a:effectLst/>
                          <a:latin typeface="Franklin Gothic Book" panose="020B0503020102020204" pitchFamily="34" charset="0"/>
                          <a:ea typeface="+mn-ea"/>
                          <a:cs typeface="+mn-cs"/>
                        </a:rPr>
                        <a:t>4</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0" i="0" u="none" strike="noStrike" kern="1200" dirty="0">
                          <a:solidFill>
                            <a:schemeClr val="dk1"/>
                          </a:solidFill>
                          <a:effectLst/>
                          <a:latin typeface="Franklin Gothic Book" panose="020B0503020102020204" pitchFamily="34" charset="0"/>
                          <a:ea typeface="+mn-ea"/>
                          <a:cs typeface="+mn-cs"/>
                        </a:rPr>
                        <a:t>5</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 xmlns:a16="http://schemas.microsoft.com/office/drawing/2014/main" val="10010"/>
                  </a:ext>
                </a:extLst>
              </a:tr>
            </a:tbl>
          </a:graphicData>
        </a:graphic>
      </p:graphicFrame>
      <p:sp>
        <p:nvSpPr>
          <p:cNvPr id="11" name="Заголовок 1"/>
          <p:cNvSpPr>
            <a:spLocks noGrp="1"/>
          </p:cNvSpPr>
          <p:nvPr>
            <p:ph type="title"/>
          </p:nvPr>
        </p:nvSpPr>
        <p:spPr>
          <a:xfrm>
            <a:off x="468313" y="404813"/>
            <a:ext cx="7127875" cy="647700"/>
          </a:xfrm>
        </p:spPr>
        <p:txBody>
          <a:bodyPr/>
          <a:lstStyle/>
          <a:p>
            <a:pPr>
              <a:defRPr/>
            </a:pPr>
            <a:r>
              <a:rPr lang="ru-RU" dirty="0"/>
              <a:t>Участие россиян в основных направлениях реформы ЖКХ</a:t>
            </a:r>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29</a:t>
            </a:fld>
            <a:endParaRPr lang="ru-RU" dirty="0"/>
          </a:p>
        </p:txBody>
      </p:sp>
      <p:sp>
        <p:nvSpPr>
          <p:cNvPr id="8" name="Прямоугольник 7"/>
          <p:cNvSpPr/>
          <p:nvPr/>
        </p:nvSpPr>
        <p:spPr>
          <a:xfrm>
            <a:off x="593304" y="6643645"/>
            <a:ext cx="8550696" cy="215444"/>
          </a:xfrm>
          <a:prstGeom prst="rect">
            <a:avLst/>
          </a:prstGeom>
        </p:spPr>
        <p:txBody>
          <a:bodyPr wrap="square">
            <a:spAutoFit/>
          </a:bodyPr>
          <a:lstStyle/>
          <a:p>
            <a:pPr algn="r"/>
            <a:r>
              <a:rPr lang="en-US" sz="800" i="1" dirty="0" smtClean="0"/>
              <a:t>* </a:t>
            </a:r>
            <a:r>
              <a:rPr lang="ru-RU" sz="800" i="1" dirty="0" smtClean="0"/>
              <a:t>Сумма </a:t>
            </a:r>
            <a:r>
              <a:rPr lang="ru-RU" sz="800" i="1" dirty="0"/>
              <a:t>ответов превышает 100%, так как вопрос предполагал возможность выбора нескольких вариантов ответов</a:t>
            </a:r>
            <a:endParaRPr lang="ru-RU" sz="800" b="1" i="1" dirty="0">
              <a:solidFill>
                <a:srgbClr val="FF0000"/>
              </a:solidFill>
            </a:endParaRPr>
          </a:p>
        </p:txBody>
      </p:sp>
      <p:sp>
        <p:nvSpPr>
          <p:cNvPr id="12" name="Прямоугольник 11"/>
          <p:cNvSpPr/>
          <p:nvPr/>
        </p:nvSpPr>
        <p:spPr>
          <a:xfrm>
            <a:off x="3563888" y="1562837"/>
            <a:ext cx="5285958" cy="400110"/>
          </a:xfrm>
          <a:prstGeom prst="rect">
            <a:avLst/>
          </a:prstGeom>
        </p:spPr>
        <p:txBody>
          <a:bodyPr wrap="square">
            <a:spAutoFit/>
          </a:bodyPr>
          <a:lstStyle/>
          <a:p>
            <a:pPr algn="r">
              <a:spcBef>
                <a:spcPts val="0"/>
              </a:spcBef>
              <a:defRPr/>
            </a:pPr>
            <a:r>
              <a:rPr lang="ru-RU" sz="1000" b="1" i="1" dirty="0">
                <a:latin typeface="Arial" charset="0"/>
              </a:rPr>
              <a:t>Таблица 6</a:t>
            </a:r>
          </a:p>
          <a:p>
            <a:pPr algn="r">
              <a:spcBef>
                <a:spcPts val="0"/>
              </a:spcBef>
              <a:defRPr/>
            </a:pPr>
            <a:r>
              <a:rPr lang="ru-RU" sz="1000" i="1" dirty="0">
                <a:latin typeface="Arial" charset="0"/>
              </a:rPr>
              <a:t>в % от всех опрошенных по </a:t>
            </a:r>
            <a:r>
              <a:rPr lang="ru-RU" sz="1000" i="1" dirty="0" smtClean="0">
                <a:latin typeface="Arial" charset="0"/>
              </a:rPr>
              <a:t>возрастным </a:t>
            </a:r>
            <a:r>
              <a:rPr lang="ru-RU" sz="1000" i="1" dirty="0">
                <a:latin typeface="Arial" charset="0"/>
              </a:rPr>
              <a:t>группам</a:t>
            </a:r>
            <a:r>
              <a:rPr lang="en-US" sz="1000" i="1" dirty="0">
                <a:latin typeface="Arial" charset="0"/>
              </a:rPr>
              <a:t>, </a:t>
            </a:r>
            <a:r>
              <a:rPr lang="en-US" sz="1000" i="1" dirty="0"/>
              <a:t>n=1</a:t>
            </a:r>
            <a:r>
              <a:rPr lang="ru-RU" sz="1000" i="1" dirty="0"/>
              <a:t>600</a:t>
            </a:r>
            <a:endParaRPr lang="ru-RU" sz="1000" dirty="0">
              <a:effectLst>
                <a:outerShdw blurRad="38100" dist="38100" dir="2700000" algn="tl">
                  <a:srgbClr val="C0C0C0"/>
                </a:outerShdw>
              </a:effectLst>
              <a:latin typeface="Arial" charset="0"/>
            </a:endParaRPr>
          </a:p>
        </p:txBody>
      </p:sp>
      <p:sp>
        <p:nvSpPr>
          <p:cNvPr id="13" name="Text Box 12"/>
          <p:cNvSpPr txBox="1">
            <a:spLocks noChangeArrowheads="1"/>
          </p:cNvSpPr>
          <p:nvPr/>
        </p:nvSpPr>
        <p:spPr bwMode="auto">
          <a:xfrm>
            <a:off x="107950" y="1249015"/>
            <a:ext cx="8712200" cy="307777"/>
          </a:xfrm>
          <a:prstGeom prst="rect">
            <a:avLst/>
          </a:prstGeom>
          <a:noFill/>
          <a:ln w="9525" algn="ctr">
            <a:noFill/>
            <a:miter lim="800000"/>
            <a:headEnd/>
            <a:tailEnd/>
          </a:ln>
        </p:spPr>
        <p:txBody>
          <a:bodyPr wrap="square" anchor="b">
            <a:spAutoFit/>
          </a:bodyPr>
          <a:lstStyle/>
          <a:p>
            <a:pPr algn="ctr"/>
            <a:r>
              <a:rPr lang="ru-RU" sz="1400" b="1" dirty="0">
                <a:solidFill>
                  <a:srgbClr val="000000"/>
                </a:solidFill>
              </a:rPr>
              <a:t>Что из перечисленного Вы делали? </a:t>
            </a:r>
            <a:endParaRPr lang="en-US" sz="1400" b="1" dirty="0">
              <a:solidFill>
                <a:srgbClr val="0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68313" y="404813"/>
            <a:ext cx="7127875" cy="647700"/>
          </a:xfrm>
        </p:spPr>
        <p:txBody>
          <a:bodyPr/>
          <a:lstStyle/>
          <a:p>
            <a:pPr>
              <a:defRPr/>
            </a:pPr>
            <a:r>
              <a:rPr lang="ru-RU" dirty="0"/>
              <a:t>Методология исследования</a:t>
            </a:r>
          </a:p>
        </p:txBody>
      </p:sp>
      <p:sp>
        <p:nvSpPr>
          <p:cNvPr id="5" name="Text Box 3"/>
          <p:cNvSpPr txBox="1">
            <a:spLocks noChangeArrowheads="1"/>
          </p:cNvSpPr>
          <p:nvPr/>
        </p:nvSpPr>
        <p:spPr bwMode="auto">
          <a:xfrm>
            <a:off x="357188" y="1545695"/>
            <a:ext cx="8463358" cy="4545860"/>
          </a:xfrm>
          <a:prstGeom prst="rect">
            <a:avLst/>
          </a:prstGeom>
          <a:noFill/>
          <a:ln w="9525">
            <a:noFill/>
            <a:miter lim="800000"/>
            <a:headEnd/>
            <a:tailEnd/>
          </a:ln>
        </p:spPr>
        <p:txBody>
          <a:bodyPr wrap="square">
            <a:spAutoFit/>
          </a:bodyPr>
          <a:lstStyle/>
          <a:p>
            <a:pPr indent="174625" algn="just">
              <a:spcBef>
                <a:spcPct val="15000"/>
              </a:spcBef>
              <a:buClr>
                <a:srgbClr val="339966"/>
              </a:buClr>
              <a:buFont typeface="Wingdings" pitchFamily="2" charset="2"/>
              <a:buNone/>
              <a:defRPr/>
            </a:pPr>
            <a:r>
              <a:rPr lang="ru-RU" sz="1200" b="1" dirty="0">
                <a:latin typeface="Arial" charset="0"/>
                <a:cs typeface="+mn-cs"/>
              </a:rPr>
              <a:t>Период проведения опроса: </a:t>
            </a:r>
            <a:r>
              <a:rPr lang="en-US" sz="1200" dirty="0">
                <a:latin typeface="Arial" charset="0"/>
                <a:cs typeface="+mn-cs"/>
              </a:rPr>
              <a:t>c </a:t>
            </a:r>
            <a:r>
              <a:rPr lang="en-US" sz="1200" dirty="0" smtClean="0">
                <a:latin typeface="Arial" charset="0"/>
                <a:cs typeface="+mn-cs"/>
              </a:rPr>
              <a:t>1 </a:t>
            </a:r>
            <a:r>
              <a:rPr lang="ru-RU" sz="1200" dirty="0">
                <a:latin typeface="Arial" charset="0"/>
                <a:cs typeface="+mn-cs"/>
              </a:rPr>
              <a:t>по 4 </a:t>
            </a:r>
            <a:r>
              <a:rPr lang="ru-RU" sz="1200" dirty="0" smtClean="0">
                <a:latin typeface="Arial" charset="0"/>
                <a:cs typeface="+mn-cs"/>
              </a:rPr>
              <a:t>декабря 2016 </a:t>
            </a:r>
            <a:r>
              <a:rPr lang="ru-RU" sz="1200" dirty="0">
                <a:latin typeface="Arial" charset="0"/>
                <a:cs typeface="+mn-cs"/>
              </a:rPr>
              <a:t>года.</a:t>
            </a:r>
          </a:p>
          <a:p>
            <a:pPr indent="174625" algn="just">
              <a:spcBef>
                <a:spcPts val="1200"/>
              </a:spcBef>
              <a:buClr>
                <a:srgbClr val="339966"/>
              </a:buClr>
              <a:buFont typeface="Wingdings" pitchFamily="2" charset="2"/>
              <a:buNone/>
              <a:defRPr/>
            </a:pPr>
            <a:r>
              <a:rPr lang="ru-RU" sz="1200" b="1" dirty="0" smtClean="0">
                <a:latin typeface="Arial" charset="0"/>
                <a:cs typeface="+mn-cs"/>
              </a:rPr>
              <a:t>Цель исследования – </a:t>
            </a:r>
            <a:r>
              <a:rPr lang="ru-RU" sz="1200" dirty="0" smtClean="0">
                <a:latin typeface="Arial" charset="0"/>
                <a:cs typeface="+mn-cs"/>
              </a:rPr>
              <a:t>мониторинг основных показателей отношения общества к проводимой реформе ЖКХ</a:t>
            </a:r>
          </a:p>
          <a:p>
            <a:pPr indent="174625" algn="just">
              <a:spcBef>
                <a:spcPts val="1200"/>
              </a:spcBef>
              <a:buClr>
                <a:srgbClr val="339966"/>
              </a:buClr>
              <a:buFont typeface="Wingdings" pitchFamily="2" charset="2"/>
              <a:buNone/>
              <a:defRPr/>
            </a:pPr>
            <a:r>
              <a:rPr lang="ru-RU" sz="1200" b="1" dirty="0" smtClean="0">
                <a:latin typeface="Arial" charset="0"/>
                <a:cs typeface="+mn-cs"/>
              </a:rPr>
              <a:t>Задачи </a:t>
            </a:r>
            <a:r>
              <a:rPr lang="ru-RU" sz="1200" b="1" dirty="0">
                <a:latin typeface="Arial" charset="0"/>
                <a:cs typeface="+mn-cs"/>
              </a:rPr>
              <a:t>исследования</a:t>
            </a:r>
            <a:r>
              <a:rPr lang="en-US" sz="1200" b="1" dirty="0">
                <a:latin typeface="Arial" charset="0"/>
                <a:cs typeface="+mn-cs"/>
              </a:rPr>
              <a:t>:</a:t>
            </a:r>
            <a:endParaRPr lang="ru-RU" sz="1200" b="1" dirty="0">
              <a:latin typeface="Arial" charset="0"/>
              <a:cs typeface="+mn-cs"/>
            </a:endParaRPr>
          </a:p>
          <a:p>
            <a:pPr marL="631825" lvl="1" indent="-268288" algn="just">
              <a:spcBef>
                <a:spcPct val="15000"/>
              </a:spcBef>
              <a:spcAft>
                <a:spcPct val="10000"/>
              </a:spcAft>
              <a:buClr>
                <a:srgbClr val="339966"/>
              </a:buClr>
              <a:buFont typeface="Arial Narrow" panose="020B0606020202030204" pitchFamily="34" charset="0"/>
              <a:buChar char="─"/>
              <a:defRPr/>
            </a:pPr>
            <a:r>
              <a:rPr lang="ru-RU" sz="1200" dirty="0">
                <a:latin typeface="Arial" charset="0"/>
                <a:cs typeface="Arial" charset="0"/>
              </a:rPr>
              <a:t>оценить информированность населения </a:t>
            </a:r>
            <a:r>
              <a:rPr lang="ru-RU" sz="1200" dirty="0" smtClean="0">
                <a:latin typeface="Arial" charset="0"/>
                <a:cs typeface="Arial" charset="0"/>
              </a:rPr>
              <a:t>России о </a:t>
            </a:r>
            <a:r>
              <a:rPr lang="ru-RU" sz="1200" dirty="0">
                <a:latin typeface="Arial" charset="0"/>
                <a:cs typeface="Arial" charset="0"/>
              </a:rPr>
              <a:t>реформе ЖКХ в целом и </a:t>
            </a:r>
            <a:r>
              <a:rPr lang="ru-RU" sz="1200" dirty="0" smtClean="0">
                <a:latin typeface="Arial" charset="0"/>
                <a:cs typeface="Arial" charset="0"/>
              </a:rPr>
              <a:t>о </a:t>
            </a:r>
            <a:r>
              <a:rPr lang="ru-RU" sz="1200" dirty="0">
                <a:latin typeface="Arial" charset="0"/>
                <a:cs typeface="Arial" charset="0"/>
              </a:rPr>
              <a:t>её </a:t>
            </a:r>
            <a:r>
              <a:rPr lang="ru-RU" sz="1200" dirty="0" smtClean="0">
                <a:latin typeface="Arial" charset="0"/>
                <a:cs typeface="Arial" charset="0"/>
              </a:rPr>
              <a:t>отдельных направлениях, </a:t>
            </a:r>
            <a:r>
              <a:rPr lang="ru-RU" sz="1200" dirty="0">
                <a:latin typeface="Arial" charset="0"/>
                <a:cs typeface="Arial" charset="0"/>
              </a:rPr>
              <a:t>а также проанализировать </a:t>
            </a:r>
            <a:r>
              <a:rPr lang="ru-RU" sz="1200" dirty="0" smtClean="0">
                <a:latin typeface="Arial" charset="0"/>
                <a:cs typeface="Arial" charset="0"/>
              </a:rPr>
              <a:t>поквартальную динамику </a:t>
            </a:r>
            <a:r>
              <a:rPr lang="ru-RU" sz="1200" dirty="0">
                <a:latin typeface="Arial" charset="0"/>
                <a:cs typeface="Arial" charset="0"/>
              </a:rPr>
              <a:t>данного показателя за последние </a:t>
            </a:r>
            <a:r>
              <a:rPr lang="ru-RU" sz="1200" dirty="0" smtClean="0">
                <a:latin typeface="Arial" charset="0"/>
                <a:cs typeface="Arial" charset="0"/>
              </a:rPr>
              <a:t>годы</a:t>
            </a:r>
            <a:endParaRPr lang="ru-RU" sz="1200" dirty="0">
              <a:latin typeface="Arial" charset="0"/>
              <a:cs typeface="Arial" charset="0"/>
            </a:endParaRPr>
          </a:p>
          <a:p>
            <a:pPr marL="631825" lvl="1" indent="-268288" algn="just">
              <a:spcBef>
                <a:spcPct val="15000"/>
              </a:spcBef>
              <a:spcAft>
                <a:spcPct val="10000"/>
              </a:spcAft>
              <a:buClr>
                <a:srgbClr val="339966"/>
              </a:buClr>
              <a:buFont typeface="Arial Narrow" panose="020B0606020202030204" pitchFamily="34" charset="0"/>
              <a:buChar char="─"/>
              <a:defRPr/>
            </a:pPr>
            <a:r>
              <a:rPr lang="ru-RU" sz="1200" dirty="0">
                <a:latin typeface="Arial" charset="0"/>
                <a:cs typeface="Arial" charset="0"/>
              </a:rPr>
              <a:t>определить уровень готовности </a:t>
            </a:r>
            <a:r>
              <a:rPr lang="ru-RU" sz="1200" dirty="0" smtClean="0">
                <a:latin typeface="Arial" charset="0"/>
                <a:cs typeface="Arial" charset="0"/>
              </a:rPr>
              <a:t>россиян участвовать </a:t>
            </a:r>
            <a:r>
              <a:rPr lang="ru-RU" sz="1200" dirty="0">
                <a:latin typeface="Arial" charset="0"/>
                <a:cs typeface="Arial" charset="0"/>
              </a:rPr>
              <a:t>в мероприятиях в рамках реформы </a:t>
            </a:r>
            <a:r>
              <a:rPr lang="ru-RU" sz="1200" dirty="0" smtClean="0">
                <a:latin typeface="Arial" charset="0"/>
                <a:cs typeface="Arial" charset="0"/>
              </a:rPr>
              <a:t>ЖКХ</a:t>
            </a:r>
            <a:endParaRPr lang="ru-RU" sz="1200" dirty="0">
              <a:latin typeface="Arial" charset="0"/>
              <a:cs typeface="Arial" charset="0"/>
            </a:endParaRPr>
          </a:p>
          <a:p>
            <a:pPr marL="631825" lvl="1" indent="-268288" algn="just">
              <a:spcBef>
                <a:spcPct val="15000"/>
              </a:spcBef>
              <a:spcAft>
                <a:spcPct val="10000"/>
              </a:spcAft>
              <a:buClr>
                <a:srgbClr val="339966"/>
              </a:buClr>
              <a:buFont typeface="Arial Narrow" panose="020B0606020202030204" pitchFamily="34" charset="0"/>
              <a:buChar char="─"/>
              <a:defRPr/>
            </a:pPr>
            <a:r>
              <a:rPr lang="ru-RU" sz="1200" dirty="0">
                <a:latin typeface="Arial" charset="0"/>
                <a:cs typeface="Arial" charset="0"/>
              </a:rPr>
              <a:t>определить информационные потребности россиян в сфере </a:t>
            </a:r>
            <a:r>
              <a:rPr lang="ru-RU" sz="1200" dirty="0" smtClean="0">
                <a:latin typeface="Arial" charset="0"/>
                <a:cs typeface="Arial" charset="0"/>
              </a:rPr>
              <a:t>ЖКХ</a:t>
            </a:r>
            <a:endParaRPr lang="ru-RU" sz="1200" dirty="0">
              <a:latin typeface="Arial" charset="0"/>
              <a:cs typeface="Arial" charset="0"/>
            </a:endParaRPr>
          </a:p>
          <a:p>
            <a:pPr marL="631825" lvl="1" indent="-268288" algn="just">
              <a:spcBef>
                <a:spcPct val="15000"/>
              </a:spcBef>
              <a:spcAft>
                <a:spcPct val="10000"/>
              </a:spcAft>
              <a:buClr>
                <a:srgbClr val="339966"/>
              </a:buClr>
              <a:buFont typeface="Arial Narrow" panose="020B0606020202030204" pitchFamily="34" charset="0"/>
              <a:buChar char="─"/>
              <a:defRPr/>
            </a:pPr>
            <a:r>
              <a:rPr lang="ru-RU" sz="1200" dirty="0">
                <a:latin typeface="Arial" charset="0"/>
                <a:cs typeface="Arial" charset="0"/>
              </a:rPr>
              <a:t>выявить иные аспекты знания, отношения и поведения россиян в отношении реализации в России реформы ЖКХ</a:t>
            </a:r>
            <a:r>
              <a:rPr lang="en-US" sz="1200" dirty="0">
                <a:latin typeface="Arial" charset="0"/>
                <a:cs typeface="Arial" charset="0"/>
              </a:rPr>
              <a:t>.</a:t>
            </a:r>
            <a:endParaRPr lang="ru-RU" sz="1200" dirty="0">
              <a:latin typeface="Arial" charset="0"/>
              <a:cs typeface="Arial" charset="0"/>
            </a:endParaRPr>
          </a:p>
          <a:p>
            <a:pPr marL="180975" algn="just">
              <a:spcBef>
                <a:spcPts val="1200"/>
              </a:spcBef>
              <a:spcAft>
                <a:spcPct val="10000"/>
              </a:spcAft>
              <a:buClr>
                <a:srgbClr val="339966"/>
              </a:buClr>
              <a:defRPr/>
            </a:pPr>
            <a:r>
              <a:rPr lang="ru-RU" sz="1200" b="1" dirty="0">
                <a:latin typeface="Arial" charset="0"/>
                <a:cs typeface="+mn-cs"/>
              </a:rPr>
              <a:t>Метод исследования: </a:t>
            </a:r>
            <a:r>
              <a:rPr lang="ru-RU" sz="1200" dirty="0" smtClean="0">
                <a:latin typeface="Arial" charset="0"/>
                <a:cs typeface="+mn-cs"/>
              </a:rPr>
              <a:t>ф</a:t>
            </a:r>
            <a:r>
              <a:rPr lang="ru-RU" sz="1200" dirty="0" smtClean="0">
                <a:latin typeface="Arial" charset="0"/>
                <a:cs typeface="Arial" charset="0"/>
              </a:rPr>
              <a:t>ормализованные личные </a:t>
            </a:r>
            <a:r>
              <a:rPr lang="ru-RU" sz="1200" dirty="0">
                <a:latin typeface="Arial" charset="0"/>
                <a:cs typeface="Arial" charset="0"/>
              </a:rPr>
              <a:t>интервью по месту жительства (квартирный опрос).</a:t>
            </a:r>
          </a:p>
          <a:p>
            <a:pPr indent="174625" algn="just">
              <a:spcBef>
                <a:spcPts val="1200"/>
              </a:spcBef>
              <a:spcAft>
                <a:spcPct val="10000"/>
              </a:spcAft>
              <a:buClr>
                <a:srgbClr val="339966"/>
              </a:buClr>
              <a:buFont typeface="Wingdings" pitchFamily="2" charset="2"/>
              <a:buNone/>
              <a:defRPr/>
            </a:pPr>
            <a:r>
              <a:rPr lang="ru-RU" sz="1200" b="1" dirty="0">
                <a:latin typeface="Arial" charset="0"/>
                <a:cs typeface="+mn-cs"/>
              </a:rPr>
              <a:t>Целевая аудитория: </a:t>
            </a:r>
            <a:r>
              <a:rPr lang="ru-RU" sz="1200" dirty="0" smtClean="0">
                <a:latin typeface="Arial" charset="0"/>
                <a:cs typeface="+mn-cs"/>
              </a:rPr>
              <a:t>население </a:t>
            </a:r>
            <a:r>
              <a:rPr lang="ru-RU" sz="1200" dirty="0">
                <a:latin typeface="Arial" charset="0"/>
                <a:cs typeface="+mn-cs"/>
              </a:rPr>
              <a:t>Российской Федерации в возрасте </a:t>
            </a:r>
            <a:r>
              <a:rPr lang="ru-RU" sz="1200" dirty="0" smtClean="0">
                <a:latin typeface="Arial" charset="0"/>
                <a:cs typeface="+mn-cs"/>
              </a:rPr>
              <a:t>старше 18 </a:t>
            </a:r>
            <a:r>
              <a:rPr lang="ru-RU" sz="1200" dirty="0">
                <a:latin typeface="Arial" charset="0"/>
                <a:cs typeface="+mn-cs"/>
              </a:rPr>
              <a:t>лет.</a:t>
            </a:r>
          </a:p>
          <a:p>
            <a:pPr indent="174625" algn="just">
              <a:spcBef>
                <a:spcPts val="1200"/>
              </a:spcBef>
              <a:spcAft>
                <a:spcPct val="10000"/>
              </a:spcAft>
              <a:buClr>
                <a:srgbClr val="339966"/>
              </a:buClr>
              <a:buFont typeface="Wingdings" pitchFamily="2" charset="2"/>
              <a:buNone/>
              <a:defRPr/>
            </a:pPr>
            <a:r>
              <a:rPr lang="ru-RU" sz="1200" b="1" dirty="0">
                <a:latin typeface="Arial" charset="0"/>
                <a:cs typeface="+mn-cs"/>
              </a:rPr>
              <a:t>Выборка и география исследования:</a:t>
            </a:r>
          </a:p>
          <a:p>
            <a:pPr marL="631825" lvl="1" indent="-268288" algn="just">
              <a:spcBef>
                <a:spcPct val="15000"/>
              </a:spcBef>
              <a:spcAft>
                <a:spcPct val="10000"/>
              </a:spcAft>
              <a:buClr>
                <a:srgbClr val="339966"/>
              </a:buClr>
              <a:buFont typeface="Wingdings" pitchFamily="2" charset="2"/>
              <a:buChar char="q"/>
              <a:defRPr/>
            </a:pPr>
            <a:r>
              <a:rPr lang="ru-RU" sz="1200" dirty="0">
                <a:latin typeface="Arial" charset="0"/>
                <a:cs typeface="Arial" charset="0"/>
              </a:rPr>
              <a:t>1600 человек. Схема реализации выборочной совокупности обеспечивает многоступенчатую стратифицированную территориальную случайную выборку респондентов. Выборка репрезентирует взрослое (старше 18 лет) население страны по полу, возрасту, образованию и типу населенного пункта, в котором проживает респондент. Репрезентированы отдельные федеральные округа РФ.</a:t>
            </a:r>
          </a:p>
          <a:p>
            <a:pPr marL="631825" lvl="1" indent="-268288" algn="just">
              <a:spcBef>
                <a:spcPct val="15000"/>
              </a:spcBef>
              <a:spcAft>
                <a:spcPct val="10000"/>
              </a:spcAft>
              <a:buClr>
                <a:srgbClr val="339966"/>
              </a:buClr>
              <a:buFont typeface="Wingdings" pitchFamily="2" charset="2"/>
              <a:buChar char="q"/>
              <a:defRPr/>
            </a:pPr>
            <a:r>
              <a:rPr lang="ru-RU" sz="1200" dirty="0">
                <a:latin typeface="Arial" charset="0"/>
                <a:cs typeface="Arial" charset="0"/>
              </a:rPr>
              <a:t>В опросе приняли участие жители 4</a:t>
            </a:r>
            <a:r>
              <a:rPr lang="en-US" sz="1200" dirty="0">
                <a:latin typeface="Arial" charset="0"/>
                <a:cs typeface="Arial" charset="0"/>
              </a:rPr>
              <a:t>6</a:t>
            </a:r>
            <a:r>
              <a:rPr lang="ru-RU" sz="1200" dirty="0">
                <a:latin typeface="Arial" charset="0"/>
                <a:cs typeface="Arial" charset="0"/>
              </a:rPr>
              <a:t> регионов России из 1</a:t>
            </a:r>
            <a:r>
              <a:rPr lang="en-US" sz="1200" dirty="0">
                <a:latin typeface="Arial" charset="0"/>
                <a:cs typeface="Arial" charset="0"/>
              </a:rPr>
              <a:t>3</a:t>
            </a:r>
            <a:r>
              <a:rPr lang="ru-RU" sz="1200" dirty="0">
                <a:latin typeface="Arial" charset="0"/>
                <a:cs typeface="Arial" charset="0"/>
              </a:rPr>
              <a:t>0 населенных пунктов.</a:t>
            </a:r>
          </a:p>
          <a:p>
            <a:pPr marL="631825" lvl="1" indent="-268288" algn="just">
              <a:spcBef>
                <a:spcPct val="15000"/>
              </a:spcBef>
              <a:spcAft>
                <a:spcPct val="10000"/>
              </a:spcAft>
              <a:buClr>
                <a:srgbClr val="339966"/>
              </a:buClr>
              <a:buFont typeface="Wingdings" pitchFamily="2" charset="2"/>
              <a:buChar char="q"/>
              <a:defRPr/>
            </a:pPr>
            <a:r>
              <a:rPr lang="ru-RU" sz="1200" dirty="0">
                <a:latin typeface="Arial" charset="0"/>
                <a:cs typeface="Arial" charset="0"/>
              </a:rPr>
              <a:t>Статистическая погрешность не превышает 3,4%.</a:t>
            </a:r>
          </a:p>
        </p:txBody>
      </p:sp>
      <p:sp>
        <p:nvSpPr>
          <p:cNvPr id="3" name="Номер слайда 2"/>
          <p:cNvSpPr>
            <a:spLocks noGrp="1"/>
          </p:cNvSpPr>
          <p:nvPr>
            <p:ph type="sldNum" sz="quarter" idx="10"/>
          </p:nvPr>
        </p:nvSpPr>
        <p:spPr/>
        <p:txBody>
          <a:bodyPr/>
          <a:lstStyle/>
          <a:p>
            <a:pPr>
              <a:defRPr/>
            </a:pPr>
            <a:fld id="{90E6BE94-D13E-4275-A253-D9BFE479F404}" type="slidenum">
              <a:rPr lang="ru-RU" smtClean="0"/>
              <a:pPr>
                <a:defRPr/>
              </a:pPr>
              <a:t>3</a:t>
            </a:fld>
            <a:endParaRPr lang="ru-RU"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txBox="1">
            <a:spLocks noChangeArrowheads="1"/>
          </p:cNvSpPr>
          <p:nvPr/>
        </p:nvSpPr>
        <p:spPr bwMode="auto">
          <a:xfrm>
            <a:off x="117923" y="5034889"/>
            <a:ext cx="8702227" cy="1131826"/>
          </a:xfrm>
          <a:prstGeom prst="rect">
            <a:avLst/>
          </a:prstGeom>
          <a:noFill/>
          <a:ln w="9525">
            <a:noFill/>
            <a:miter lim="800000"/>
            <a:headEnd/>
            <a:tailEnd/>
          </a:ln>
        </p:spPr>
        <p:txBody>
          <a:bodyPr/>
          <a:lstStyle>
            <a:defPPr>
              <a:defRPr lang="ru-RU"/>
            </a:defPPr>
            <a:lvl1pPr marL="266700" indent="-266700" algn="just">
              <a:spcBef>
                <a:spcPct val="10000"/>
              </a:spcBef>
              <a:buClr>
                <a:srgbClr val="339966"/>
              </a:buClr>
              <a:buSzPct val="90000"/>
              <a:buFont typeface="Wingdings" pitchFamily="2" charset="2"/>
              <a:buChar char="q"/>
              <a:defRPr sz="1400" kern="0" spc="-10">
                <a:latin typeface="Franklin Gothic Book" panose="020B0503020102020204" pitchFamily="34" charset="0"/>
                <a:cs typeface="+mn-cs"/>
              </a:defRPr>
            </a:lvl1pPr>
          </a:lstStyle>
          <a:p>
            <a:pPr>
              <a:lnSpc>
                <a:spcPct val="85000"/>
              </a:lnSpc>
            </a:pPr>
            <a:r>
              <a:rPr lang="ru-RU" dirty="0" smtClean="0"/>
              <a:t>Жители </a:t>
            </a:r>
            <a:r>
              <a:rPr lang="ru-RU" dirty="0"/>
              <a:t>Москвы и Санкт-Петербурга, </a:t>
            </a:r>
            <a:r>
              <a:rPr lang="ru-RU" dirty="0" smtClean="0"/>
              <a:t>а также других крупных городов чаще устанавливали в квартире приборы учета воды (92%), в средних городах (100-500 тыс. человек) – активнее устанавливали энергосберегающие приборы и лампы (73%).</a:t>
            </a:r>
          </a:p>
          <a:p>
            <a:pPr>
              <a:lnSpc>
                <a:spcPct val="85000"/>
              </a:lnSpc>
            </a:pPr>
            <a:r>
              <a:rPr lang="ru-RU" dirty="0"/>
              <a:t>По трети жителей села и </a:t>
            </a:r>
            <a:r>
              <a:rPr lang="ru-RU" dirty="0" smtClean="0"/>
              <a:t>городов за исключением Москвы и Санкт-Петербурга участвуют </a:t>
            </a:r>
            <a:r>
              <a:rPr lang="ru-RU" dirty="0"/>
              <a:t>в принятии решения на собрании жильцов о выборе способа формирования фонда капитального ремонта </a:t>
            </a:r>
            <a:r>
              <a:rPr lang="ru-RU" dirty="0" smtClean="0"/>
              <a:t>дома (31-36%).</a:t>
            </a:r>
          </a:p>
        </p:txBody>
      </p:sp>
      <p:graphicFrame>
        <p:nvGraphicFramePr>
          <p:cNvPr id="11" name="Таблица 10"/>
          <p:cNvGraphicFramePr>
            <a:graphicFrameLocks noGrp="1"/>
          </p:cNvGraphicFramePr>
          <p:nvPr>
            <p:extLst>
              <p:ext uri="{D42A27DB-BD31-4B8C-83A1-F6EECF244321}">
                <p14:modId xmlns:p14="http://schemas.microsoft.com/office/powerpoint/2010/main" val="1474045114"/>
              </p:ext>
            </p:extLst>
          </p:nvPr>
        </p:nvGraphicFramePr>
        <p:xfrm>
          <a:off x="250822" y="1861460"/>
          <a:ext cx="8555995" cy="3168107"/>
        </p:xfrm>
        <a:graphic>
          <a:graphicData uri="http://schemas.openxmlformats.org/drawingml/2006/table">
            <a:tbl>
              <a:tblPr>
                <a:tableStyleId>{5C22544A-7EE6-4342-B048-85BDC9FD1C3A}</a:tableStyleId>
              </a:tblPr>
              <a:tblGrid>
                <a:gridCol w="4181156">
                  <a:extLst>
                    <a:ext uri="{9D8B030D-6E8A-4147-A177-3AD203B41FA5}">
                      <a16:colId xmlns="" xmlns:a16="http://schemas.microsoft.com/office/drawing/2014/main" val="20000"/>
                    </a:ext>
                  </a:extLst>
                </a:gridCol>
                <a:gridCol w="624977">
                  <a:extLst>
                    <a:ext uri="{9D8B030D-6E8A-4147-A177-3AD203B41FA5}">
                      <a16:colId xmlns="" xmlns:a16="http://schemas.microsoft.com/office/drawing/2014/main" val="20001"/>
                    </a:ext>
                  </a:extLst>
                </a:gridCol>
                <a:gridCol w="624977">
                  <a:extLst>
                    <a:ext uri="{9D8B030D-6E8A-4147-A177-3AD203B41FA5}">
                      <a16:colId xmlns="" xmlns:a16="http://schemas.microsoft.com/office/drawing/2014/main" val="20002"/>
                    </a:ext>
                  </a:extLst>
                </a:gridCol>
                <a:gridCol w="624977">
                  <a:extLst>
                    <a:ext uri="{9D8B030D-6E8A-4147-A177-3AD203B41FA5}">
                      <a16:colId xmlns="" xmlns:a16="http://schemas.microsoft.com/office/drawing/2014/main" val="20003"/>
                    </a:ext>
                  </a:extLst>
                </a:gridCol>
                <a:gridCol w="624977">
                  <a:extLst>
                    <a:ext uri="{9D8B030D-6E8A-4147-A177-3AD203B41FA5}">
                      <a16:colId xmlns="" xmlns:a16="http://schemas.microsoft.com/office/drawing/2014/main" val="20004"/>
                    </a:ext>
                  </a:extLst>
                </a:gridCol>
                <a:gridCol w="624977">
                  <a:extLst>
                    <a:ext uri="{9D8B030D-6E8A-4147-A177-3AD203B41FA5}">
                      <a16:colId xmlns="" xmlns:a16="http://schemas.microsoft.com/office/drawing/2014/main" val="20005"/>
                    </a:ext>
                  </a:extLst>
                </a:gridCol>
                <a:gridCol w="624977">
                  <a:extLst>
                    <a:ext uri="{9D8B030D-6E8A-4147-A177-3AD203B41FA5}">
                      <a16:colId xmlns="" xmlns:a16="http://schemas.microsoft.com/office/drawing/2014/main" val="20006"/>
                    </a:ext>
                  </a:extLst>
                </a:gridCol>
                <a:gridCol w="624977">
                  <a:extLst>
                    <a:ext uri="{9D8B030D-6E8A-4147-A177-3AD203B41FA5}">
                      <a16:colId xmlns="" xmlns:a16="http://schemas.microsoft.com/office/drawing/2014/main" val="20007"/>
                    </a:ext>
                  </a:extLst>
                </a:gridCol>
              </a:tblGrid>
              <a:tr h="818018">
                <a:tc>
                  <a:txBody>
                    <a:bodyPr/>
                    <a:lstStyle/>
                    <a:p>
                      <a:pPr algn="ctr" fontAlgn="ctr"/>
                      <a:r>
                        <a:rPr lang="ru-RU" sz="2000" b="1" u="none" strike="noStrike" dirty="0">
                          <a:solidFill>
                            <a:schemeClr val="bg1"/>
                          </a:solidFill>
                          <a:effectLst/>
                        </a:rPr>
                        <a:t> </a:t>
                      </a:r>
                      <a:endParaRPr lang="ru-RU" sz="2000" b="1" i="1" u="none" strike="noStrike" dirty="0">
                        <a:solidFill>
                          <a:schemeClr val="bg1"/>
                        </a:solidFill>
                        <a:effectLst/>
                        <a:latin typeface="Arial"/>
                      </a:endParaRPr>
                    </a:p>
                  </a:txBody>
                  <a:tcPr marL="9087" marR="9087" marT="9087"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050" b="1" u="none" strike="noStrike" dirty="0" smtClean="0">
                          <a:solidFill>
                            <a:schemeClr val="bg1"/>
                          </a:solidFill>
                          <a:effectLst/>
                        </a:rPr>
                        <a:t>ВСЕГО</a:t>
                      </a:r>
                      <a:endParaRPr lang="ru-RU" sz="1050" b="1" i="0" u="none" strike="noStrike" dirty="0">
                        <a:solidFill>
                          <a:schemeClr val="bg1"/>
                        </a:solidFill>
                        <a:effectLst/>
                        <a:latin typeface="Arial Cyr"/>
                      </a:endParaRPr>
                    </a:p>
                  </a:txBody>
                  <a:tcPr marL="9087" marR="9087" marT="9087"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marL="0" algn="ctr" defTabSz="914400" rtl="0" eaLnBrk="1" fontAlgn="ctr" latinLnBrk="0" hangingPunct="1"/>
                      <a:r>
                        <a:rPr lang="ru-RU" sz="1050" b="0" u="none" strike="noStrike" kern="1200" dirty="0">
                          <a:solidFill>
                            <a:schemeClr val="bg1"/>
                          </a:solidFill>
                          <a:effectLst/>
                          <a:latin typeface="+mn-lt"/>
                          <a:ea typeface="+mn-ea"/>
                          <a:cs typeface="+mn-cs"/>
                        </a:rPr>
                        <a:t>Москва и Санкт-Петербург</a:t>
                      </a:r>
                    </a:p>
                  </a:txBody>
                  <a:tcPr marL="9525" marR="9525" marT="9525" marB="0" vert="vert27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marL="0" algn="ctr" defTabSz="914400" rtl="0" eaLnBrk="1" fontAlgn="ctr" latinLnBrk="0" hangingPunct="1"/>
                      <a:r>
                        <a:rPr lang="ru-RU" sz="1050" b="0" u="none" strike="noStrike" kern="1200" dirty="0" smtClean="0">
                          <a:solidFill>
                            <a:schemeClr val="bg1"/>
                          </a:solidFill>
                          <a:effectLst/>
                          <a:latin typeface="+mn-lt"/>
                          <a:ea typeface="+mn-ea"/>
                          <a:cs typeface="+mn-cs"/>
                        </a:rPr>
                        <a:t>1 млн. +</a:t>
                      </a:r>
                      <a:endParaRPr lang="ru-RU" sz="1050" b="0" u="none" strike="noStrike" kern="1200" dirty="0">
                        <a:solidFill>
                          <a:schemeClr val="bg1"/>
                        </a:solidFill>
                        <a:effectLst/>
                        <a:latin typeface="+mn-lt"/>
                        <a:ea typeface="+mn-ea"/>
                        <a:cs typeface="+mn-cs"/>
                      </a:endParaRPr>
                    </a:p>
                  </a:txBody>
                  <a:tcPr marL="9525" marR="9525" marT="9525" marB="0" vert="vert27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marL="0" algn="ctr" defTabSz="914400" rtl="0" eaLnBrk="1" fontAlgn="ctr" latinLnBrk="0" hangingPunct="1"/>
                      <a:r>
                        <a:rPr lang="ru-RU" sz="1050" b="0" u="none" strike="noStrike" kern="1200" dirty="0">
                          <a:solidFill>
                            <a:schemeClr val="bg1"/>
                          </a:solidFill>
                          <a:effectLst/>
                          <a:latin typeface="+mn-lt"/>
                          <a:ea typeface="+mn-ea"/>
                          <a:cs typeface="+mn-cs"/>
                        </a:rPr>
                        <a:t>более 500 тыс.</a:t>
                      </a:r>
                    </a:p>
                  </a:txBody>
                  <a:tcPr marL="9525" marR="9525" marT="9525" marB="0" vert="vert27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marL="0" algn="ctr" defTabSz="914400" rtl="0" eaLnBrk="1" fontAlgn="ctr" latinLnBrk="0" hangingPunct="1"/>
                      <a:r>
                        <a:rPr lang="ru-RU" sz="1050" b="0" u="none" strike="noStrike" kern="1200" dirty="0">
                          <a:solidFill>
                            <a:schemeClr val="bg1"/>
                          </a:solidFill>
                          <a:effectLst/>
                          <a:latin typeface="+mn-lt"/>
                          <a:ea typeface="+mn-ea"/>
                          <a:cs typeface="+mn-cs"/>
                        </a:rPr>
                        <a:t>100 - 500 тыс.</a:t>
                      </a:r>
                    </a:p>
                  </a:txBody>
                  <a:tcPr marL="9525" marR="9525" marT="9525" marB="0" vert="vert27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marL="0" algn="ctr" defTabSz="914400" rtl="0" eaLnBrk="1" fontAlgn="ctr" latinLnBrk="0" hangingPunct="1"/>
                      <a:r>
                        <a:rPr lang="ru-RU" sz="1050" b="0" u="none" strike="noStrike" kern="1200" dirty="0" smtClean="0">
                          <a:solidFill>
                            <a:schemeClr val="bg1"/>
                          </a:solidFill>
                          <a:effectLst/>
                          <a:latin typeface="+mn-lt"/>
                          <a:ea typeface="+mn-ea"/>
                          <a:cs typeface="+mn-cs"/>
                        </a:rPr>
                        <a:t>менее 100 </a:t>
                      </a:r>
                      <a:r>
                        <a:rPr lang="ru-RU" sz="1050" b="0" u="none" strike="noStrike" kern="1200" dirty="0">
                          <a:solidFill>
                            <a:schemeClr val="bg1"/>
                          </a:solidFill>
                          <a:effectLst/>
                          <a:latin typeface="+mn-lt"/>
                          <a:ea typeface="+mn-ea"/>
                          <a:cs typeface="+mn-cs"/>
                        </a:rPr>
                        <a:t>тыс.</a:t>
                      </a:r>
                    </a:p>
                  </a:txBody>
                  <a:tcPr marL="9525" marR="9525" marT="9525" marB="0" vert="vert27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050" b="0" u="none" strike="noStrike" kern="1200" dirty="0">
                          <a:solidFill>
                            <a:schemeClr val="bg1"/>
                          </a:solidFill>
                          <a:effectLst/>
                          <a:latin typeface="+mn-lt"/>
                          <a:ea typeface="+mn-ea"/>
                          <a:cs typeface="+mn-cs"/>
                        </a:rPr>
                        <a:t>сёла</a:t>
                      </a:r>
                    </a:p>
                  </a:txBody>
                  <a:tcPr marL="9525" marR="9525" marT="9525" marB="0" vert="vert27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extLst>
                  <a:ext uri="{0D108BD9-81ED-4DB2-BD59-A6C34878D82A}">
                    <a16:rowId xmlns="" xmlns:a16="http://schemas.microsoft.com/office/drawing/2014/main" val="10000"/>
                  </a:ext>
                </a:extLst>
              </a:tr>
              <a:tr h="184098">
                <a:tc>
                  <a:txBody>
                    <a:bodyPr/>
                    <a:lstStyle/>
                    <a:p>
                      <a:pPr marL="92075" indent="0" algn="l" defTabSz="914400" rtl="0" eaLnBrk="1" fontAlgn="t" latinLnBrk="0" hangingPunct="1"/>
                      <a:r>
                        <a:rPr lang="ru-RU" sz="1100" b="0" u="none" strike="noStrike" kern="1200" spc="-20" dirty="0" smtClean="0">
                          <a:solidFill>
                            <a:schemeClr val="dk1"/>
                          </a:solidFill>
                          <a:effectLst/>
                          <a:latin typeface="Franklin Gothic Book" panose="020B0503020102020204" pitchFamily="34" charset="0"/>
                          <a:ea typeface="+mn-ea"/>
                          <a:cs typeface="+mn-cs"/>
                        </a:rPr>
                        <a:t>Установили </a:t>
                      </a:r>
                      <a:r>
                        <a:rPr lang="ru-RU" sz="1100" b="0" u="none" strike="noStrike" kern="1200" spc="-20" dirty="0">
                          <a:solidFill>
                            <a:schemeClr val="dk1"/>
                          </a:solidFill>
                          <a:effectLst/>
                          <a:latin typeface="Franklin Gothic Book" panose="020B0503020102020204" pitchFamily="34" charset="0"/>
                          <a:ea typeface="+mn-ea"/>
                          <a:cs typeface="+mn-cs"/>
                        </a:rPr>
                        <a:t>в квартире приборы учёта воды</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100" b="1" i="0" u="none" strike="noStrike" dirty="0">
                          <a:effectLst/>
                          <a:latin typeface="Franklin Gothic Book" panose="020B0503020102020204" pitchFamily="34" charset="0"/>
                        </a:rPr>
                        <a:t>80</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1" i="0" u="none" strike="noStrike" kern="1200" dirty="0">
                          <a:solidFill>
                            <a:srgbClr val="C00000"/>
                          </a:solidFill>
                          <a:effectLst/>
                          <a:latin typeface="Franklin Gothic Book" panose="020B0503020102020204" pitchFamily="34" charset="0"/>
                          <a:ea typeface="+mn-ea"/>
                          <a:cs typeface="+mn-cs"/>
                        </a:rPr>
                        <a:t>92</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1" i="0" u="none" strike="noStrike" kern="1200" dirty="0">
                          <a:solidFill>
                            <a:srgbClr val="C00000"/>
                          </a:solidFill>
                          <a:effectLst/>
                          <a:latin typeface="Franklin Gothic Book" panose="020B0503020102020204" pitchFamily="34" charset="0"/>
                          <a:ea typeface="+mn-ea"/>
                          <a:cs typeface="+mn-cs"/>
                        </a:rPr>
                        <a:t>87</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1" i="0" u="none" strike="noStrike" kern="1200" dirty="0">
                          <a:solidFill>
                            <a:srgbClr val="C00000"/>
                          </a:solidFill>
                          <a:effectLst/>
                          <a:latin typeface="Franklin Gothic Book" panose="020B0503020102020204" pitchFamily="34" charset="0"/>
                          <a:ea typeface="+mn-ea"/>
                          <a:cs typeface="+mn-cs"/>
                        </a:rPr>
                        <a:t>88</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0" i="0" u="none" strike="noStrike" kern="1200">
                          <a:solidFill>
                            <a:schemeClr val="dk1"/>
                          </a:solidFill>
                          <a:effectLst/>
                          <a:latin typeface="Franklin Gothic Book" panose="020B0503020102020204" pitchFamily="34" charset="0"/>
                          <a:ea typeface="+mn-ea"/>
                          <a:cs typeface="+mn-cs"/>
                        </a:rPr>
                        <a:t>84</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0" i="0" u="none" strike="noStrike" kern="1200">
                          <a:solidFill>
                            <a:schemeClr val="dk1"/>
                          </a:solidFill>
                          <a:effectLst/>
                          <a:latin typeface="Franklin Gothic Book" panose="020B0503020102020204" pitchFamily="34" charset="0"/>
                          <a:ea typeface="+mn-ea"/>
                          <a:cs typeface="+mn-cs"/>
                        </a:rPr>
                        <a:t>79</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0" i="0" u="none" strike="noStrike" kern="1200">
                          <a:solidFill>
                            <a:schemeClr val="dk1"/>
                          </a:solidFill>
                          <a:effectLst/>
                          <a:latin typeface="Franklin Gothic Book" panose="020B0503020102020204" pitchFamily="34" charset="0"/>
                          <a:ea typeface="+mn-ea"/>
                          <a:cs typeface="+mn-cs"/>
                        </a:rPr>
                        <a:t>68</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 xmlns:a16="http://schemas.microsoft.com/office/drawing/2014/main" val="10001"/>
                  </a:ext>
                </a:extLst>
              </a:tr>
              <a:tr h="184098">
                <a:tc>
                  <a:txBody>
                    <a:bodyPr/>
                    <a:lstStyle/>
                    <a:p>
                      <a:pPr marL="92075" indent="0" algn="l" defTabSz="914400" rtl="0" eaLnBrk="1" fontAlgn="t" latinLnBrk="0" hangingPunct="1"/>
                      <a:r>
                        <a:rPr lang="ru-RU" sz="1100" b="0" u="none" strike="noStrike" kern="1200" spc="-20" dirty="0" smtClean="0">
                          <a:solidFill>
                            <a:schemeClr val="dk1"/>
                          </a:solidFill>
                          <a:effectLst/>
                          <a:latin typeface="Franklin Gothic Book" panose="020B0503020102020204" pitchFamily="34" charset="0"/>
                          <a:ea typeface="+mn-ea"/>
                          <a:cs typeface="+mn-cs"/>
                        </a:rPr>
                        <a:t>Установили </a:t>
                      </a:r>
                      <a:r>
                        <a:rPr lang="ru-RU" sz="1100" b="0" u="none" strike="noStrike" kern="1200" spc="-20" dirty="0">
                          <a:solidFill>
                            <a:schemeClr val="dk1"/>
                          </a:solidFill>
                          <a:effectLst/>
                          <a:latin typeface="Franklin Gothic Book" panose="020B0503020102020204" pitchFamily="34" charset="0"/>
                          <a:ea typeface="+mn-ea"/>
                          <a:cs typeface="+mn-cs"/>
                        </a:rPr>
                        <a:t>в квартире энергосберегающие лампы и </a:t>
                      </a:r>
                      <a:r>
                        <a:rPr lang="ru-RU" sz="1100" b="0" u="none" strike="noStrike" kern="1200" spc="-20" dirty="0" smtClean="0">
                          <a:solidFill>
                            <a:schemeClr val="dk1"/>
                          </a:solidFill>
                          <a:effectLst/>
                          <a:latin typeface="Franklin Gothic Book" panose="020B0503020102020204" pitchFamily="34" charset="0"/>
                          <a:ea typeface="+mn-ea"/>
                          <a:cs typeface="+mn-cs"/>
                        </a:rPr>
                        <a:t>электроприборы</a:t>
                      </a:r>
                      <a:endParaRPr lang="ru-RU" sz="1100" b="0" u="none" strike="noStrike" kern="1200" spc="-20" dirty="0">
                        <a:solidFill>
                          <a:schemeClr val="dk1"/>
                        </a:solidFill>
                        <a:effectLst/>
                        <a:latin typeface="Franklin Gothic Book" panose="020B0503020102020204" pitchFamily="34" charset="0"/>
                        <a:ea typeface="+mn-ea"/>
                        <a:cs typeface="+mn-cs"/>
                      </a:endParaRP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100" b="1" i="0" u="none" strike="noStrike" dirty="0">
                          <a:effectLst/>
                          <a:latin typeface="Franklin Gothic Book" panose="020B0503020102020204" pitchFamily="34" charset="0"/>
                        </a:rPr>
                        <a:t>69</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0" i="0" u="none" strike="noStrike" kern="1200">
                          <a:solidFill>
                            <a:schemeClr val="dk1"/>
                          </a:solidFill>
                          <a:effectLst/>
                          <a:latin typeface="Franklin Gothic Book" panose="020B0503020102020204" pitchFamily="34" charset="0"/>
                          <a:ea typeface="+mn-ea"/>
                          <a:cs typeface="+mn-cs"/>
                        </a:rPr>
                        <a:t>67</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0" i="0" u="none" strike="noStrike" kern="1200">
                          <a:solidFill>
                            <a:schemeClr val="dk1"/>
                          </a:solidFill>
                          <a:effectLst/>
                          <a:latin typeface="Franklin Gothic Book" panose="020B0503020102020204" pitchFamily="34" charset="0"/>
                          <a:ea typeface="+mn-ea"/>
                          <a:cs typeface="+mn-cs"/>
                        </a:rPr>
                        <a:t>68</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0" i="0" u="none" strike="noStrike" kern="1200">
                          <a:solidFill>
                            <a:schemeClr val="dk1"/>
                          </a:solidFill>
                          <a:effectLst/>
                          <a:latin typeface="Franklin Gothic Book" panose="020B0503020102020204" pitchFamily="34" charset="0"/>
                          <a:ea typeface="+mn-ea"/>
                          <a:cs typeface="+mn-cs"/>
                        </a:rPr>
                        <a:t>67</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1" i="0" u="none" strike="noStrike" kern="1200" dirty="0">
                          <a:solidFill>
                            <a:srgbClr val="C00000"/>
                          </a:solidFill>
                          <a:effectLst/>
                          <a:latin typeface="Franklin Gothic Book" panose="020B0503020102020204" pitchFamily="34" charset="0"/>
                          <a:ea typeface="+mn-ea"/>
                          <a:cs typeface="+mn-cs"/>
                        </a:rPr>
                        <a:t>73</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0" i="0" u="none" strike="noStrike" kern="1200">
                          <a:solidFill>
                            <a:schemeClr val="dk1"/>
                          </a:solidFill>
                          <a:effectLst/>
                          <a:latin typeface="Franklin Gothic Book" panose="020B0503020102020204" pitchFamily="34" charset="0"/>
                          <a:ea typeface="+mn-ea"/>
                          <a:cs typeface="+mn-cs"/>
                        </a:rPr>
                        <a:t>69</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0" i="0" u="none" strike="noStrike" kern="1200" dirty="0">
                          <a:solidFill>
                            <a:schemeClr val="dk1"/>
                          </a:solidFill>
                          <a:effectLst/>
                          <a:latin typeface="Franklin Gothic Book" panose="020B0503020102020204" pitchFamily="34" charset="0"/>
                          <a:ea typeface="+mn-ea"/>
                          <a:cs typeface="+mn-cs"/>
                        </a:rPr>
                        <a:t>68</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 xmlns:a16="http://schemas.microsoft.com/office/drawing/2014/main" val="10002"/>
                  </a:ext>
                </a:extLst>
              </a:tr>
              <a:tr h="184098">
                <a:tc>
                  <a:txBody>
                    <a:bodyPr/>
                    <a:lstStyle/>
                    <a:p>
                      <a:pPr marL="92075" indent="0" algn="l" defTabSz="914400" rtl="0" eaLnBrk="1" fontAlgn="t" latinLnBrk="0" hangingPunct="1"/>
                      <a:r>
                        <a:rPr lang="ru-RU" sz="1100" b="0" u="none" strike="noStrike" kern="1200" spc="-20" dirty="0" smtClean="0">
                          <a:solidFill>
                            <a:schemeClr val="dk1"/>
                          </a:solidFill>
                          <a:effectLst/>
                          <a:latin typeface="Franklin Gothic Book" panose="020B0503020102020204" pitchFamily="34" charset="0"/>
                          <a:ea typeface="+mn-ea"/>
                          <a:cs typeface="+mn-cs"/>
                        </a:rPr>
                        <a:t>Участвовали в благоустройстве </a:t>
                      </a:r>
                      <a:r>
                        <a:rPr lang="ru-RU" sz="1100" b="0" u="none" strike="noStrike" kern="1200" spc="-20" dirty="0">
                          <a:solidFill>
                            <a:schemeClr val="dk1"/>
                          </a:solidFill>
                          <a:effectLst/>
                          <a:latin typeface="Franklin Gothic Book" panose="020B0503020102020204" pitchFamily="34" charset="0"/>
                          <a:ea typeface="+mn-ea"/>
                          <a:cs typeface="+mn-cs"/>
                        </a:rPr>
                        <a:t>придомовой территории</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100" b="1" i="0" u="none" strike="noStrike" dirty="0">
                          <a:effectLst/>
                          <a:latin typeface="Franklin Gothic Book" panose="020B0503020102020204" pitchFamily="34" charset="0"/>
                        </a:rPr>
                        <a:t>32</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0" i="0" u="none" strike="noStrike" kern="1200">
                          <a:solidFill>
                            <a:schemeClr val="dk1"/>
                          </a:solidFill>
                          <a:effectLst/>
                          <a:latin typeface="Franklin Gothic Book" panose="020B0503020102020204" pitchFamily="34" charset="0"/>
                          <a:ea typeface="+mn-ea"/>
                          <a:cs typeface="+mn-cs"/>
                        </a:rPr>
                        <a:t>20</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0" i="0" u="none" strike="noStrike" kern="1200">
                          <a:solidFill>
                            <a:schemeClr val="dk1"/>
                          </a:solidFill>
                          <a:effectLst/>
                          <a:latin typeface="Franklin Gothic Book" panose="020B0503020102020204" pitchFamily="34" charset="0"/>
                          <a:ea typeface="+mn-ea"/>
                          <a:cs typeface="+mn-cs"/>
                        </a:rPr>
                        <a:t>34</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0" i="0" u="none" strike="noStrike" kern="1200">
                          <a:solidFill>
                            <a:schemeClr val="dk1"/>
                          </a:solidFill>
                          <a:effectLst/>
                          <a:latin typeface="Franklin Gothic Book" panose="020B0503020102020204" pitchFamily="34" charset="0"/>
                          <a:ea typeface="+mn-ea"/>
                          <a:cs typeface="+mn-cs"/>
                        </a:rPr>
                        <a:t>33</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0" i="0" u="none" strike="noStrike" kern="1200">
                          <a:solidFill>
                            <a:schemeClr val="dk1"/>
                          </a:solidFill>
                          <a:effectLst/>
                          <a:latin typeface="Franklin Gothic Book" panose="020B0503020102020204" pitchFamily="34" charset="0"/>
                          <a:ea typeface="+mn-ea"/>
                          <a:cs typeface="+mn-cs"/>
                        </a:rPr>
                        <a:t>32</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0" i="0" u="none" strike="noStrike" kern="1200">
                          <a:solidFill>
                            <a:schemeClr val="dk1"/>
                          </a:solidFill>
                          <a:effectLst/>
                          <a:latin typeface="Franklin Gothic Book" panose="020B0503020102020204" pitchFamily="34" charset="0"/>
                          <a:ea typeface="+mn-ea"/>
                          <a:cs typeface="+mn-cs"/>
                        </a:rPr>
                        <a:t>31</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1" i="0" u="none" strike="noStrike" kern="1200" dirty="0">
                          <a:solidFill>
                            <a:srgbClr val="C00000"/>
                          </a:solidFill>
                          <a:effectLst/>
                          <a:latin typeface="Franklin Gothic Book" panose="020B0503020102020204" pitchFamily="34" charset="0"/>
                          <a:ea typeface="+mn-ea"/>
                          <a:cs typeface="+mn-cs"/>
                        </a:rPr>
                        <a:t>36</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 xmlns:a16="http://schemas.microsoft.com/office/drawing/2014/main" val="10003"/>
                  </a:ext>
                </a:extLst>
              </a:tr>
              <a:tr h="358299">
                <a:tc>
                  <a:txBody>
                    <a:bodyPr/>
                    <a:lstStyle/>
                    <a:p>
                      <a:pPr marL="92075" indent="0" algn="l" defTabSz="914400" rtl="0" eaLnBrk="1" fontAlgn="t" latinLnBrk="0" hangingPunct="1"/>
                      <a:r>
                        <a:rPr lang="ru-RU" sz="1100" b="0" u="none" strike="noStrike" kern="1200" spc="-20" dirty="0" smtClean="0">
                          <a:solidFill>
                            <a:schemeClr val="dk1"/>
                          </a:solidFill>
                          <a:effectLst/>
                          <a:latin typeface="Franklin Gothic Book" panose="020B0503020102020204" pitchFamily="34" charset="0"/>
                          <a:ea typeface="+mn-ea"/>
                          <a:cs typeface="+mn-cs"/>
                        </a:rPr>
                        <a:t>Участвовали</a:t>
                      </a:r>
                      <a:r>
                        <a:rPr lang="ru-RU" sz="1100" b="0" u="none" strike="noStrike" kern="1200" spc="-20" baseline="0" dirty="0" smtClean="0">
                          <a:solidFill>
                            <a:schemeClr val="dk1"/>
                          </a:solidFill>
                          <a:effectLst/>
                          <a:latin typeface="Franklin Gothic Book" panose="020B0503020102020204" pitchFamily="34" charset="0"/>
                          <a:ea typeface="+mn-ea"/>
                          <a:cs typeface="+mn-cs"/>
                        </a:rPr>
                        <a:t> </a:t>
                      </a:r>
                      <a:r>
                        <a:rPr lang="ru-RU" sz="1100" b="0" u="none" strike="noStrike" kern="1200" spc="-20" dirty="0" smtClean="0">
                          <a:solidFill>
                            <a:schemeClr val="dk1"/>
                          </a:solidFill>
                          <a:effectLst/>
                          <a:latin typeface="Franklin Gothic Book" panose="020B0503020102020204" pitchFamily="34" charset="0"/>
                          <a:ea typeface="+mn-ea"/>
                          <a:cs typeface="+mn-cs"/>
                        </a:rPr>
                        <a:t>в </a:t>
                      </a:r>
                      <a:r>
                        <a:rPr lang="ru-RU" sz="1100" b="0" u="none" strike="noStrike" kern="1200" spc="-20" dirty="0">
                          <a:solidFill>
                            <a:schemeClr val="dk1"/>
                          </a:solidFill>
                          <a:effectLst/>
                          <a:latin typeface="Franklin Gothic Book" panose="020B0503020102020204" pitchFamily="34" charset="0"/>
                          <a:ea typeface="+mn-ea"/>
                          <a:cs typeface="+mn-cs"/>
                        </a:rPr>
                        <a:t>принятии решения на собрании жильцов о выборе способа формирования фонда капитального ремонта </a:t>
                      </a:r>
                      <a:r>
                        <a:rPr lang="ru-RU" sz="1100" b="0" u="none" strike="noStrike" kern="1200" spc="-20" dirty="0" smtClean="0">
                          <a:solidFill>
                            <a:schemeClr val="dk1"/>
                          </a:solidFill>
                          <a:effectLst/>
                          <a:latin typeface="Franklin Gothic Book" panose="020B0503020102020204" pitchFamily="34" charset="0"/>
                          <a:ea typeface="+mn-ea"/>
                          <a:cs typeface="+mn-cs"/>
                        </a:rPr>
                        <a:t>дома</a:t>
                      </a:r>
                      <a:endParaRPr lang="ru-RU" sz="1100" b="0" u="none" strike="noStrike" kern="1200" spc="-20" dirty="0">
                        <a:solidFill>
                          <a:schemeClr val="dk1"/>
                        </a:solidFill>
                        <a:effectLst/>
                        <a:latin typeface="Franklin Gothic Book" panose="020B0503020102020204" pitchFamily="34" charset="0"/>
                        <a:ea typeface="+mn-ea"/>
                        <a:cs typeface="+mn-cs"/>
                      </a:endParaRP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100" b="1" i="0" u="none" strike="noStrike" dirty="0">
                          <a:effectLst/>
                          <a:latin typeface="Franklin Gothic Book" panose="020B0503020102020204" pitchFamily="34" charset="0"/>
                        </a:rPr>
                        <a:t>11</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0" i="0" u="none" strike="noStrike" kern="1200">
                          <a:solidFill>
                            <a:schemeClr val="dk1"/>
                          </a:solidFill>
                          <a:effectLst/>
                          <a:latin typeface="Franklin Gothic Book" panose="020B0503020102020204" pitchFamily="34" charset="0"/>
                          <a:ea typeface="+mn-ea"/>
                          <a:cs typeface="+mn-cs"/>
                        </a:rPr>
                        <a:t>7</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1" i="0" u="none" strike="noStrike" kern="1200" dirty="0">
                          <a:solidFill>
                            <a:srgbClr val="C00000"/>
                          </a:solidFill>
                          <a:effectLst/>
                          <a:latin typeface="Franklin Gothic Book" panose="020B0503020102020204" pitchFamily="34" charset="0"/>
                          <a:ea typeface="+mn-ea"/>
                          <a:cs typeface="+mn-cs"/>
                        </a:rPr>
                        <a:t>14</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1" i="0" u="none" strike="noStrike" kern="1200" dirty="0">
                          <a:solidFill>
                            <a:srgbClr val="C00000"/>
                          </a:solidFill>
                          <a:effectLst/>
                          <a:latin typeface="Franklin Gothic Book" panose="020B0503020102020204" pitchFamily="34" charset="0"/>
                          <a:ea typeface="+mn-ea"/>
                          <a:cs typeface="+mn-cs"/>
                        </a:rPr>
                        <a:t>13</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0" i="0" u="none" strike="noStrike" kern="1200">
                          <a:solidFill>
                            <a:schemeClr val="dk1"/>
                          </a:solidFill>
                          <a:effectLst/>
                          <a:latin typeface="Franklin Gothic Book" panose="020B0503020102020204" pitchFamily="34" charset="0"/>
                          <a:ea typeface="+mn-ea"/>
                          <a:cs typeface="+mn-cs"/>
                        </a:rPr>
                        <a:t>12</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0" i="0" u="none" strike="noStrike" kern="1200">
                          <a:solidFill>
                            <a:schemeClr val="dk1"/>
                          </a:solidFill>
                          <a:effectLst/>
                          <a:latin typeface="Franklin Gothic Book" panose="020B0503020102020204" pitchFamily="34" charset="0"/>
                          <a:ea typeface="+mn-ea"/>
                          <a:cs typeface="+mn-cs"/>
                        </a:rPr>
                        <a:t>12</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0" i="0" u="none" strike="noStrike" kern="1200">
                          <a:solidFill>
                            <a:schemeClr val="dk1"/>
                          </a:solidFill>
                          <a:effectLst/>
                          <a:latin typeface="Franklin Gothic Book" panose="020B0503020102020204" pitchFamily="34" charset="0"/>
                          <a:ea typeface="+mn-ea"/>
                          <a:cs typeface="+mn-cs"/>
                        </a:rPr>
                        <a:t>8</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 xmlns:a16="http://schemas.microsoft.com/office/drawing/2014/main" val="10004"/>
                  </a:ext>
                </a:extLst>
              </a:tr>
              <a:tr h="358299">
                <a:tc>
                  <a:txBody>
                    <a:bodyPr/>
                    <a:lstStyle/>
                    <a:p>
                      <a:pPr marL="92075" indent="0" algn="l" defTabSz="914400" rtl="0" eaLnBrk="1" fontAlgn="t" latinLnBrk="0" hangingPunct="1"/>
                      <a:r>
                        <a:rPr lang="ru-RU" sz="1100" b="0" u="none" strike="noStrike" kern="1200" spc="-20" dirty="0" smtClean="0">
                          <a:solidFill>
                            <a:schemeClr val="dk1"/>
                          </a:solidFill>
                          <a:effectLst/>
                          <a:latin typeface="Franklin Gothic Book" panose="020B0503020102020204" pitchFamily="34" charset="0"/>
                          <a:ea typeface="+mn-ea"/>
                          <a:cs typeface="+mn-cs"/>
                        </a:rPr>
                        <a:t>Участвовали </a:t>
                      </a:r>
                      <a:r>
                        <a:rPr lang="ru-RU" sz="1100" b="0" u="none" strike="noStrike" kern="1200" spc="-20" dirty="0">
                          <a:solidFill>
                            <a:schemeClr val="dk1"/>
                          </a:solidFill>
                          <a:effectLst/>
                          <a:latin typeface="Franklin Gothic Book" panose="020B0503020102020204" pitchFamily="34" charset="0"/>
                          <a:ea typeface="+mn-ea"/>
                          <a:cs typeface="+mn-cs"/>
                        </a:rPr>
                        <a:t>в принятии решения на собрании жильцов о проведении капитального ремонта дома</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100" b="1" i="0" u="none" strike="noStrike" dirty="0">
                          <a:effectLst/>
                          <a:latin typeface="Franklin Gothic Book" panose="020B0503020102020204" pitchFamily="34" charset="0"/>
                        </a:rPr>
                        <a:t>8</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0" i="0" u="none" strike="noStrike" kern="1200">
                          <a:solidFill>
                            <a:schemeClr val="dk1"/>
                          </a:solidFill>
                          <a:effectLst/>
                          <a:latin typeface="Franklin Gothic Book" panose="020B0503020102020204" pitchFamily="34" charset="0"/>
                          <a:ea typeface="+mn-ea"/>
                          <a:cs typeface="+mn-cs"/>
                        </a:rPr>
                        <a:t>7</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0" i="0" u="none" strike="noStrike" kern="1200">
                          <a:solidFill>
                            <a:schemeClr val="dk1"/>
                          </a:solidFill>
                          <a:effectLst/>
                          <a:latin typeface="Franklin Gothic Book" panose="020B0503020102020204" pitchFamily="34" charset="0"/>
                          <a:ea typeface="+mn-ea"/>
                          <a:cs typeface="+mn-cs"/>
                        </a:rPr>
                        <a:t>9</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0" i="0" u="none" strike="noStrike" kern="1200">
                          <a:solidFill>
                            <a:schemeClr val="dk1"/>
                          </a:solidFill>
                          <a:effectLst/>
                          <a:latin typeface="Franklin Gothic Book" panose="020B0503020102020204" pitchFamily="34" charset="0"/>
                          <a:ea typeface="+mn-ea"/>
                          <a:cs typeface="+mn-cs"/>
                        </a:rPr>
                        <a:t>5</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0" i="0" u="none" strike="noStrike" kern="1200">
                          <a:solidFill>
                            <a:schemeClr val="dk1"/>
                          </a:solidFill>
                          <a:effectLst/>
                          <a:latin typeface="Franklin Gothic Book" panose="020B0503020102020204" pitchFamily="34" charset="0"/>
                          <a:ea typeface="+mn-ea"/>
                          <a:cs typeface="+mn-cs"/>
                        </a:rPr>
                        <a:t>10</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0" i="0" u="none" strike="noStrike" kern="1200">
                          <a:solidFill>
                            <a:schemeClr val="dk1"/>
                          </a:solidFill>
                          <a:effectLst/>
                          <a:latin typeface="Franklin Gothic Book" panose="020B0503020102020204" pitchFamily="34" charset="0"/>
                          <a:ea typeface="+mn-ea"/>
                          <a:cs typeface="+mn-cs"/>
                        </a:rPr>
                        <a:t>7</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0" i="0" u="none" strike="noStrike" kern="1200">
                          <a:solidFill>
                            <a:schemeClr val="dk1"/>
                          </a:solidFill>
                          <a:effectLst/>
                          <a:latin typeface="Franklin Gothic Book" panose="020B0503020102020204" pitchFamily="34" charset="0"/>
                          <a:ea typeface="+mn-ea"/>
                          <a:cs typeface="+mn-cs"/>
                        </a:rPr>
                        <a:t>8</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 xmlns:a16="http://schemas.microsoft.com/office/drawing/2014/main" val="10005"/>
                  </a:ext>
                </a:extLst>
              </a:tr>
              <a:tr h="184098">
                <a:tc>
                  <a:txBody>
                    <a:bodyPr/>
                    <a:lstStyle/>
                    <a:p>
                      <a:pPr marL="92075" indent="0" algn="l" defTabSz="914400" rtl="0" eaLnBrk="1" fontAlgn="t" latinLnBrk="0" hangingPunct="1"/>
                      <a:r>
                        <a:rPr lang="ru-RU" sz="1100" b="0" u="none" strike="noStrike" kern="1200" spc="-20" dirty="0" smtClean="0">
                          <a:solidFill>
                            <a:schemeClr val="dk1"/>
                          </a:solidFill>
                          <a:effectLst/>
                          <a:latin typeface="Franklin Gothic Book" panose="020B0503020102020204" pitchFamily="34" charset="0"/>
                          <a:ea typeface="+mn-ea"/>
                          <a:cs typeface="+mn-cs"/>
                        </a:rPr>
                        <a:t>Участвовали </a:t>
                      </a:r>
                      <a:r>
                        <a:rPr lang="ru-RU" sz="1100" b="0" u="none" strike="noStrike" kern="1200" spc="-20" dirty="0">
                          <a:solidFill>
                            <a:schemeClr val="dk1"/>
                          </a:solidFill>
                          <a:effectLst/>
                          <a:latin typeface="Franklin Gothic Book" panose="020B0503020102020204" pitchFamily="34" charset="0"/>
                          <a:ea typeface="+mn-ea"/>
                          <a:cs typeface="+mn-cs"/>
                        </a:rPr>
                        <a:t>в выборе собственников жилья частной </a:t>
                      </a:r>
                      <a:r>
                        <a:rPr lang="ru-RU" sz="1100" b="0" u="none" strike="noStrike" kern="1200" spc="-20" dirty="0" smtClean="0">
                          <a:solidFill>
                            <a:schemeClr val="dk1"/>
                          </a:solidFill>
                          <a:effectLst/>
                          <a:latin typeface="Franklin Gothic Book" panose="020B0503020102020204" pitchFamily="34" charset="0"/>
                          <a:ea typeface="+mn-ea"/>
                          <a:cs typeface="+mn-cs"/>
                        </a:rPr>
                        <a:t>УК</a:t>
                      </a:r>
                      <a:endParaRPr lang="ru-RU" sz="1100" b="0" u="none" strike="noStrike" kern="1200" spc="-20" dirty="0">
                        <a:solidFill>
                          <a:schemeClr val="dk1"/>
                        </a:solidFill>
                        <a:effectLst/>
                        <a:latin typeface="Franklin Gothic Book" panose="020B0503020102020204" pitchFamily="34" charset="0"/>
                        <a:ea typeface="+mn-ea"/>
                        <a:cs typeface="+mn-cs"/>
                      </a:endParaRP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100" b="1" i="0" u="none" strike="noStrike">
                          <a:effectLst/>
                          <a:latin typeface="Franklin Gothic Book" panose="020B0503020102020204" pitchFamily="34" charset="0"/>
                        </a:rPr>
                        <a:t>12</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0" i="0" u="none" strike="noStrike" kern="1200">
                          <a:solidFill>
                            <a:schemeClr val="dk1"/>
                          </a:solidFill>
                          <a:effectLst/>
                          <a:latin typeface="Franklin Gothic Book" panose="020B0503020102020204" pitchFamily="34" charset="0"/>
                          <a:ea typeface="+mn-ea"/>
                          <a:cs typeface="+mn-cs"/>
                        </a:rPr>
                        <a:t>10</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0" i="0" u="none" strike="noStrike" kern="1200">
                          <a:solidFill>
                            <a:schemeClr val="dk1"/>
                          </a:solidFill>
                          <a:effectLst/>
                          <a:latin typeface="Franklin Gothic Book" panose="020B0503020102020204" pitchFamily="34" charset="0"/>
                          <a:ea typeface="+mn-ea"/>
                          <a:cs typeface="+mn-cs"/>
                        </a:rPr>
                        <a:t>11</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1" i="0" u="none" strike="noStrike" kern="1200" dirty="0">
                          <a:solidFill>
                            <a:srgbClr val="C00000"/>
                          </a:solidFill>
                          <a:effectLst/>
                          <a:latin typeface="Franklin Gothic Book" panose="020B0503020102020204" pitchFamily="34" charset="0"/>
                          <a:ea typeface="+mn-ea"/>
                          <a:cs typeface="+mn-cs"/>
                        </a:rPr>
                        <a:t>17</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1" i="0" u="none" strike="noStrike" kern="1200" dirty="0">
                          <a:solidFill>
                            <a:srgbClr val="C00000"/>
                          </a:solidFill>
                          <a:effectLst/>
                          <a:latin typeface="Franklin Gothic Book" panose="020B0503020102020204" pitchFamily="34" charset="0"/>
                          <a:ea typeface="+mn-ea"/>
                          <a:cs typeface="+mn-cs"/>
                        </a:rPr>
                        <a:t>16</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0" i="0" u="none" strike="noStrike" kern="1200">
                          <a:solidFill>
                            <a:schemeClr val="dk1"/>
                          </a:solidFill>
                          <a:effectLst/>
                          <a:latin typeface="Franklin Gothic Book" panose="020B0503020102020204" pitchFamily="34" charset="0"/>
                          <a:ea typeface="+mn-ea"/>
                          <a:cs typeface="+mn-cs"/>
                        </a:rPr>
                        <a:t>11</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0" i="0" u="none" strike="noStrike" kern="1200">
                          <a:solidFill>
                            <a:schemeClr val="dk1"/>
                          </a:solidFill>
                          <a:effectLst/>
                          <a:latin typeface="Franklin Gothic Book" panose="020B0503020102020204" pitchFamily="34" charset="0"/>
                          <a:ea typeface="+mn-ea"/>
                          <a:cs typeface="+mn-cs"/>
                        </a:rPr>
                        <a:t>10</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 xmlns:a16="http://schemas.microsoft.com/office/drawing/2014/main" val="10006"/>
                  </a:ext>
                </a:extLst>
              </a:tr>
              <a:tr h="184098">
                <a:tc>
                  <a:txBody>
                    <a:bodyPr/>
                    <a:lstStyle/>
                    <a:p>
                      <a:pPr marL="92075" indent="0" algn="l" defTabSz="914400" rtl="0" eaLnBrk="1" fontAlgn="t" latinLnBrk="0" hangingPunct="1"/>
                      <a:r>
                        <a:rPr lang="ru-RU" sz="1100" b="0" u="none" strike="noStrike" kern="1200" spc="-20" dirty="0" smtClean="0">
                          <a:solidFill>
                            <a:schemeClr val="dk1"/>
                          </a:solidFill>
                          <a:effectLst/>
                          <a:latin typeface="Franklin Gothic Book" panose="020B0503020102020204" pitchFamily="34" charset="0"/>
                          <a:ea typeface="+mn-ea"/>
                          <a:cs typeface="+mn-cs"/>
                        </a:rPr>
                        <a:t>Участвовали </a:t>
                      </a:r>
                      <a:r>
                        <a:rPr lang="ru-RU" sz="1100" b="0" u="none" strike="noStrike" kern="1200" spc="-20" dirty="0">
                          <a:solidFill>
                            <a:schemeClr val="dk1"/>
                          </a:solidFill>
                          <a:effectLst/>
                          <a:latin typeface="Franklin Gothic Book" panose="020B0503020102020204" pitchFamily="34" charset="0"/>
                          <a:ea typeface="+mn-ea"/>
                          <a:cs typeface="+mn-cs"/>
                        </a:rPr>
                        <a:t>в избрании Совета дома</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100" b="1" i="0" u="none" strike="noStrike">
                          <a:effectLst/>
                          <a:latin typeface="Franklin Gothic Book" panose="020B0503020102020204" pitchFamily="34" charset="0"/>
                        </a:rPr>
                        <a:t>13</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0" i="0" u="none" strike="noStrike" kern="1200">
                          <a:solidFill>
                            <a:schemeClr val="dk1"/>
                          </a:solidFill>
                          <a:effectLst/>
                          <a:latin typeface="Franklin Gothic Book" panose="020B0503020102020204" pitchFamily="34" charset="0"/>
                          <a:ea typeface="+mn-ea"/>
                          <a:cs typeface="+mn-cs"/>
                        </a:rPr>
                        <a:t>15</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1" i="0" u="none" strike="noStrike" kern="1200" dirty="0">
                          <a:solidFill>
                            <a:srgbClr val="C00000"/>
                          </a:solidFill>
                          <a:effectLst/>
                          <a:latin typeface="Franklin Gothic Book" panose="020B0503020102020204" pitchFamily="34" charset="0"/>
                          <a:ea typeface="+mn-ea"/>
                          <a:cs typeface="+mn-cs"/>
                        </a:rPr>
                        <a:t>16</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1" i="0" u="none" strike="noStrike" kern="1200" dirty="0">
                          <a:solidFill>
                            <a:srgbClr val="C00000"/>
                          </a:solidFill>
                          <a:effectLst/>
                          <a:latin typeface="Franklin Gothic Book" panose="020B0503020102020204" pitchFamily="34" charset="0"/>
                          <a:ea typeface="+mn-ea"/>
                          <a:cs typeface="+mn-cs"/>
                        </a:rPr>
                        <a:t>17</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0" i="0" u="none" strike="noStrike" kern="1200">
                          <a:solidFill>
                            <a:schemeClr val="dk1"/>
                          </a:solidFill>
                          <a:effectLst/>
                          <a:latin typeface="Franklin Gothic Book" panose="020B0503020102020204" pitchFamily="34" charset="0"/>
                          <a:ea typeface="+mn-ea"/>
                          <a:cs typeface="+mn-cs"/>
                        </a:rPr>
                        <a:t>12</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0" i="0" u="none" strike="noStrike" kern="1200">
                          <a:solidFill>
                            <a:schemeClr val="dk1"/>
                          </a:solidFill>
                          <a:effectLst/>
                          <a:latin typeface="Franklin Gothic Book" panose="020B0503020102020204" pitchFamily="34" charset="0"/>
                          <a:ea typeface="+mn-ea"/>
                          <a:cs typeface="+mn-cs"/>
                        </a:rPr>
                        <a:t>12</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0" i="0" u="none" strike="noStrike" kern="1200">
                          <a:solidFill>
                            <a:schemeClr val="dk1"/>
                          </a:solidFill>
                          <a:effectLst/>
                          <a:latin typeface="Franklin Gothic Book" panose="020B0503020102020204" pitchFamily="34" charset="0"/>
                          <a:ea typeface="+mn-ea"/>
                          <a:cs typeface="+mn-cs"/>
                        </a:rPr>
                        <a:t>11</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 xmlns:a16="http://schemas.microsoft.com/office/drawing/2014/main" val="10007"/>
                  </a:ext>
                </a:extLst>
              </a:tr>
              <a:tr h="184098">
                <a:tc>
                  <a:txBody>
                    <a:bodyPr/>
                    <a:lstStyle/>
                    <a:p>
                      <a:pPr marL="92075" indent="0" algn="l" defTabSz="914400" rtl="0" eaLnBrk="1" fontAlgn="t" latinLnBrk="0" hangingPunct="1"/>
                      <a:r>
                        <a:rPr lang="ru-RU" sz="1100" b="0" u="none" strike="noStrike" kern="1200" spc="-20" dirty="0" smtClean="0">
                          <a:solidFill>
                            <a:schemeClr val="dk1"/>
                          </a:solidFill>
                          <a:effectLst/>
                          <a:latin typeface="Franklin Gothic Book" panose="020B0503020102020204" pitchFamily="34" charset="0"/>
                          <a:ea typeface="+mn-ea"/>
                          <a:cs typeface="+mn-cs"/>
                        </a:rPr>
                        <a:t>Участвовали </a:t>
                      </a:r>
                      <a:r>
                        <a:rPr lang="ru-RU" sz="1100" b="0" u="none" strike="noStrike" kern="1200" spc="-20" dirty="0">
                          <a:solidFill>
                            <a:schemeClr val="dk1"/>
                          </a:solidFill>
                          <a:effectLst/>
                          <a:latin typeface="Franklin Gothic Book" panose="020B0503020102020204" pitchFamily="34" charset="0"/>
                          <a:ea typeface="+mn-ea"/>
                          <a:cs typeface="+mn-cs"/>
                        </a:rPr>
                        <a:t>в создании </a:t>
                      </a:r>
                      <a:r>
                        <a:rPr lang="ru-RU" sz="1100" b="0" u="none" strike="noStrike" kern="1200" spc="-20" dirty="0" smtClean="0">
                          <a:solidFill>
                            <a:schemeClr val="dk1"/>
                          </a:solidFill>
                          <a:effectLst/>
                          <a:latin typeface="Franklin Gothic Book" panose="020B0503020102020204" pitchFamily="34" charset="0"/>
                          <a:ea typeface="+mn-ea"/>
                          <a:cs typeface="+mn-cs"/>
                        </a:rPr>
                        <a:t>ТСЖ</a:t>
                      </a:r>
                      <a:endParaRPr lang="ru-RU" sz="1100" b="0" u="none" strike="noStrike" kern="1200" spc="-20" dirty="0">
                        <a:solidFill>
                          <a:schemeClr val="dk1"/>
                        </a:solidFill>
                        <a:effectLst/>
                        <a:latin typeface="Franklin Gothic Book" panose="020B0503020102020204" pitchFamily="34" charset="0"/>
                        <a:ea typeface="+mn-ea"/>
                        <a:cs typeface="+mn-cs"/>
                      </a:endParaRP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100" b="1" i="0" u="none" strike="noStrike" dirty="0">
                          <a:effectLst/>
                          <a:latin typeface="Franklin Gothic Book" panose="020B0503020102020204" pitchFamily="34" charset="0"/>
                        </a:rPr>
                        <a:t>6</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0" i="0" u="none" strike="noStrike" kern="1200">
                          <a:solidFill>
                            <a:schemeClr val="dk1"/>
                          </a:solidFill>
                          <a:effectLst/>
                          <a:latin typeface="Franklin Gothic Book" panose="020B0503020102020204" pitchFamily="34" charset="0"/>
                          <a:ea typeface="+mn-ea"/>
                          <a:cs typeface="+mn-cs"/>
                        </a:rPr>
                        <a:t>4</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0" i="0" u="none" strike="noStrike" kern="1200">
                          <a:solidFill>
                            <a:schemeClr val="dk1"/>
                          </a:solidFill>
                          <a:effectLst/>
                          <a:latin typeface="Franklin Gothic Book" panose="020B0503020102020204" pitchFamily="34" charset="0"/>
                          <a:ea typeface="+mn-ea"/>
                          <a:cs typeface="+mn-cs"/>
                        </a:rPr>
                        <a:t>3</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0" i="0" u="none" strike="noStrike" kern="1200">
                          <a:solidFill>
                            <a:schemeClr val="dk1"/>
                          </a:solidFill>
                          <a:effectLst/>
                          <a:latin typeface="Franklin Gothic Book" panose="020B0503020102020204" pitchFamily="34" charset="0"/>
                          <a:ea typeface="+mn-ea"/>
                          <a:cs typeface="+mn-cs"/>
                        </a:rPr>
                        <a:t>8</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0" i="0" u="none" strike="noStrike" kern="1200">
                          <a:solidFill>
                            <a:schemeClr val="dk1"/>
                          </a:solidFill>
                          <a:effectLst/>
                          <a:latin typeface="Franklin Gothic Book" panose="020B0503020102020204" pitchFamily="34" charset="0"/>
                          <a:ea typeface="+mn-ea"/>
                          <a:cs typeface="+mn-cs"/>
                        </a:rPr>
                        <a:t>5</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0" i="0" u="none" strike="noStrike" kern="1200">
                          <a:solidFill>
                            <a:schemeClr val="dk1"/>
                          </a:solidFill>
                          <a:effectLst/>
                          <a:latin typeface="Franklin Gothic Book" panose="020B0503020102020204" pitchFamily="34" charset="0"/>
                          <a:ea typeface="+mn-ea"/>
                          <a:cs typeface="+mn-cs"/>
                        </a:rPr>
                        <a:t>7</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0" i="0" u="none" strike="noStrike" kern="1200">
                          <a:solidFill>
                            <a:schemeClr val="dk1"/>
                          </a:solidFill>
                          <a:effectLst/>
                          <a:latin typeface="Franklin Gothic Book" panose="020B0503020102020204" pitchFamily="34" charset="0"/>
                          <a:ea typeface="+mn-ea"/>
                          <a:cs typeface="+mn-cs"/>
                        </a:rPr>
                        <a:t>6</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 xmlns:a16="http://schemas.microsoft.com/office/drawing/2014/main" val="10008"/>
                  </a:ext>
                </a:extLst>
              </a:tr>
              <a:tr h="184098">
                <a:tc>
                  <a:txBody>
                    <a:bodyPr/>
                    <a:lstStyle/>
                    <a:p>
                      <a:pPr marL="92075" indent="0" algn="l" defTabSz="914400" rtl="0" eaLnBrk="1" fontAlgn="t" latinLnBrk="0" hangingPunct="1"/>
                      <a:r>
                        <a:rPr lang="ru-RU" sz="1100" b="0" u="none" strike="noStrike" kern="1200" spc="-20" dirty="0" smtClean="0">
                          <a:solidFill>
                            <a:schemeClr val="dk1"/>
                          </a:solidFill>
                          <a:effectLst/>
                          <a:latin typeface="Franklin Gothic Book" panose="020B0503020102020204" pitchFamily="34" charset="0"/>
                          <a:ea typeface="+mn-ea"/>
                          <a:cs typeface="+mn-cs"/>
                        </a:rPr>
                        <a:t>Участвовали </a:t>
                      </a:r>
                      <a:r>
                        <a:rPr lang="ru-RU" sz="1100" b="0" u="none" strike="noStrike" kern="1200" spc="-20" dirty="0">
                          <a:solidFill>
                            <a:schemeClr val="dk1"/>
                          </a:solidFill>
                          <a:effectLst/>
                          <a:latin typeface="Franklin Gothic Book" panose="020B0503020102020204" pitchFamily="34" charset="0"/>
                          <a:ea typeface="+mn-ea"/>
                          <a:cs typeface="+mn-cs"/>
                        </a:rPr>
                        <a:t>в контроле деятельности частной </a:t>
                      </a:r>
                      <a:r>
                        <a:rPr lang="ru-RU" sz="1100" b="0" u="none" strike="noStrike" kern="1200" spc="-20" dirty="0" smtClean="0">
                          <a:solidFill>
                            <a:schemeClr val="dk1"/>
                          </a:solidFill>
                          <a:effectLst/>
                          <a:latin typeface="Franklin Gothic Book" panose="020B0503020102020204" pitchFamily="34" charset="0"/>
                          <a:ea typeface="+mn-ea"/>
                          <a:cs typeface="+mn-cs"/>
                        </a:rPr>
                        <a:t>УК</a:t>
                      </a:r>
                      <a:endParaRPr lang="ru-RU" sz="1100" b="0" u="none" strike="noStrike" kern="1200" spc="-20" dirty="0">
                        <a:solidFill>
                          <a:schemeClr val="dk1"/>
                        </a:solidFill>
                        <a:effectLst/>
                        <a:latin typeface="Franklin Gothic Book" panose="020B0503020102020204" pitchFamily="34" charset="0"/>
                        <a:ea typeface="+mn-ea"/>
                        <a:cs typeface="+mn-cs"/>
                      </a:endParaRP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100" b="1" i="0" u="none" strike="noStrike" dirty="0">
                          <a:effectLst/>
                          <a:latin typeface="Franklin Gothic Book" panose="020B0503020102020204" pitchFamily="34" charset="0"/>
                        </a:rPr>
                        <a:t>3</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0" i="0" u="none" strike="noStrike" kern="1200">
                          <a:solidFill>
                            <a:schemeClr val="dk1"/>
                          </a:solidFill>
                          <a:effectLst/>
                          <a:latin typeface="Franklin Gothic Book" panose="020B0503020102020204" pitchFamily="34" charset="0"/>
                          <a:ea typeface="+mn-ea"/>
                          <a:cs typeface="+mn-cs"/>
                        </a:rPr>
                        <a:t>4</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0" i="0" u="none" strike="noStrike" kern="1200">
                          <a:solidFill>
                            <a:schemeClr val="dk1"/>
                          </a:solidFill>
                          <a:effectLst/>
                          <a:latin typeface="Franklin Gothic Book" panose="020B0503020102020204" pitchFamily="34" charset="0"/>
                          <a:ea typeface="+mn-ea"/>
                          <a:cs typeface="+mn-cs"/>
                        </a:rPr>
                        <a:t>5</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0" i="0" u="none" strike="noStrike" kern="1200">
                          <a:solidFill>
                            <a:schemeClr val="dk1"/>
                          </a:solidFill>
                          <a:effectLst/>
                          <a:latin typeface="Franklin Gothic Book" panose="020B0503020102020204" pitchFamily="34" charset="0"/>
                          <a:ea typeface="+mn-ea"/>
                          <a:cs typeface="+mn-cs"/>
                        </a:rPr>
                        <a:t>3</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0" i="0" u="none" strike="noStrike" kern="1200">
                          <a:solidFill>
                            <a:schemeClr val="dk1"/>
                          </a:solidFill>
                          <a:effectLst/>
                          <a:latin typeface="Franklin Gothic Book" panose="020B0503020102020204" pitchFamily="34" charset="0"/>
                          <a:ea typeface="+mn-ea"/>
                          <a:cs typeface="+mn-cs"/>
                        </a:rPr>
                        <a:t>3</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0" i="0" u="none" strike="noStrike" kern="1200">
                          <a:solidFill>
                            <a:schemeClr val="dk1"/>
                          </a:solidFill>
                          <a:effectLst/>
                          <a:latin typeface="Franklin Gothic Book" panose="020B0503020102020204" pitchFamily="34" charset="0"/>
                          <a:ea typeface="+mn-ea"/>
                          <a:cs typeface="+mn-cs"/>
                        </a:rPr>
                        <a:t>4</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0" i="0" u="none" strike="noStrike" kern="1200">
                          <a:solidFill>
                            <a:schemeClr val="dk1"/>
                          </a:solidFill>
                          <a:effectLst/>
                          <a:latin typeface="Franklin Gothic Book" panose="020B0503020102020204" pitchFamily="34" charset="0"/>
                          <a:ea typeface="+mn-ea"/>
                          <a:cs typeface="+mn-cs"/>
                        </a:rPr>
                        <a:t>3</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 xmlns:a16="http://schemas.microsoft.com/office/drawing/2014/main" val="10009"/>
                  </a:ext>
                </a:extLst>
              </a:tr>
              <a:tr h="184098">
                <a:tc>
                  <a:txBody>
                    <a:bodyPr/>
                    <a:lstStyle/>
                    <a:p>
                      <a:pPr marL="92075" indent="0" algn="l" defTabSz="914400" rtl="0" eaLnBrk="1" fontAlgn="t" latinLnBrk="0" hangingPunct="1"/>
                      <a:r>
                        <a:rPr lang="ru-RU" sz="1100" b="0" u="none" strike="noStrike" kern="1200" spc="-20" dirty="0">
                          <a:solidFill>
                            <a:schemeClr val="dk1"/>
                          </a:solidFill>
                          <a:effectLst/>
                          <a:latin typeface="Franklin Gothic Book" panose="020B0503020102020204" pitchFamily="34" charset="0"/>
                          <a:ea typeface="+mn-ea"/>
                          <a:cs typeface="+mn-cs"/>
                        </a:rPr>
                        <a:t>Ничего из перечисленного не делал(а)</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100" b="1" i="0" u="none" strike="noStrike" dirty="0">
                          <a:effectLst/>
                          <a:latin typeface="Franklin Gothic Book" panose="020B0503020102020204" pitchFamily="34" charset="0"/>
                        </a:rPr>
                        <a:t>6</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0" i="0" u="none" strike="noStrike" kern="1200">
                          <a:solidFill>
                            <a:schemeClr val="dk1"/>
                          </a:solidFill>
                          <a:effectLst/>
                          <a:latin typeface="Franklin Gothic Book" panose="020B0503020102020204" pitchFamily="34" charset="0"/>
                          <a:ea typeface="+mn-ea"/>
                          <a:cs typeface="+mn-cs"/>
                        </a:rPr>
                        <a:t>5</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0" i="0" u="none" strike="noStrike" kern="1200">
                          <a:solidFill>
                            <a:schemeClr val="dk1"/>
                          </a:solidFill>
                          <a:effectLst/>
                          <a:latin typeface="Franklin Gothic Book" panose="020B0503020102020204" pitchFamily="34" charset="0"/>
                          <a:ea typeface="+mn-ea"/>
                          <a:cs typeface="+mn-cs"/>
                        </a:rPr>
                        <a:t>5</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0" i="0" u="none" strike="noStrike" kern="1200">
                          <a:solidFill>
                            <a:schemeClr val="dk1"/>
                          </a:solidFill>
                          <a:effectLst/>
                          <a:latin typeface="Franklin Gothic Book" panose="020B0503020102020204" pitchFamily="34" charset="0"/>
                          <a:ea typeface="+mn-ea"/>
                          <a:cs typeface="+mn-cs"/>
                        </a:rPr>
                        <a:t>1</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0" i="0" u="none" strike="noStrike" kern="1200">
                          <a:solidFill>
                            <a:schemeClr val="dk1"/>
                          </a:solidFill>
                          <a:effectLst/>
                          <a:latin typeface="Franklin Gothic Book" panose="020B0503020102020204" pitchFamily="34" charset="0"/>
                          <a:ea typeface="+mn-ea"/>
                          <a:cs typeface="+mn-cs"/>
                        </a:rPr>
                        <a:t>3</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0" i="0" u="none" strike="noStrike" kern="1200">
                          <a:solidFill>
                            <a:schemeClr val="dk1"/>
                          </a:solidFill>
                          <a:effectLst/>
                          <a:latin typeface="Franklin Gothic Book" panose="020B0503020102020204" pitchFamily="34" charset="0"/>
                          <a:ea typeface="+mn-ea"/>
                          <a:cs typeface="+mn-cs"/>
                        </a:rPr>
                        <a:t>7</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100" b="0" i="0" u="none" strike="noStrike" kern="1200" dirty="0">
                          <a:solidFill>
                            <a:schemeClr val="dk1"/>
                          </a:solidFill>
                          <a:effectLst/>
                          <a:latin typeface="Franklin Gothic Book" panose="020B0503020102020204" pitchFamily="34" charset="0"/>
                          <a:ea typeface="+mn-ea"/>
                          <a:cs typeface="+mn-cs"/>
                        </a:rPr>
                        <a:t>11</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 xmlns:a16="http://schemas.microsoft.com/office/drawing/2014/main" val="10010"/>
                  </a:ext>
                </a:extLst>
              </a:tr>
            </a:tbl>
          </a:graphicData>
        </a:graphic>
      </p:graphicFrame>
      <p:sp>
        <p:nvSpPr>
          <p:cNvPr id="9" name="Заголовок 1"/>
          <p:cNvSpPr>
            <a:spLocks noGrp="1"/>
          </p:cNvSpPr>
          <p:nvPr>
            <p:ph type="title"/>
          </p:nvPr>
        </p:nvSpPr>
        <p:spPr>
          <a:xfrm>
            <a:off x="468313" y="404813"/>
            <a:ext cx="7127875" cy="647700"/>
          </a:xfrm>
        </p:spPr>
        <p:txBody>
          <a:bodyPr/>
          <a:lstStyle/>
          <a:p>
            <a:pPr>
              <a:defRPr/>
            </a:pPr>
            <a:r>
              <a:rPr lang="ru-RU" dirty="0"/>
              <a:t>Участие россиян в основных направлениях реформы ЖКХ</a:t>
            </a:r>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30</a:t>
            </a:fld>
            <a:endParaRPr lang="ru-RU" dirty="0"/>
          </a:p>
        </p:txBody>
      </p:sp>
      <p:sp>
        <p:nvSpPr>
          <p:cNvPr id="8" name="Прямоугольник 7"/>
          <p:cNvSpPr/>
          <p:nvPr/>
        </p:nvSpPr>
        <p:spPr>
          <a:xfrm>
            <a:off x="593304" y="6643645"/>
            <a:ext cx="8550696" cy="215444"/>
          </a:xfrm>
          <a:prstGeom prst="rect">
            <a:avLst/>
          </a:prstGeom>
        </p:spPr>
        <p:txBody>
          <a:bodyPr wrap="square">
            <a:spAutoFit/>
          </a:bodyPr>
          <a:lstStyle/>
          <a:p>
            <a:pPr algn="r"/>
            <a:r>
              <a:rPr lang="en-US" sz="800" i="1" dirty="0" smtClean="0"/>
              <a:t>* </a:t>
            </a:r>
            <a:r>
              <a:rPr lang="ru-RU" sz="800" i="1" dirty="0" smtClean="0"/>
              <a:t>Сумма </a:t>
            </a:r>
            <a:r>
              <a:rPr lang="ru-RU" sz="800" i="1" dirty="0"/>
              <a:t>ответов превышает 100%, так как вопрос предполагал возможность выбора нескольких вариантов ответов</a:t>
            </a:r>
            <a:endParaRPr lang="ru-RU" sz="800" b="1" i="1" dirty="0">
              <a:solidFill>
                <a:srgbClr val="FF0000"/>
              </a:solidFill>
            </a:endParaRPr>
          </a:p>
        </p:txBody>
      </p:sp>
      <p:sp>
        <p:nvSpPr>
          <p:cNvPr id="10" name="Прямоугольник 9"/>
          <p:cNvSpPr/>
          <p:nvPr/>
        </p:nvSpPr>
        <p:spPr>
          <a:xfrm>
            <a:off x="3563888" y="1461350"/>
            <a:ext cx="5285958" cy="400110"/>
          </a:xfrm>
          <a:prstGeom prst="rect">
            <a:avLst/>
          </a:prstGeom>
        </p:spPr>
        <p:txBody>
          <a:bodyPr wrap="square">
            <a:spAutoFit/>
          </a:bodyPr>
          <a:lstStyle/>
          <a:p>
            <a:pPr algn="r">
              <a:spcBef>
                <a:spcPts val="0"/>
              </a:spcBef>
              <a:defRPr/>
            </a:pPr>
            <a:r>
              <a:rPr lang="ru-RU" sz="1000" b="1" i="1" dirty="0">
                <a:latin typeface="Arial" charset="0"/>
              </a:rPr>
              <a:t>Таблица 6</a:t>
            </a:r>
          </a:p>
          <a:p>
            <a:pPr algn="r">
              <a:spcBef>
                <a:spcPts val="0"/>
              </a:spcBef>
              <a:defRPr/>
            </a:pPr>
            <a:r>
              <a:rPr lang="ru-RU" sz="1000" i="1" dirty="0">
                <a:latin typeface="Arial" charset="0"/>
              </a:rPr>
              <a:t>в % от всех опрошенных по </a:t>
            </a:r>
            <a:r>
              <a:rPr lang="ru-RU" sz="1000" i="1" dirty="0" smtClean="0">
                <a:latin typeface="Arial" charset="0"/>
              </a:rPr>
              <a:t>типам населенного пункта</a:t>
            </a:r>
            <a:r>
              <a:rPr lang="en-US" sz="1000" i="1" dirty="0" smtClean="0">
                <a:latin typeface="Arial" charset="0"/>
              </a:rPr>
              <a:t>, </a:t>
            </a:r>
            <a:r>
              <a:rPr lang="en-US" sz="1000" i="1" dirty="0"/>
              <a:t>n=1</a:t>
            </a:r>
            <a:r>
              <a:rPr lang="ru-RU" sz="1000" i="1" dirty="0"/>
              <a:t>600</a:t>
            </a:r>
            <a:endParaRPr lang="ru-RU" sz="1000" dirty="0">
              <a:effectLst>
                <a:outerShdw blurRad="38100" dist="38100" dir="2700000" algn="tl">
                  <a:srgbClr val="C0C0C0"/>
                </a:outerShdw>
              </a:effectLst>
              <a:latin typeface="Arial" charset="0"/>
            </a:endParaRPr>
          </a:p>
        </p:txBody>
      </p:sp>
      <p:sp>
        <p:nvSpPr>
          <p:cNvPr id="13" name="Text Box 12"/>
          <p:cNvSpPr txBox="1">
            <a:spLocks noChangeArrowheads="1"/>
          </p:cNvSpPr>
          <p:nvPr/>
        </p:nvSpPr>
        <p:spPr bwMode="auto">
          <a:xfrm>
            <a:off x="107950" y="1249015"/>
            <a:ext cx="8712200" cy="307777"/>
          </a:xfrm>
          <a:prstGeom prst="rect">
            <a:avLst/>
          </a:prstGeom>
          <a:noFill/>
          <a:ln w="9525" algn="ctr">
            <a:noFill/>
            <a:miter lim="800000"/>
            <a:headEnd/>
            <a:tailEnd/>
          </a:ln>
        </p:spPr>
        <p:txBody>
          <a:bodyPr wrap="square" anchor="b">
            <a:spAutoFit/>
          </a:bodyPr>
          <a:lstStyle/>
          <a:p>
            <a:pPr algn="ctr"/>
            <a:r>
              <a:rPr lang="ru-RU" sz="1400" b="1" dirty="0">
                <a:solidFill>
                  <a:srgbClr val="000000"/>
                </a:solidFill>
              </a:rPr>
              <a:t>Что из перечисленного Вы делали? </a:t>
            </a:r>
            <a:endParaRPr lang="en-US" sz="1400" b="1" dirty="0">
              <a:solidFill>
                <a:srgbClr val="00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107505" y="2000250"/>
            <a:ext cx="5511896" cy="2517775"/>
          </a:xfrm>
          <a:prstGeom prst="rect">
            <a:avLst/>
          </a:prstGeom>
          <a:noFill/>
          <a:ln w="9525">
            <a:noFill/>
            <a:miter lim="800000"/>
            <a:headEnd/>
            <a:tailEnd/>
          </a:ln>
        </p:spPr>
        <p:txBody>
          <a:bodyPr anchor="ctr"/>
          <a:lstStyle/>
          <a:p>
            <a:pPr algn="ctr">
              <a:defRPr/>
            </a:pPr>
            <a:r>
              <a:rPr lang="ru-RU" sz="2400" dirty="0">
                <a:effectLst>
                  <a:outerShdw blurRad="38100" dist="38100" dir="2700000" algn="tl">
                    <a:srgbClr val="C0C0C0"/>
                  </a:outerShdw>
                </a:effectLst>
                <a:latin typeface="+mj-lt"/>
                <a:cs typeface="+mn-cs"/>
              </a:rPr>
              <a:t>Информированность владельцев квартир в многоквартирных домах </a:t>
            </a:r>
            <a:br>
              <a:rPr lang="ru-RU" sz="2400" dirty="0">
                <a:effectLst>
                  <a:outerShdw blurRad="38100" dist="38100" dir="2700000" algn="tl">
                    <a:srgbClr val="C0C0C0"/>
                  </a:outerShdw>
                </a:effectLst>
                <a:latin typeface="+mj-lt"/>
                <a:cs typeface="+mn-cs"/>
              </a:rPr>
            </a:br>
            <a:r>
              <a:rPr lang="ru-RU" sz="2400" dirty="0">
                <a:effectLst>
                  <a:outerShdw blurRad="38100" dist="38100" dir="2700000" algn="tl">
                    <a:srgbClr val="C0C0C0"/>
                  </a:outerShdw>
                </a:effectLst>
                <a:latin typeface="+mj-lt"/>
                <a:cs typeface="+mn-cs"/>
              </a:rPr>
              <a:t>о введении с 2014 года обязательных ежемесячных взносов </a:t>
            </a:r>
            <a:br>
              <a:rPr lang="ru-RU" sz="2400" dirty="0">
                <a:effectLst>
                  <a:outerShdw blurRad="38100" dist="38100" dir="2700000" algn="tl">
                    <a:srgbClr val="C0C0C0"/>
                  </a:outerShdw>
                </a:effectLst>
                <a:latin typeface="+mj-lt"/>
                <a:cs typeface="+mn-cs"/>
              </a:rPr>
            </a:br>
            <a:r>
              <a:rPr lang="ru-RU" sz="2400" dirty="0">
                <a:effectLst>
                  <a:outerShdw blurRad="38100" dist="38100" dir="2700000" algn="tl">
                    <a:srgbClr val="C0C0C0"/>
                  </a:outerShdw>
                </a:effectLst>
                <a:latin typeface="+mj-lt"/>
                <a:cs typeface="+mn-cs"/>
              </a:rPr>
              <a:t>на капитальный ремонт</a:t>
            </a:r>
          </a:p>
        </p:txBody>
      </p:sp>
      <p:pic>
        <p:nvPicPr>
          <p:cNvPr id="33796" name="Picture 3" descr="otoplenie"/>
          <p:cNvPicPr>
            <a:picLocks noChangeAspect="1" noChangeArrowheads="1"/>
          </p:cNvPicPr>
          <p:nvPr/>
        </p:nvPicPr>
        <p:blipFill>
          <a:blip r:embed="rId3" cstate="print"/>
          <a:srcRect/>
          <a:stretch>
            <a:fillRect/>
          </a:stretch>
        </p:blipFill>
        <p:spPr bwMode="auto">
          <a:xfrm>
            <a:off x="5715000" y="2000250"/>
            <a:ext cx="3024188" cy="2517775"/>
          </a:xfrm>
          <a:prstGeom prst="rect">
            <a:avLst/>
          </a:prstGeom>
          <a:noFill/>
          <a:ln w="9525">
            <a:noFill/>
            <a:miter lim="800000"/>
            <a:headEnd/>
            <a:tailEnd/>
          </a:ln>
        </p:spPr>
      </p:pic>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31</a:t>
            </a:fld>
            <a:endParaRPr lang="ru-RU"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Диаграмма 10"/>
          <p:cNvGraphicFramePr/>
          <p:nvPr>
            <p:extLst>
              <p:ext uri="{D42A27DB-BD31-4B8C-83A1-F6EECF244321}">
                <p14:modId xmlns:p14="http://schemas.microsoft.com/office/powerpoint/2010/main" val="2693957123"/>
              </p:ext>
            </p:extLst>
          </p:nvPr>
        </p:nvGraphicFramePr>
        <p:xfrm>
          <a:off x="36512" y="1556072"/>
          <a:ext cx="8784034" cy="3457104"/>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Box 12"/>
          <p:cNvSpPr txBox="1">
            <a:spLocks noChangeArrowheads="1"/>
          </p:cNvSpPr>
          <p:nvPr/>
        </p:nvSpPr>
        <p:spPr bwMode="auto">
          <a:xfrm>
            <a:off x="107949" y="1196975"/>
            <a:ext cx="8712597" cy="492443"/>
          </a:xfrm>
          <a:prstGeom prst="rect">
            <a:avLst/>
          </a:prstGeom>
          <a:noFill/>
          <a:ln w="9525" algn="ctr">
            <a:noFill/>
            <a:miter lim="800000"/>
            <a:headEnd/>
            <a:tailEnd/>
          </a:ln>
          <a:effectLst/>
        </p:spPr>
        <p:txBody>
          <a:bodyPr wrap="square" anchor="b">
            <a:spAutoFit/>
          </a:bodyPr>
          <a:lstStyle/>
          <a:p>
            <a:pPr algn="ctr">
              <a:defRPr/>
            </a:pPr>
            <a:r>
              <a:rPr lang="ru-RU" sz="1300" b="1" dirty="0">
                <a:latin typeface="Arial" charset="0"/>
                <a:cs typeface="+mn-cs"/>
              </a:rPr>
              <a:t>Знаете ли Вы или сейчас впервые слышите о том, что с 2014 года в России </a:t>
            </a:r>
            <a:br>
              <a:rPr lang="ru-RU" sz="1300" b="1" dirty="0">
                <a:latin typeface="Arial" charset="0"/>
                <a:cs typeface="+mn-cs"/>
              </a:rPr>
            </a:br>
            <a:r>
              <a:rPr lang="ru-RU" sz="1300" b="1" dirty="0">
                <a:latin typeface="Arial" charset="0"/>
                <a:cs typeface="+mn-cs"/>
              </a:rPr>
              <a:t>введен обязательный ежемесячный взнос собственников жилья на капитальный ремонт дома</a:t>
            </a:r>
            <a:r>
              <a:rPr lang="ru-RU" sz="1300" b="1" dirty="0" smtClean="0">
                <a:latin typeface="Arial" charset="0"/>
                <a:cs typeface="+mn-cs"/>
              </a:rPr>
              <a:t>?</a:t>
            </a:r>
            <a:endParaRPr lang="en-US" sz="1300" b="1" dirty="0">
              <a:latin typeface="Arial" charset="0"/>
              <a:cs typeface="+mn-cs"/>
            </a:endParaRPr>
          </a:p>
        </p:txBody>
      </p:sp>
      <p:sp>
        <p:nvSpPr>
          <p:cNvPr id="7" name="Text Box 15"/>
          <p:cNvSpPr txBox="1">
            <a:spLocks noChangeArrowheads="1"/>
          </p:cNvSpPr>
          <p:nvPr/>
        </p:nvSpPr>
        <p:spPr bwMode="auto">
          <a:xfrm>
            <a:off x="428596" y="1804034"/>
            <a:ext cx="8072437" cy="400110"/>
          </a:xfrm>
          <a:prstGeom prst="rect">
            <a:avLst/>
          </a:prstGeom>
          <a:noFill/>
          <a:ln w="9525">
            <a:noFill/>
            <a:miter lim="800000"/>
            <a:headEnd/>
            <a:tailEnd/>
          </a:ln>
        </p:spPr>
        <p:txBody>
          <a:bodyPr>
            <a:spAutoFit/>
          </a:bodyPr>
          <a:lstStyle/>
          <a:p>
            <a:pPr algn="ctr">
              <a:defRPr/>
            </a:pPr>
            <a:r>
              <a:rPr lang="ru-RU" sz="1000" b="1" i="1" dirty="0">
                <a:latin typeface="Arial" charset="0"/>
                <a:cs typeface="+mn-cs"/>
              </a:rPr>
              <a:t>Диаграмма </a:t>
            </a:r>
            <a:r>
              <a:rPr lang="ru-RU" sz="1000" b="1" i="1" dirty="0" smtClean="0">
                <a:latin typeface="Arial" charset="0"/>
                <a:cs typeface="+mn-cs"/>
              </a:rPr>
              <a:t>16</a:t>
            </a:r>
            <a:r>
              <a:rPr lang="ru-RU" sz="1000" i="1" dirty="0" smtClean="0">
                <a:latin typeface="Arial" charset="0"/>
              </a:rPr>
              <a:t> </a:t>
            </a:r>
            <a:endParaRPr lang="ru-RU" sz="1000" i="1" dirty="0">
              <a:latin typeface="Arial" charset="0"/>
            </a:endParaRPr>
          </a:p>
          <a:p>
            <a:pPr algn="ctr">
              <a:defRPr/>
            </a:pPr>
            <a:r>
              <a:rPr lang="ru-RU" sz="1000" i="1" dirty="0">
                <a:latin typeface="Arial" charset="0"/>
              </a:rPr>
              <a:t>в</a:t>
            </a:r>
            <a:r>
              <a:rPr lang="ru-RU" sz="1000" i="1" dirty="0" smtClean="0">
                <a:latin typeface="Arial" charset="0"/>
              </a:rPr>
              <a:t> </a:t>
            </a:r>
            <a:r>
              <a:rPr lang="ru-RU" sz="1000" i="1" dirty="0">
                <a:latin typeface="Arial" charset="0"/>
              </a:rPr>
              <a:t>% от жителей многоквартирных домов</a:t>
            </a:r>
            <a:r>
              <a:rPr lang="ru-RU" sz="1000" i="1" dirty="0">
                <a:latin typeface="Arial" charset="0"/>
                <a:cs typeface="+mn-cs"/>
              </a:rPr>
              <a:t>, </a:t>
            </a:r>
            <a:r>
              <a:rPr lang="en-US" sz="1000" i="1" dirty="0" smtClean="0">
                <a:latin typeface="Arial" charset="0"/>
                <a:cs typeface="+mn-cs"/>
              </a:rPr>
              <a:t>n=1</a:t>
            </a:r>
            <a:r>
              <a:rPr lang="ru-RU" sz="1000" i="1" dirty="0" smtClean="0">
                <a:latin typeface="Arial" charset="0"/>
                <a:cs typeface="+mn-cs"/>
              </a:rPr>
              <a:t>084</a:t>
            </a:r>
            <a:endParaRPr lang="ru-RU" sz="1000" dirty="0">
              <a:effectLst>
                <a:outerShdw blurRad="38100" dist="38100" dir="2700000" algn="tl">
                  <a:srgbClr val="C0C0C0"/>
                </a:outerShdw>
              </a:effectLst>
              <a:latin typeface="Arial" charset="0"/>
              <a:cs typeface="+mn-cs"/>
            </a:endParaRPr>
          </a:p>
        </p:txBody>
      </p:sp>
      <p:sp>
        <p:nvSpPr>
          <p:cNvPr id="8" name="Rectangle 5"/>
          <p:cNvSpPr txBox="1">
            <a:spLocks noChangeArrowheads="1"/>
          </p:cNvSpPr>
          <p:nvPr/>
        </p:nvSpPr>
        <p:spPr bwMode="auto">
          <a:xfrm>
            <a:off x="107950" y="4945902"/>
            <a:ext cx="8712200" cy="1209625"/>
          </a:xfrm>
          <a:prstGeom prst="rect">
            <a:avLst/>
          </a:prstGeom>
          <a:noFill/>
          <a:ln w="9525">
            <a:noFill/>
            <a:miter lim="800000"/>
            <a:headEnd/>
            <a:tailEnd/>
          </a:ln>
        </p:spPr>
        <p:txBody>
          <a:bodyPr/>
          <a:lstStyle>
            <a:defPPr>
              <a:defRPr lang="ru-RU"/>
            </a:defPPr>
            <a:lvl1pPr marL="266700" indent="-266700" algn="just">
              <a:spcBef>
                <a:spcPct val="10000"/>
              </a:spcBef>
              <a:buClr>
                <a:srgbClr val="339966"/>
              </a:buClr>
              <a:buSzPct val="90000"/>
              <a:buFont typeface="Wingdings" pitchFamily="2" charset="2"/>
              <a:buChar char="q"/>
              <a:defRPr sz="1400" kern="0" spc="-10">
                <a:latin typeface="Franklin Gothic Book" panose="020B0503020102020204" pitchFamily="34" charset="0"/>
                <a:cs typeface="+mn-cs"/>
              </a:defRPr>
            </a:lvl1pPr>
          </a:lstStyle>
          <a:p>
            <a:r>
              <a:rPr lang="ru-RU" dirty="0"/>
              <a:t>За </a:t>
            </a:r>
            <a:r>
              <a:rPr lang="ru-RU" dirty="0" smtClean="0"/>
              <a:t>период мониторинга уровень </a:t>
            </a:r>
            <a:r>
              <a:rPr lang="ru-RU" dirty="0"/>
              <a:t>информированности граждан </a:t>
            </a:r>
            <a:r>
              <a:rPr lang="ru-RU" dirty="0" smtClean="0"/>
              <a:t>о введении ежемесячных взносов на </a:t>
            </a:r>
            <a:r>
              <a:rPr lang="ru-RU" dirty="0"/>
              <a:t>капитальный ремонт </a:t>
            </a:r>
            <a:r>
              <a:rPr lang="ru-RU" dirty="0" smtClean="0"/>
              <a:t>демонстрирует поступательный рост.</a:t>
            </a:r>
          </a:p>
          <a:p>
            <a:r>
              <a:rPr lang="ru-RU" dirty="0" smtClean="0"/>
              <a:t>В декабре 2016 г. число осведомленных в этом вопросе россиян составило 92%, что на 4 </a:t>
            </a:r>
            <a:r>
              <a:rPr lang="ru-RU" dirty="0" err="1" smtClean="0"/>
              <a:t>п.п</a:t>
            </a:r>
            <a:r>
              <a:rPr lang="ru-RU" dirty="0" smtClean="0"/>
              <a:t>. меньше показателя третьего квартала.</a:t>
            </a:r>
          </a:p>
          <a:p>
            <a:r>
              <a:rPr lang="ru-RU" dirty="0" smtClean="0"/>
              <a:t>Доля людей, которые сообщили, что впервые слышат о подобном изменении составила 8%.</a:t>
            </a:r>
            <a:endParaRPr lang="ru-RU" dirty="0"/>
          </a:p>
        </p:txBody>
      </p:sp>
      <p:sp>
        <p:nvSpPr>
          <p:cNvPr id="9" name="Заголовок 1"/>
          <p:cNvSpPr txBox="1">
            <a:spLocks/>
          </p:cNvSpPr>
          <p:nvPr/>
        </p:nvSpPr>
        <p:spPr bwMode="auto">
          <a:xfrm>
            <a:off x="468313" y="332656"/>
            <a:ext cx="7127875" cy="647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b="1">
                <a:solidFill>
                  <a:schemeClr val="tx2"/>
                </a:solidFill>
                <a:latin typeface="+mj-lt"/>
                <a:ea typeface="+mj-ea"/>
                <a:cs typeface="+mj-cs"/>
              </a:defRPr>
            </a:lvl1pPr>
            <a:lvl2pPr algn="l" rtl="0" eaLnBrk="0" fontAlgn="base" hangingPunct="0">
              <a:spcBef>
                <a:spcPct val="0"/>
              </a:spcBef>
              <a:spcAft>
                <a:spcPct val="0"/>
              </a:spcAft>
              <a:defRPr b="1">
                <a:solidFill>
                  <a:schemeClr val="tx2"/>
                </a:solidFill>
                <a:latin typeface="Franklin Gothic Book" pitchFamily="34" charset="0"/>
              </a:defRPr>
            </a:lvl2pPr>
            <a:lvl3pPr algn="l" rtl="0" eaLnBrk="0" fontAlgn="base" hangingPunct="0">
              <a:spcBef>
                <a:spcPct val="0"/>
              </a:spcBef>
              <a:spcAft>
                <a:spcPct val="0"/>
              </a:spcAft>
              <a:defRPr b="1">
                <a:solidFill>
                  <a:schemeClr val="tx2"/>
                </a:solidFill>
                <a:latin typeface="Franklin Gothic Book" pitchFamily="34" charset="0"/>
              </a:defRPr>
            </a:lvl3pPr>
            <a:lvl4pPr algn="l" rtl="0" eaLnBrk="0" fontAlgn="base" hangingPunct="0">
              <a:spcBef>
                <a:spcPct val="0"/>
              </a:spcBef>
              <a:spcAft>
                <a:spcPct val="0"/>
              </a:spcAft>
              <a:defRPr b="1">
                <a:solidFill>
                  <a:schemeClr val="tx2"/>
                </a:solidFill>
                <a:latin typeface="Franklin Gothic Book" pitchFamily="34" charset="0"/>
              </a:defRPr>
            </a:lvl4pPr>
            <a:lvl5pPr algn="l" rtl="0" eaLnBrk="0" fontAlgn="base" hangingPunct="0">
              <a:spcBef>
                <a:spcPct val="0"/>
              </a:spcBef>
              <a:spcAft>
                <a:spcPct val="0"/>
              </a:spcAft>
              <a:defRPr b="1">
                <a:solidFill>
                  <a:schemeClr val="tx2"/>
                </a:solidFill>
                <a:latin typeface="Franklin Gothic Book" pitchFamily="34" charset="0"/>
              </a:defRPr>
            </a:lvl5pPr>
            <a:lvl6pPr marL="457200" algn="l" rtl="0" fontAlgn="base">
              <a:spcBef>
                <a:spcPct val="0"/>
              </a:spcBef>
              <a:spcAft>
                <a:spcPct val="0"/>
              </a:spcAft>
              <a:defRPr b="1">
                <a:solidFill>
                  <a:schemeClr val="tx2"/>
                </a:solidFill>
                <a:latin typeface="Franklin Gothic Book" pitchFamily="34" charset="0"/>
              </a:defRPr>
            </a:lvl6pPr>
            <a:lvl7pPr marL="914400" algn="l" rtl="0" fontAlgn="base">
              <a:spcBef>
                <a:spcPct val="0"/>
              </a:spcBef>
              <a:spcAft>
                <a:spcPct val="0"/>
              </a:spcAft>
              <a:defRPr b="1">
                <a:solidFill>
                  <a:schemeClr val="tx2"/>
                </a:solidFill>
                <a:latin typeface="Franklin Gothic Book" pitchFamily="34" charset="0"/>
              </a:defRPr>
            </a:lvl7pPr>
            <a:lvl8pPr marL="1371600" algn="l" rtl="0" fontAlgn="base">
              <a:spcBef>
                <a:spcPct val="0"/>
              </a:spcBef>
              <a:spcAft>
                <a:spcPct val="0"/>
              </a:spcAft>
              <a:defRPr b="1">
                <a:solidFill>
                  <a:schemeClr val="tx2"/>
                </a:solidFill>
                <a:latin typeface="Franklin Gothic Book" pitchFamily="34" charset="0"/>
              </a:defRPr>
            </a:lvl8pPr>
            <a:lvl9pPr marL="1828800" algn="l" rtl="0" fontAlgn="base">
              <a:spcBef>
                <a:spcPct val="0"/>
              </a:spcBef>
              <a:spcAft>
                <a:spcPct val="0"/>
              </a:spcAft>
              <a:defRPr b="1">
                <a:solidFill>
                  <a:schemeClr val="tx2"/>
                </a:solidFill>
                <a:latin typeface="Franklin Gothic Book" pitchFamily="34" charset="0"/>
              </a:defRPr>
            </a:lvl9pPr>
          </a:lstStyle>
          <a:p>
            <a:pPr>
              <a:defRPr/>
            </a:pPr>
            <a:r>
              <a:rPr lang="ru-RU" sz="1600" spc="-30" dirty="0"/>
              <a:t>Информированность </a:t>
            </a:r>
            <a:r>
              <a:rPr lang="ru-RU" sz="1600" spc="-30" dirty="0" smtClean="0"/>
              <a:t>о </a:t>
            </a:r>
            <a:r>
              <a:rPr lang="ru-RU" sz="1600" spc="-30" dirty="0"/>
              <a:t>введении с 2014 года обязательных ежемесячных взносов на капитальный ремонт</a:t>
            </a:r>
            <a:endParaRPr lang="ru-RU" sz="1600" kern="0" dirty="0"/>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32</a:t>
            </a:fld>
            <a:endParaRPr lang="ru-RU"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5"/>
          <p:cNvSpPr txBox="1">
            <a:spLocks noChangeArrowheads="1"/>
          </p:cNvSpPr>
          <p:nvPr/>
        </p:nvSpPr>
        <p:spPr bwMode="auto">
          <a:xfrm>
            <a:off x="107949" y="4974153"/>
            <a:ext cx="8712200" cy="1151917"/>
          </a:xfrm>
          <a:prstGeom prst="rect">
            <a:avLst/>
          </a:prstGeom>
          <a:noFill/>
          <a:ln w="9525">
            <a:noFill/>
            <a:miter lim="800000"/>
            <a:headEnd/>
            <a:tailEnd/>
          </a:ln>
        </p:spPr>
        <p:txBody>
          <a:bodyPr/>
          <a:lstStyle>
            <a:defPPr>
              <a:defRPr lang="ru-RU"/>
            </a:defPPr>
            <a:lvl1pPr marL="266700" indent="-266700" algn="just">
              <a:spcBef>
                <a:spcPct val="10000"/>
              </a:spcBef>
              <a:buClr>
                <a:srgbClr val="339966"/>
              </a:buClr>
              <a:buSzPct val="90000"/>
              <a:buFont typeface="Wingdings" pitchFamily="2" charset="2"/>
              <a:buChar char="q"/>
              <a:defRPr sz="1400" kern="0" spc="-10">
                <a:latin typeface="Franklin Gothic Book" panose="020B0503020102020204" pitchFamily="34" charset="0"/>
                <a:cs typeface="+mn-cs"/>
              </a:defRPr>
            </a:lvl1pPr>
          </a:lstStyle>
          <a:p>
            <a:r>
              <a:rPr lang="ru-RU" dirty="0" smtClean="0"/>
              <a:t>О </a:t>
            </a:r>
            <a:r>
              <a:rPr lang="ru-RU" dirty="0"/>
              <a:t>введении </a:t>
            </a:r>
            <a:r>
              <a:rPr lang="ru-RU" dirty="0" smtClean="0"/>
              <a:t>ежемесячного </a:t>
            </a:r>
            <a:r>
              <a:rPr lang="ru-RU" dirty="0"/>
              <a:t>взноса </a:t>
            </a:r>
            <a:r>
              <a:rPr lang="ru-RU" dirty="0" smtClean="0"/>
              <a:t>на </a:t>
            </a:r>
            <a:r>
              <a:rPr lang="ru-RU" dirty="0"/>
              <a:t>капитальный ремонт дома </a:t>
            </a:r>
            <a:r>
              <a:rPr lang="ru-RU" dirty="0" smtClean="0"/>
              <a:t>лучше информированы женщины (94% по сравнению с 91% информированных среди мужчин), а также россияне старше 45 </a:t>
            </a:r>
            <a:r>
              <a:rPr lang="ru-RU" dirty="0"/>
              <a:t>лет </a:t>
            </a:r>
            <a:r>
              <a:rPr lang="ru-RU" dirty="0" smtClean="0"/>
              <a:t>(осведомлены до 96%).</a:t>
            </a:r>
            <a:endParaRPr lang="ru-RU" dirty="0"/>
          </a:p>
          <a:p>
            <a:r>
              <a:rPr lang="ru-RU" dirty="0" smtClean="0"/>
              <a:t>Самый низкий уровень информированности – среди молодых россиян от 18 до 34 лет: 13-19% сообщали, что ничего не слышали о введении такого ежемесячного взноса.</a:t>
            </a:r>
            <a:endParaRPr lang="ru-RU" dirty="0"/>
          </a:p>
        </p:txBody>
      </p:sp>
      <p:graphicFrame>
        <p:nvGraphicFramePr>
          <p:cNvPr id="7" name="Таблица 6"/>
          <p:cNvGraphicFramePr>
            <a:graphicFrameLocks noGrp="1"/>
          </p:cNvGraphicFramePr>
          <p:nvPr>
            <p:extLst>
              <p:ext uri="{D42A27DB-BD31-4B8C-83A1-F6EECF244321}">
                <p14:modId xmlns:p14="http://schemas.microsoft.com/office/powerpoint/2010/main" val="4076785545"/>
              </p:ext>
            </p:extLst>
          </p:nvPr>
        </p:nvGraphicFramePr>
        <p:xfrm>
          <a:off x="468312" y="2452355"/>
          <a:ext cx="8351838" cy="2416805"/>
        </p:xfrm>
        <a:graphic>
          <a:graphicData uri="http://schemas.openxmlformats.org/drawingml/2006/table">
            <a:tbl>
              <a:tblPr>
                <a:tableStyleId>{5C22544A-7EE6-4342-B048-85BDC9FD1C3A}</a:tableStyleId>
              </a:tblPr>
              <a:tblGrid>
                <a:gridCol w="2100174">
                  <a:extLst>
                    <a:ext uri="{9D8B030D-6E8A-4147-A177-3AD203B41FA5}">
                      <a16:colId xmlns="" xmlns:a16="http://schemas.microsoft.com/office/drawing/2014/main" val="20000"/>
                    </a:ext>
                  </a:extLst>
                </a:gridCol>
                <a:gridCol w="781458">
                  <a:extLst>
                    <a:ext uri="{9D8B030D-6E8A-4147-A177-3AD203B41FA5}">
                      <a16:colId xmlns="" xmlns:a16="http://schemas.microsoft.com/office/drawing/2014/main" val="20001"/>
                    </a:ext>
                  </a:extLst>
                </a:gridCol>
                <a:gridCol w="781458">
                  <a:extLst>
                    <a:ext uri="{9D8B030D-6E8A-4147-A177-3AD203B41FA5}">
                      <a16:colId xmlns="" xmlns:a16="http://schemas.microsoft.com/office/drawing/2014/main" val="20002"/>
                    </a:ext>
                  </a:extLst>
                </a:gridCol>
                <a:gridCol w="781458">
                  <a:extLst>
                    <a:ext uri="{9D8B030D-6E8A-4147-A177-3AD203B41FA5}">
                      <a16:colId xmlns="" xmlns:a16="http://schemas.microsoft.com/office/drawing/2014/main" val="20003"/>
                    </a:ext>
                  </a:extLst>
                </a:gridCol>
                <a:gridCol w="781458">
                  <a:extLst>
                    <a:ext uri="{9D8B030D-6E8A-4147-A177-3AD203B41FA5}">
                      <a16:colId xmlns="" xmlns:a16="http://schemas.microsoft.com/office/drawing/2014/main" val="20004"/>
                    </a:ext>
                  </a:extLst>
                </a:gridCol>
                <a:gridCol w="781458">
                  <a:extLst>
                    <a:ext uri="{9D8B030D-6E8A-4147-A177-3AD203B41FA5}">
                      <a16:colId xmlns="" xmlns:a16="http://schemas.microsoft.com/office/drawing/2014/main" val="20005"/>
                    </a:ext>
                  </a:extLst>
                </a:gridCol>
                <a:gridCol w="781458">
                  <a:extLst>
                    <a:ext uri="{9D8B030D-6E8A-4147-A177-3AD203B41FA5}">
                      <a16:colId xmlns="" xmlns:a16="http://schemas.microsoft.com/office/drawing/2014/main" val="20006"/>
                    </a:ext>
                  </a:extLst>
                </a:gridCol>
                <a:gridCol w="781458">
                  <a:extLst>
                    <a:ext uri="{9D8B030D-6E8A-4147-A177-3AD203B41FA5}">
                      <a16:colId xmlns="" xmlns:a16="http://schemas.microsoft.com/office/drawing/2014/main" val="20007"/>
                    </a:ext>
                  </a:extLst>
                </a:gridCol>
                <a:gridCol w="781458">
                  <a:extLst>
                    <a:ext uri="{9D8B030D-6E8A-4147-A177-3AD203B41FA5}">
                      <a16:colId xmlns="" xmlns:a16="http://schemas.microsoft.com/office/drawing/2014/main" val="20008"/>
                    </a:ext>
                  </a:extLst>
                </a:gridCol>
              </a:tblGrid>
              <a:tr h="483361">
                <a:tc rowSpan="2">
                  <a:txBody>
                    <a:bodyPr/>
                    <a:lstStyle/>
                    <a:p>
                      <a:pPr algn="l" fontAlgn="ctr"/>
                      <a:r>
                        <a:rPr lang="ru-RU" sz="2800" u="none" strike="noStrike" dirty="0">
                          <a:effectLst/>
                          <a:latin typeface="+mn-lt"/>
                        </a:rPr>
                        <a:t> </a:t>
                      </a:r>
                      <a:endParaRPr lang="ru-RU" sz="2800" b="1" i="1" u="none" strike="noStrike" dirty="0">
                        <a:effectLst/>
                        <a:latin typeface="+mn-lt"/>
                      </a:endParaRPr>
                    </a:p>
                    <a:p>
                      <a:pPr algn="l" fontAlgn="ctr"/>
                      <a:r>
                        <a:rPr lang="ru-RU" sz="1400" u="none" strike="noStrike" dirty="0">
                          <a:effectLst/>
                          <a:latin typeface="+mn-lt"/>
                        </a:rPr>
                        <a:t> </a:t>
                      </a:r>
                      <a:endParaRPr lang="ru-RU" sz="1400" b="1" i="0" u="none" strike="noStrike" dirty="0">
                        <a:solidFill>
                          <a:srgbClr val="FF0000"/>
                        </a:solidFill>
                        <a:effectLst/>
                        <a:latin typeface="+mn-lt"/>
                      </a:endParaRPr>
                    </a:p>
                  </a:txBody>
                  <a:tcPr marL="9161" marR="9161" marT="9161"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rowSpan="2">
                  <a:txBody>
                    <a:bodyPr/>
                    <a:lstStyle/>
                    <a:p>
                      <a:pPr algn="ctr" fontAlgn="ctr"/>
                      <a:r>
                        <a:rPr lang="ru-RU" sz="1200" b="1" u="none" strike="noStrike" dirty="0" smtClean="0">
                          <a:solidFill>
                            <a:schemeClr val="bg1"/>
                          </a:solidFill>
                          <a:effectLst/>
                          <a:latin typeface="+mn-lt"/>
                        </a:rPr>
                        <a:t>ВСЕГО</a:t>
                      </a:r>
                      <a:endParaRPr lang="ru-RU" sz="1200" b="1" i="0" u="none" strike="noStrike" dirty="0">
                        <a:solidFill>
                          <a:schemeClr val="bg1"/>
                        </a:solidFill>
                        <a:effectLst/>
                        <a:latin typeface="+mn-lt"/>
                      </a:endParaRPr>
                    </a:p>
                  </a:txBody>
                  <a:tcPr marL="9161" marR="9161" marT="9161"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gridSpan="2">
                  <a:txBody>
                    <a:bodyPr/>
                    <a:lstStyle/>
                    <a:p>
                      <a:pPr algn="ctr" fontAlgn="ctr"/>
                      <a:r>
                        <a:rPr lang="ru-RU" sz="1200" u="none" strike="noStrike" dirty="0" smtClean="0">
                          <a:solidFill>
                            <a:schemeClr val="bg1"/>
                          </a:solidFill>
                          <a:effectLst/>
                          <a:latin typeface="+mn-lt"/>
                        </a:rPr>
                        <a:t>Пол</a:t>
                      </a:r>
                      <a:endParaRPr lang="ru-RU" sz="1200" b="1" i="0" u="none" strike="noStrike" dirty="0">
                        <a:solidFill>
                          <a:schemeClr val="bg1"/>
                        </a:solidFill>
                        <a:effectLst/>
                        <a:latin typeface="+mn-lt"/>
                      </a:endParaRPr>
                    </a:p>
                  </a:txBody>
                  <a:tcPr marL="9161" marR="9161" marT="9161"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hMerge="1">
                  <a:txBody>
                    <a:bodyPr/>
                    <a:lstStyle/>
                    <a:p>
                      <a:endParaRPr lang="ru-RU"/>
                    </a:p>
                  </a:txBody>
                  <a:tcPr/>
                </a:tc>
                <a:tc gridSpan="5">
                  <a:txBody>
                    <a:bodyPr/>
                    <a:lstStyle/>
                    <a:p>
                      <a:pPr algn="ctr" fontAlgn="ctr"/>
                      <a:r>
                        <a:rPr lang="ru-RU" sz="1200" u="none" strike="noStrike" dirty="0">
                          <a:solidFill>
                            <a:schemeClr val="bg1"/>
                          </a:solidFill>
                          <a:effectLst/>
                          <a:latin typeface="+mn-lt"/>
                        </a:rPr>
                        <a:t>Возрастные группы</a:t>
                      </a:r>
                      <a:endParaRPr lang="ru-RU" sz="1200" b="1" i="0" u="none" strike="noStrike" dirty="0">
                        <a:solidFill>
                          <a:schemeClr val="bg1"/>
                        </a:solidFill>
                        <a:effectLst/>
                        <a:latin typeface="+mn-lt"/>
                      </a:endParaRPr>
                    </a:p>
                  </a:txBody>
                  <a:tcPr marL="9161" marR="9161" marT="9161"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0"/>
                  </a:ext>
                </a:extLst>
              </a:tr>
              <a:tr h="483361">
                <a:tc vMerge="1">
                  <a:txBody>
                    <a:bodyPr/>
                    <a:lstStyle/>
                    <a:p>
                      <a:pPr algn="l" fontAlgn="ctr"/>
                      <a:endParaRPr lang="ru-RU" sz="1000" b="1" i="0" u="none" strike="noStrike" dirty="0">
                        <a:solidFill>
                          <a:srgbClr val="FF0000"/>
                        </a:solidFill>
                        <a:effectLst/>
                        <a:latin typeface="Arial Cyr"/>
                      </a:endParaRPr>
                    </a:p>
                  </a:txBody>
                  <a:tcPr marL="9161" marR="9161" marT="9161" marB="0" anchor="ctr">
                    <a:solidFill>
                      <a:srgbClr val="00927B"/>
                    </a:solidFill>
                  </a:tcPr>
                </a:tc>
                <a:tc vMerge="1">
                  <a:txBody>
                    <a:bodyPr/>
                    <a:lstStyle/>
                    <a:p>
                      <a:endParaRPr lang="ru-RU"/>
                    </a:p>
                  </a:txBody>
                  <a:tcPr/>
                </a:tc>
                <a:tc>
                  <a:txBody>
                    <a:bodyPr/>
                    <a:lstStyle/>
                    <a:p>
                      <a:pPr algn="ctr" fontAlgn="ctr"/>
                      <a:r>
                        <a:rPr lang="ru-RU" sz="1200" u="none" strike="noStrike" dirty="0">
                          <a:solidFill>
                            <a:schemeClr val="bg1"/>
                          </a:solidFill>
                          <a:effectLst/>
                          <a:latin typeface="+mn-lt"/>
                        </a:rPr>
                        <a:t>Мужской</a:t>
                      </a:r>
                      <a:endParaRPr lang="ru-RU" sz="1200" b="0" i="1" u="none" strike="noStrike" dirty="0">
                        <a:solidFill>
                          <a:schemeClr val="bg1"/>
                        </a:solidFill>
                        <a:effectLst/>
                        <a:latin typeface="+mn-lt"/>
                      </a:endParaRPr>
                    </a:p>
                  </a:txBody>
                  <a:tcPr marL="9161" marR="9161" marT="9161"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latin typeface="+mn-lt"/>
                        </a:rPr>
                        <a:t>Женский</a:t>
                      </a:r>
                      <a:endParaRPr lang="ru-RU" sz="1200" b="0" i="1" u="none" strike="noStrike" dirty="0">
                        <a:solidFill>
                          <a:schemeClr val="bg1"/>
                        </a:solidFill>
                        <a:effectLst/>
                        <a:latin typeface="+mn-lt"/>
                      </a:endParaRPr>
                    </a:p>
                  </a:txBody>
                  <a:tcPr marL="9161" marR="9161" marT="9161"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latin typeface="+mn-lt"/>
                        </a:rPr>
                        <a:t>18-24 года</a:t>
                      </a:r>
                      <a:endParaRPr lang="ru-RU" sz="1200" b="0" i="1" u="none" strike="noStrike" dirty="0">
                        <a:solidFill>
                          <a:schemeClr val="bg1"/>
                        </a:solidFill>
                        <a:effectLst/>
                        <a:latin typeface="+mn-lt"/>
                      </a:endParaRPr>
                    </a:p>
                  </a:txBody>
                  <a:tcPr marL="9161" marR="9161" marT="9161"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latin typeface="+mn-lt"/>
                        </a:rPr>
                        <a:t>25-34 года</a:t>
                      </a:r>
                      <a:endParaRPr lang="ru-RU" sz="1200" b="0" i="1" u="none" strike="noStrike" dirty="0">
                        <a:solidFill>
                          <a:schemeClr val="bg1"/>
                        </a:solidFill>
                        <a:effectLst/>
                        <a:latin typeface="+mn-lt"/>
                      </a:endParaRPr>
                    </a:p>
                  </a:txBody>
                  <a:tcPr marL="9161" marR="9161" marT="9161"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latin typeface="+mn-lt"/>
                        </a:rPr>
                        <a:t>35-44 года</a:t>
                      </a:r>
                      <a:endParaRPr lang="ru-RU" sz="1200" b="0" i="1" u="none" strike="noStrike" dirty="0">
                        <a:solidFill>
                          <a:schemeClr val="bg1"/>
                        </a:solidFill>
                        <a:effectLst/>
                        <a:latin typeface="+mn-lt"/>
                      </a:endParaRPr>
                    </a:p>
                  </a:txBody>
                  <a:tcPr marL="9161" marR="9161" marT="9161"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latin typeface="+mn-lt"/>
                        </a:rPr>
                        <a:t>45-59 лет</a:t>
                      </a:r>
                      <a:endParaRPr lang="ru-RU" sz="1200" b="0" i="1" u="none" strike="noStrike" dirty="0">
                        <a:solidFill>
                          <a:schemeClr val="bg1"/>
                        </a:solidFill>
                        <a:effectLst/>
                        <a:latin typeface="+mn-lt"/>
                      </a:endParaRPr>
                    </a:p>
                  </a:txBody>
                  <a:tcPr marL="9161" marR="9161" marT="9161"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latin typeface="+mn-lt"/>
                        </a:rPr>
                        <a:t>60 и старше</a:t>
                      </a:r>
                      <a:endParaRPr lang="ru-RU" sz="1200" b="0" i="1" u="none" strike="noStrike" dirty="0">
                        <a:solidFill>
                          <a:schemeClr val="bg1"/>
                        </a:solidFill>
                        <a:effectLst/>
                        <a:latin typeface="+mn-lt"/>
                      </a:endParaRPr>
                    </a:p>
                  </a:txBody>
                  <a:tcPr marL="9161" marR="9161" marT="9161"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extLst>
                  <a:ext uri="{0D108BD9-81ED-4DB2-BD59-A6C34878D82A}">
                    <a16:rowId xmlns="" xmlns:a16="http://schemas.microsoft.com/office/drawing/2014/main" val="10001"/>
                  </a:ext>
                </a:extLst>
              </a:tr>
              <a:tr h="483361">
                <a:tc>
                  <a:txBody>
                    <a:bodyPr/>
                    <a:lstStyle/>
                    <a:p>
                      <a:pPr marL="92075" indent="0" algn="l" fontAlgn="t"/>
                      <a:r>
                        <a:rPr lang="ru-RU" sz="1200" b="1" u="none" strike="noStrike" dirty="0">
                          <a:effectLst/>
                          <a:latin typeface="+mn-lt"/>
                        </a:rPr>
                        <a:t>Хорошо знаю об этом</a:t>
                      </a:r>
                      <a:endParaRPr lang="ru-RU" sz="1200" b="1" i="1" u="none" strike="noStrike" dirty="0">
                        <a:effectLst/>
                        <a:latin typeface="+mn-lt"/>
                      </a:endParaRPr>
                    </a:p>
                  </a:txBody>
                  <a:tcPr marL="9161" marR="9161" marT="9161"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1" i="0" u="none" strike="noStrike" dirty="0">
                          <a:effectLst/>
                          <a:latin typeface="+mn-lt"/>
                        </a:rPr>
                        <a:t>73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effectLst/>
                          <a:latin typeface="+mj-lt"/>
                        </a:rPr>
                        <a:t>69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effectLst/>
                          <a:latin typeface="+mj-lt"/>
                        </a:rPr>
                        <a:t>76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effectLst/>
                          <a:latin typeface="+mj-lt"/>
                        </a:rPr>
                        <a:t>45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effectLst/>
                          <a:latin typeface="+mj-lt"/>
                        </a:rPr>
                        <a:t>60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effectLst/>
                          <a:latin typeface="+mj-lt"/>
                        </a:rPr>
                        <a:t>77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1" i="0" u="none" strike="noStrike" dirty="0">
                          <a:solidFill>
                            <a:srgbClr val="C00000"/>
                          </a:solidFill>
                          <a:effectLst/>
                          <a:latin typeface="+mj-lt"/>
                        </a:rPr>
                        <a:t>80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1" i="0" u="none" strike="noStrike" dirty="0">
                          <a:solidFill>
                            <a:srgbClr val="C00000"/>
                          </a:solidFill>
                          <a:effectLst/>
                          <a:latin typeface="+mj-lt"/>
                        </a:rPr>
                        <a:t>82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 xmlns:a16="http://schemas.microsoft.com/office/drawing/2014/main" val="10002"/>
                  </a:ext>
                </a:extLst>
              </a:tr>
              <a:tr h="483361">
                <a:tc>
                  <a:txBody>
                    <a:bodyPr/>
                    <a:lstStyle/>
                    <a:p>
                      <a:pPr marL="92075" indent="0" algn="l" fontAlgn="t"/>
                      <a:r>
                        <a:rPr lang="ru-RU" sz="1200" b="1" u="none" strike="noStrike" dirty="0">
                          <a:effectLst/>
                          <a:latin typeface="+mn-lt"/>
                        </a:rPr>
                        <a:t>Что-то слышал</a:t>
                      </a:r>
                      <a:endParaRPr lang="ru-RU" sz="1200" b="1" i="1" u="none" strike="noStrike" dirty="0">
                        <a:effectLst/>
                        <a:latin typeface="+mn-lt"/>
                      </a:endParaRPr>
                    </a:p>
                  </a:txBody>
                  <a:tcPr marL="9161" marR="9161" marT="9161"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1" i="0" u="none" strike="noStrike" dirty="0">
                          <a:effectLst/>
                          <a:latin typeface="+mn-lt"/>
                        </a:rPr>
                        <a:t>19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effectLst/>
                          <a:latin typeface="+mj-lt"/>
                        </a:rPr>
                        <a:t>22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effectLst/>
                          <a:latin typeface="+mj-lt"/>
                        </a:rPr>
                        <a:t>18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effectLst/>
                          <a:latin typeface="+mj-lt"/>
                        </a:rPr>
                        <a:t>35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effectLst/>
                          <a:latin typeface="+mj-lt"/>
                        </a:rPr>
                        <a:t>27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effectLst/>
                          <a:latin typeface="+mj-lt"/>
                        </a:rPr>
                        <a:t>18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effectLst/>
                          <a:latin typeface="+mj-lt"/>
                        </a:rPr>
                        <a:t>16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effectLst/>
                          <a:latin typeface="+mj-lt"/>
                        </a:rPr>
                        <a:t>14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 xmlns:a16="http://schemas.microsoft.com/office/drawing/2014/main" val="10003"/>
                  </a:ext>
                </a:extLst>
              </a:tr>
              <a:tr h="483361">
                <a:tc>
                  <a:txBody>
                    <a:bodyPr/>
                    <a:lstStyle/>
                    <a:p>
                      <a:pPr marL="92075" indent="0" algn="l" fontAlgn="t"/>
                      <a:r>
                        <a:rPr lang="ru-RU" sz="1200" b="1" u="none" strike="noStrike" dirty="0">
                          <a:effectLst/>
                          <a:latin typeface="+mn-lt"/>
                        </a:rPr>
                        <a:t>Слышу впервые</a:t>
                      </a:r>
                      <a:endParaRPr lang="ru-RU" sz="1200" b="1" i="1" u="none" strike="noStrike" dirty="0">
                        <a:effectLst/>
                        <a:latin typeface="+mn-lt"/>
                      </a:endParaRPr>
                    </a:p>
                  </a:txBody>
                  <a:tcPr marL="9161" marR="9161" marT="9161"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1" i="0" u="none" strike="noStrike" dirty="0">
                          <a:effectLst/>
                          <a:latin typeface="+mn-lt"/>
                        </a:rPr>
                        <a:t>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effectLst/>
                          <a:latin typeface="+mj-lt"/>
                        </a:rPr>
                        <a:t>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effectLst/>
                          <a:latin typeface="+mj-lt"/>
                        </a:rPr>
                        <a:t>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1" i="0" u="none" strike="noStrike" dirty="0">
                          <a:solidFill>
                            <a:srgbClr val="C00000"/>
                          </a:solidFill>
                          <a:effectLst/>
                          <a:latin typeface="+mj-lt"/>
                        </a:rPr>
                        <a:t>19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1" i="0" u="none" strike="noStrike" dirty="0">
                          <a:solidFill>
                            <a:srgbClr val="C00000"/>
                          </a:solidFill>
                          <a:effectLst/>
                          <a:latin typeface="+mj-lt"/>
                        </a:rPr>
                        <a:t>13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effectLst/>
                          <a:latin typeface="+mj-lt"/>
                        </a:rPr>
                        <a:t>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effectLst/>
                          <a:latin typeface="+mj-lt"/>
                        </a:rPr>
                        <a:t>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effectLst/>
                          <a:latin typeface="+mj-lt"/>
                        </a:rPr>
                        <a:t>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 xmlns:a16="http://schemas.microsoft.com/office/drawing/2014/main" val="10004"/>
                  </a:ext>
                </a:extLst>
              </a:tr>
            </a:tbl>
          </a:graphicData>
        </a:graphic>
      </p:graphicFrame>
      <p:sp>
        <p:nvSpPr>
          <p:cNvPr id="11" name="Заголовок 1"/>
          <p:cNvSpPr txBox="1">
            <a:spLocks/>
          </p:cNvSpPr>
          <p:nvPr/>
        </p:nvSpPr>
        <p:spPr bwMode="auto">
          <a:xfrm>
            <a:off x="468312" y="332656"/>
            <a:ext cx="7127875" cy="647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b="1">
                <a:solidFill>
                  <a:schemeClr val="tx2"/>
                </a:solidFill>
                <a:latin typeface="+mj-lt"/>
                <a:ea typeface="+mj-ea"/>
                <a:cs typeface="+mj-cs"/>
              </a:defRPr>
            </a:lvl1pPr>
            <a:lvl2pPr algn="l" rtl="0" eaLnBrk="0" fontAlgn="base" hangingPunct="0">
              <a:spcBef>
                <a:spcPct val="0"/>
              </a:spcBef>
              <a:spcAft>
                <a:spcPct val="0"/>
              </a:spcAft>
              <a:defRPr b="1">
                <a:solidFill>
                  <a:schemeClr val="tx2"/>
                </a:solidFill>
                <a:latin typeface="Franklin Gothic Book" pitchFamily="34" charset="0"/>
              </a:defRPr>
            </a:lvl2pPr>
            <a:lvl3pPr algn="l" rtl="0" eaLnBrk="0" fontAlgn="base" hangingPunct="0">
              <a:spcBef>
                <a:spcPct val="0"/>
              </a:spcBef>
              <a:spcAft>
                <a:spcPct val="0"/>
              </a:spcAft>
              <a:defRPr b="1">
                <a:solidFill>
                  <a:schemeClr val="tx2"/>
                </a:solidFill>
                <a:latin typeface="Franklin Gothic Book" pitchFamily="34" charset="0"/>
              </a:defRPr>
            </a:lvl3pPr>
            <a:lvl4pPr algn="l" rtl="0" eaLnBrk="0" fontAlgn="base" hangingPunct="0">
              <a:spcBef>
                <a:spcPct val="0"/>
              </a:spcBef>
              <a:spcAft>
                <a:spcPct val="0"/>
              </a:spcAft>
              <a:defRPr b="1">
                <a:solidFill>
                  <a:schemeClr val="tx2"/>
                </a:solidFill>
                <a:latin typeface="Franklin Gothic Book" pitchFamily="34" charset="0"/>
              </a:defRPr>
            </a:lvl4pPr>
            <a:lvl5pPr algn="l" rtl="0" eaLnBrk="0" fontAlgn="base" hangingPunct="0">
              <a:spcBef>
                <a:spcPct val="0"/>
              </a:spcBef>
              <a:spcAft>
                <a:spcPct val="0"/>
              </a:spcAft>
              <a:defRPr b="1">
                <a:solidFill>
                  <a:schemeClr val="tx2"/>
                </a:solidFill>
                <a:latin typeface="Franklin Gothic Book" pitchFamily="34" charset="0"/>
              </a:defRPr>
            </a:lvl5pPr>
            <a:lvl6pPr marL="457200" algn="l" rtl="0" fontAlgn="base">
              <a:spcBef>
                <a:spcPct val="0"/>
              </a:spcBef>
              <a:spcAft>
                <a:spcPct val="0"/>
              </a:spcAft>
              <a:defRPr b="1">
                <a:solidFill>
                  <a:schemeClr val="tx2"/>
                </a:solidFill>
                <a:latin typeface="Franklin Gothic Book" pitchFamily="34" charset="0"/>
              </a:defRPr>
            </a:lvl6pPr>
            <a:lvl7pPr marL="914400" algn="l" rtl="0" fontAlgn="base">
              <a:spcBef>
                <a:spcPct val="0"/>
              </a:spcBef>
              <a:spcAft>
                <a:spcPct val="0"/>
              </a:spcAft>
              <a:defRPr b="1">
                <a:solidFill>
                  <a:schemeClr val="tx2"/>
                </a:solidFill>
                <a:latin typeface="Franklin Gothic Book" pitchFamily="34" charset="0"/>
              </a:defRPr>
            </a:lvl7pPr>
            <a:lvl8pPr marL="1371600" algn="l" rtl="0" fontAlgn="base">
              <a:spcBef>
                <a:spcPct val="0"/>
              </a:spcBef>
              <a:spcAft>
                <a:spcPct val="0"/>
              </a:spcAft>
              <a:defRPr b="1">
                <a:solidFill>
                  <a:schemeClr val="tx2"/>
                </a:solidFill>
                <a:latin typeface="Franklin Gothic Book" pitchFamily="34" charset="0"/>
              </a:defRPr>
            </a:lvl8pPr>
            <a:lvl9pPr marL="1828800" algn="l" rtl="0" fontAlgn="base">
              <a:spcBef>
                <a:spcPct val="0"/>
              </a:spcBef>
              <a:spcAft>
                <a:spcPct val="0"/>
              </a:spcAft>
              <a:defRPr b="1">
                <a:solidFill>
                  <a:schemeClr val="tx2"/>
                </a:solidFill>
                <a:latin typeface="Franklin Gothic Book" pitchFamily="34" charset="0"/>
              </a:defRPr>
            </a:lvl9pPr>
          </a:lstStyle>
          <a:p>
            <a:pPr>
              <a:defRPr/>
            </a:pPr>
            <a:r>
              <a:rPr lang="ru-RU" sz="1600" spc="-30" dirty="0"/>
              <a:t>Информированность </a:t>
            </a:r>
            <a:r>
              <a:rPr lang="ru-RU" sz="1600" spc="-30" dirty="0" smtClean="0"/>
              <a:t>о </a:t>
            </a:r>
            <a:r>
              <a:rPr lang="ru-RU" sz="1600" spc="-30" dirty="0"/>
              <a:t>введении с 2014 года обязательных ежемесячных взносов на капитальный ремонт</a:t>
            </a:r>
            <a:endParaRPr lang="ru-RU" sz="1600" kern="0" dirty="0"/>
          </a:p>
        </p:txBody>
      </p:sp>
      <p:sp>
        <p:nvSpPr>
          <p:cNvPr id="14" name="Text Box 15"/>
          <p:cNvSpPr txBox="1">
            <a:spLocks noChangeArrowheads="1"/>
          </p:cNvSpPr>
          <p:nvPr/>
        </p:nvSpPr>
        <p:spPr bwMode="auto">
          <a:xfrm>
            <a:off x="428596" y="1988692"/>
            <a:ext cx="8391554" cy="400110"/>
          </a:xfrm>
          <a:prstGeom prst="rect">
            <a:avLst/>
          </a:prstGeom>
          <a:noFill/>
          <a:ln w="9525">
            <a:noFill/>
            <a:miter lim="800000"/>
            <a:headEnd/>
            <a:tailEnd/>
          </a:ln>
        </p:spPr>
        <p:txBody>
          <a:bodyPr wrap="square">
            <a:spAutoFit/>
          </a:bodyPr>
          <a:lstStyle/>
          <a:p>
            <a:pPr algn="r">
              <a:spcBef>
                <a:spcPts val="0"/>
              </a:spcBef>
              <a:defRPr/>
            </a:pPr>
            <a:r>
              <a:rPr lang="ru-RU" sz="1000" b="1" i="1" dirty="0">
                <a:latin typeface="Arial" charset="0"/>
              </a:rPr>
              <a:t>Таблица </a:t>
            </a:r>
            <a:r>
              <a:rPr lang="ru-RU" sz="1000" b="1" i="1" dirty="0" smtClean="0">
                <a:latin typeface="Arial" charset="0"/>
              </a:rPr>
              <a:t>9</a:t>
            </a:r>
            <a:endParaRPr lang="ru-RU" sz="1000" i="1" dirty="0">
              <a:latin typeface="Arial" charset="0"/>
            </a:endParaRPr>
          </a:p>
          <a:p>
            <a:pPr algn="r">
              <a:spcBef>
                <a:spcPts val="0"/>
              </a:spcBef>
              <a:defRPr/>
            </a:pPr>
            <a:r>
              <a:rPr lang="ru-RU" sz="1000" i="1" dirty="0" smtClean="0">
                <a:latin typeface="Arial" charset="0"/>
              </a:rPr>
              <a:t>в </a:t>
            </a:r>
            <a:r>
              <a:rPr lang="ru-RU" sz="1000" i="1" dirty="0">
                <a:latin typeface="Arial" charset="0"/>
              </a:rPr>
              <a:t>% от жителей многоквартирных домов, </a:t>
            </a:r>
            <a:r>
              <a:rPr lang="ru-RU" sz="1000" i="1" dirty="0" smtClean="0">
                <a:latin typeface="Arial" charset="0"/>
              </a:rPr>
              <a:t>по социально-демографическим группам</a:t>
            </a:r>
            <a:r>
              <a:rPr lang="en-US" sz="1000" i="1" dirty="0" smtClean="0">
                <a:latin typeface="Arial" charset="0"/>
              </a:rPr>
              <a:t>, </a:t>
            </a:r>
            <a:r>
              <a:rPr lang="en-US" sz="1000" i="1" dirty="0" smtClean="0">
                <a:latin typeface="Arial" charset="0"/>
              </a:rPr>
              <a:t>n=</a:t>
            </a:r>
            <a:r>
              <a:rPr lang="en-US" sz="1000" i="1" dirty="0">
                <a:latin typeface="Arial" charset="0"/>
              </a:rPr>
              <a:t>1</a:t>
            </a:r>
            <a:r>
              <a:rPr lang="ru-RU" sz="1000" i="1" dirty="0">
                <a:latin typeface="Arial" charset="0"/>
              </a:rPr>
              <a:t>084</a:t>
            </a:r>
            <a:endParaRPr lang="ru-RU" sz="1000" i="1" dirty="0">
              <a:latin typeface="Arial" charset="0"/>
            </a:endParaRPr>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33</a:t>
            </a:fld>
            <a:endParaRPr lang="ru-RU" dirty="0"/>
          </a:p>
        </p:txBody>
      </p:sp>
      <p:sp>
        <p:nvSpPr>
          <p:cNvPr id="9" name="Text Box 12"/>
          <p:cNvSpPr txBox="1">
            <a:spLocks noChangeArrowheads="1"/>
          </p:cNvSpPr>
          <p:nvPr/>
        </p:nvSpPr>
        <p:spPr bwMode="auto">
          <a:xfrm>
            <a:off x="107949" y="1196975"/>
            <a:ext cx="8712597" cy="492443"/>
          </a:xfrm>
          <a:prstGeom prst="rect">
            <a:avLst/>
          </a:prstGeom>
          <a:noFill/>
          <a:ln w="9525" algn="ctr">
            <a:noFill/>
            <a:miter lim="800000"/>
            <a:headEnd/>
            <a:tailEnd/>
          </a:ln>
          <a:effectLst/>
        </p:spPr>
        <p:txBody>
          <a:bodyPr wrap="square" anchor="b">
            <a:spAutoFit/>
          </a:bodyPr>
          <a:lstStyle/>
          <a:p>
            <a:pPr algn="ctr">
              <a:defRPr/>
            </a:pPr>
            <a:r>
              <a:rPr lang="ru-RU" sz="1300" b="1" dirty="0">
                <a:latin typeface="Arial" charset="0"/>
                <a:cs typeface="+mn-cs"/>
              </a:rPr>
              <a:t>Знаете ли Вы или сейчас впервые слышите о том, что с 2014 года в России </a:t>
            </a:r>
            <a:br>
              <a:rPr lang="ru-RU" sz="1300" b="1" dirty="0">
                <a:latin typeface="Arial" charset="0"/>
                <a:cs typeface="+mn-cs"/>
              </a:rPr>
            </a:br>
            <a:r>
              <a:rPr lang="ru-RU" sz="1300" b="1" dirty="0">
                <a:latin typeface="Arial" charset="0"/>
                <a:cs typeface="+mn-cs"/>
              </a:rPr>
              <a:t>введен обязательный ежемесячный взнос собственников жилья на капитальный ремонт дома</a:t>
            </a:r>
            <a:r>
              <a:rPr lang="ru-RU" sz="1300" b="1" dirty="0" smtClean="0">
                <a:latin typeface="Arial" charset="0"/>
                <a:cs typeface="+mn-cs"/>
              </a:rPr>
              <a:t>?</a:t>
            </a:r>
            <a:endParaRPr lang="en-US" sz="1300" b="1" dirty="0">
              <a:latin typeface="Arial" charset="0"/>
              <a:cs typeface="+mn-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txBox="1">
            <a:spLocks noChangeArrowheads="1"/>
          </p:cNvSpPr>
          <p:nvPr/>
        </p:nvSpPr>
        <p:spPr bwMode="auto">
          <a:xfrm>
            <a:off x="114016" y="4972920"/>
            <a:ext cx="8712201" cy="1147149"/>
          </a:xfrm>
          <a:prstGeom prst="rect">
            <a:avLst/>
          </a:prstGeom>
          <a:noFill/>
          <a:ln w="9525">
            <a:noFill/>
            <a:miter lim="800000"/>
            <a:headEnd/>
            <a:tailEnd/>
          </a:ln>
        </p:spPr>
        <p:txBody>
          <a:bodyPr/>
          <a:lstStyle>
            <a:defPPr>
              <a:defRPr lang="ru-RU"/>
            </a:defPPr>
            <a:lvl1pPr marL="266700" indent="-266700" algn="just">
              <a:spcBef>
                <a:spcPct val="10000"/>
              </a:spcBef>
              <a:buClr>
                <a:srgbClr val="339966"/>
              </a:buClr>
              <a:buSzPct val="90000"/>
              <a:buFont typeface="Wingdings" pitchFamily="2" charset="2"/>
              <a:buChar char="q"/>
              <a:defRPr sz="1400" kern="0" spc="-10">
                <a:latin typeface="Franklin Gothic Book" panose="020B0503020102020204" pitchFamily="34" charset="0"/>
                <a:cs typeface="+mn-cs"/>
              </a:defRPr>
            </a:lvl1pPr>
          </a:lstStyle>
          <a:p>
            <a:r>
              <a:rPr lang="ru-RU" dirty="0" smtClean="0"/>
              <a:t>Наиболее </a:t>
            </a:r>
            <a:r>
              <a:rPr lang="ru-RU" dirty="0"/>
              <a:t>высокий уровень информированности о введенных </a:t>
            </a:r>
            <a:r>
              <a:rPr lang="ru-RU" dirty="0" smtClean="0"/>
              <a:t>взносах на </a:t>
            </a:r>
            <a:r>
              <a:rPr lang="ru-RU" dirty="0"/>
              <a:t>капитальный ремонт </a:t>
            </a:r>
            <a:r>
              <a:rPr lang="ru-RU" dirty="0" smtClean="0"/>
              <a:t>в 4 квартале продемонстрировали жители малых городов (менее </a:t>
            </a:r>
            <a:r>
              <a:rPr lang="ru-RU" dirty="0"/>
              <a:t>100 тыс</a:t>
            </a:r>
            <a:r>
              <a:rPr lang="ru-RU" dirty="0" smtClean="0"/>
              <a:t>. жителей) – 93-94%.</a:t>
            </a:r>
            <a:endParaRPr lang="ru-RU" dirty="0"/>
          </a:p>
          <a:p>
            <a:r>
              <a:rPr lang="ru-RU" dirty="0" smtClean="0"/>
              <a:t>Хуже всего осведомлены об обязательном взносе жители крупных городов с населением более </a:t>
            </a:r>
            <a:r>
              <a:rPr lang="ru-RU" dirty="0"/>
              <a:t>500 тыс</a:t>
            </a:r>
            <a:r>
              <a:rPr lang="ru-RU" dirty="0" smtClean="0"/>
              <a:t>. человек </a:t>
            </a:r>
            <a:r>
              <a:rPr lang="ru-RU" dirty="0"/>
              <a:t>(11% </a:t>
            </a:r>
            <a:r>
              <a:rPr lang="ru-RU" dirty="0" smtClean="0"/>
              <a:t>сообщили, что впервые слышат </a:t>
            </a:r>
            <a:r>
              <a:rPr lang="ru-RU" dirty="0"/>
              <a:t>об введении взноса на капитальный ремонт дома во время опроса).</a:t>
            </a:r>
          </a:p>
        </p:txBody>
      </p:sp>
      <p:graphicFrame>
        <p:nvGraphicFramePr>
          <p:cNvPr id="7" name="Таблица 6"/>
          <p:cNvGraphicFramePr>
            <a:graphicFrameLocks noGrp="1"/>
          </p:cNvGraphicFramePr>
          <p:nvPr>
            <p:extLst>
              <p:ext uri="{D42A27DB-BD31-4B8C-83A1-F6EECF244321}">
                <p14:modId xmlns:p14="http://schemas.microsoft.com/office/powerpoint/2010/main" val="1168462314"/>
              </p:ext>
            </p:extLst>
          </p:nvPr>
        </p:nvGraphicFramePr>
        <p:xfrm>
          <a:off x="480524" y="2444256"/>
          <a:ext cx="8351838" cy="2448272"/>
        </p:xfrm>
        <a:graphic>
          <a:graphicData uri="http://schemas.openxmlformats.org/drawingml/2006/table">
            <a:tbl>
              <a:tblPr>
                <a:tableStyleId>{5C22544A-7EE6-4342-B048-85BDC9FD1C3A}</a:tableStyleId>
              </a:tblPr>
              <a:tblGrid>
                <a:gridCol w="1518516">
                  <a:extLst>
                    <a:ext uri="{9D8B030D-6E8A-4147-A177-3AD203B41FA5}">
                      <a16:colId xmlns="" xmlns:a16="http://schemas.microsoft.com/office/drawing/2014/main" val="20000"/>
                    </a:ext>
                  </a:extLst>
                </a:gridCol>
                <a:gridCol w="690234">
                  <a:extLst>
                    <a:ext uri="{9D8B030D-6E8A-4147-A177-3AD203B41FA5}">
                      <a16:colId xmlns="" xmlns:a16="http://schemas.microsoft.com/office/drawing/2014/main" val="20001"/>
                    </a:ext>
                  </a:extLst>
                </a:gridCol>
                <a:gridCol w="1242423">
                  <a:extLst>
                    <a:ext uri="{9D8B030D-6E8A-4147-A177-3AD203B41FA5}">
                      <a16:colId xmlns="" xmlns:a16="http://schemas.microsoft.com/office/drawing/2014/main" val="20002"/>
                    </a:ext>
                  </a:extLst>
                </a:gridCol>
                <a:gridCol w="1104375">
                  <a:extLst>
                    <a:ext uri="{9D8B030D-6E8A-4147-A177-3AD203B41FA5}">
                      <a16:colId xmlns="" xmlns:a16="http://schemas.microsoft.com/office/drawing/2014/main" val="20003"/>
                    </a:ext>
                  </a:extLst>
                </a:gridCol>
                <a:gridCol w="1081367">
                  <a:extLst>
                    <a:ext uri="{9D8B030D-6E8A-4147-A177-3AD203B41FA5}">
                      <a16:colId xmlns="" xmlns:a16="http://schemas.microsoft.com/office/drawing/2014/main" val="20004"/>
                    </a:ext>
                  </a:extLst>
                </a:gridCol>
                <a:gridCol w="1081367">
                  <a:extLst>
                    <a:ext uri="{9D8B030D-6E8A-4147-A177-3AD203B41FA5}">
                      <a16:colId xmlns="" xmlns:a16="http://schemas.microsoft.com/office/drawing/2014/main" val="20005"/>
                    </a:ext>
                  </a:extLst>
                </a:gridCol>
                <a:gridCol w="1081367">
                  <a:extLst>
                    <a:ext uri="{9D8B030D-6E8A-4147-A177-3AD203B41FA5}">
                      <a16:colId xmlns="" xmlns:a16="http://schemas.microsoft.com/office/drawing/2014/main" val="20006"/>
                    </a:ext>
                  </a:extLst>
                </a:gridCol>
                <a:gridCol w="552189">
                  <a:extLst>
                    <a:ext uri="{9D8B030D-6E8A-4147-A177-3AD203B41FA5}">
                      <a16:colId xmlns="" xmlns:a16="http://schemas.microsoft.com/office/drawing/2014/main" val="20007"/>
                    </a:ext>
                  </a:extLst>
                </a:gridCol>
              </a:tblGrid>
              <a:tr h="612068">
                <a:tc>
                  <a:txBody>
                    <a:bodyPr/>
                    <a:lstStyle/>
                    <a:p>
                      <a:pPr algn="l" fontAlgn="ctr"/>
                      <a:endParaRPr lang="ru-RU" sz="1400" b="1" i="0" u="none" strike="noStrike" dirty="0">
                        <a:solidFill>
                          <a:srgbClr val="FF0000"/>
                        </a:solidFill>
                        <a:effectLst/>
                        <a:latin typeface="+mn-lt"/>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b="1" u="none" strike="noStrike" dirty="0" smtClean="0">
                          <a:solidFill>
                            <a:schemeClr val="bg1"/>
                          </a:solidFill>
                          <a:effectLst/>
                          <a:latin typeface="+mn-lt"/>
                        </a:rPr>
                        <a:t>ВСЕГО</a:t>
                      </a:r>
                      <a:endParaRPr lang="ru-RU" sz="1200" b="1" i="0" u="none" strike="noStrike" dirty="0">
                        <a:solidFill>
                          <a:schemeClr val="bg1"/>
                        </a:solidFill>
                        <a:effectLst/>
                        <a:latin typeface="+mn-lt"/>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latin typeface="+mn-lt"/>
                        </a:rPr>
                        <a:t>Москва и Санкт-Петербург</a:t>
                      </a:r>
                      <a:endParaRPr lang="ru-RU" sz="1200" b="0" i="1" u="none" strike="noStrike" dirty="0">
                        <a:solidFill>
                          <a:schemeClr val="bg1"/>
                        </a:solidFill>
                        <a:effectLst/>
                        <a:latin typeface="+mn-lt"/>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latin typeface="+mn-lt"/>
                        </a:rPr>
                        <a:t>города-</a:t>
                      </a:r>
                      <a:r>
                        <a:rPr lang="ru-RU" sz="1200" u="none" strike="noStrike" dirty="0" err="1">
                          <a:solidFill>
                            <a:schemeClr val="bg1"/>
                          </a:solidFill>
                          <a:effectLst/>
                          <a:latin typeface="+mn-lt"/>
                        </a:rPr>
                        <a:t>миллионники</a:t>
                      </a:r>
                      <a:endParaRPr lang="ru-RU" sz="1200" b="0" i="1" u="none" strike="noStrike" dirty="0">
                        <a:solidFill>
                          <a:schemeClr val="bg1"/>
                        </a:solidFill>
                        <a:effectLst/>
                        <a:latin typeface="+mn-lt"/>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latin typeface="+mn-lt"/>
                        </a:rPr>
                        <a:t>более 500 тыс.</a:t>
                      </a:r>
                      <a:endParaRPr lang="ru-RU" sz="1200" b="0" i="1" u="none" strike="noStrike" dirty="0">
                        <a:solidFill>
                          <a:schemeClr val="bg1"/>
                        </a:solidFill>
                        <a:effectLst/>
                        <a:latin typeface="+mn-lt"/>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latin typeface="+mn-lt"/>
                        </a:rPr>
                        <a:t>100 - 500 тыс.</a:t>
                      </a:r>
                      <a:endParaRPr lang="ru-RU" sz="1200" b="0" i="1" u="none" strike="noStrike" dirty="0">
                        <a:solidFill>
                          <a:schemeClr val="bg1"/>
                        </a:solidFill>
                        <a:effectLst/>
                        <a:latin typeface="+mn-lt"/>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latin typeface="+mn-lt"/>
                        </a:rPr>
                        <a:t>менее 100 тыс.</a:t>
                      </a:r>
                      <a:endParaRPr lang="ru-RU" sz="1200" b="0" i="1" u="none" strike="noStrike" dirty="0">
                        <a:solidFill>
                          <a:schemeClr val="bg1"/>
                        </a:solidFill>
                        <a:effectLst/>
                        <a:latin typeface="+mn-lt"/>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latin typeface="+mn-lt"/>
                        </a:rPr>
                        <a:t>сёла</a:t>
                      </a:r>
                      <a:endParaRPr lang="ru-RU" sz="1200" b="0" i="1" u="none" strike="noStrike" dirty="0">
                        <a:solidFill>
                          <a:schemeClr val="bg1"/>
                        </a:solidFill>
                        <a:effectLst/>
                        <a:latin typeface="+mn-lt"/>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extLst>
                  <a:ext uri="{0D108BD9-81ED-4DB2-BD59-A6C34878D82A}">
                    <a16:rowId xmlns="" xmlns:a16="http://schemas.microsoft.com/office/drawing/2014/main" val="10001"/>
                  </a:ext>
                </a:extLst>
              </a:tr>
              <a:tr h="612068">
                <a:tc>
                  <a:txBody>
                    <a:bodyPr/>
                    <a:lstStyle/>
                    <a:p>
                      <a:pPr marL="92075" indent="0" algn="l" fontAlgn="t"/>
                      <a:r>
                        <a:rPr lang="ru-RU" sz="1200" b="1" u="none" strike="noStrike" dirty="0">
                          <a:effectLst/>
                          <a:latin typeface="+mn-lt"/>
                        </a:rPr>
                        <a:t>Хорошо знаю об этом</a:t>
                      </a:r>
                      <a:endParaRPr lang="ru-RU" sz="1200" b="1" i="1" u="none" strike="noStrike" dirty="0">
                        <a:effectLst/>
                        <a:latin typeface="+mn-lt"/>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1" i="0" u="none" strike="noStrike" dirty="0">
                          <a:effectLst/>
                          <a:latin typeface="+mn-lt"/>
                        </a:rPr>
                        <a:t>73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1" i="0" u="none" strike="noStrike">
                          <a:solidFill>
                            <a:srgbClr val="C00000"/>
                          </a:solidFill>
                          <a:effectLst/>
                          <a:latin typeface="+mn-lt"/>
                        </a:rPr>
                        <a:t>71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1" i="0" u="none" strike="noStrike" dirty="0">
                          <a:solidFill>
                            <a:srgbClr val="C00000"/>
                          </a:solidFill>
                          <a:effectLst/>
                          <a:latin typeface="+mn-lt"/>
                        </a:rPr>
                        <a:t>75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effectLst/>
                          <a:latin typeface="+mn-lt"/>
                        </a:rPr>
                        <a:t>62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1" i="0" u="none" strike="noStrike">
                          <a:solidFill>
                            <a:srgbClr val="C00000"/>
                          </a:solidFill>
                          <a:effectLst/>
                          <a:latin typeface="+mn-lt"/>
                        </a:rPr>
                        <a:t>75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1" i="0" u="none" strike="noStrike" dirty="0">
                          <a:solidFill>
                            <a:srgbClr val="C00000"/>
                          </a:solidFill>
                          <a:effectLst/>
                          <a:latin typeface="+mn-lt"/>
                        </a:rPr>
                        <a:t>76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effectLst/>
                          <a:latin typeface="+mn-lt"/>
                        </a:rPr>
                        <a:t>72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 xmlns:a16="http://schemas.microsoft.com/office/drawing/2014/main" val="10002"/>
                  </a:ext>
                </a:extLst>
              </a:tr>
              <a:tr h="612068">
                <a:tc>
                  <a:txBody>
                    <a:bodyPr/>
                    <a:lstStyle/>
                    <a:p>
                      <a:pPr marL="92075" indent="0" algn="l" fontAlgn="t"/>
                      <a:r>
                        <a:rPr lang="ru-RU" sz="1200" b="1" u="none" strike="noStrike" dirty="0">
                          <a:effectLst/>
                          <a:latin typeface="+mn-lt"/>
                        </a:rPr>
                        <a:t>Что-то слышал</a:t>
                      </a:r>
                      <a:endParaRPr lang="ru-RU" sz="1200" b="1" i="1" u="none" strike="noStrike" dirty="0">
                        <a:effectLst/>
                        <a:latin typeface="+mn-lt"/>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1" i="0" u="none" strike="noStrike" dirty="0">
                          <a:effectLst/>
                          <a:latin typeface="+mn-lt"/>
                        </a:rPr>
                        <a:t>19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effectLst/>
                          <a:latin typeface="+mn-lt"/>
                        </a:rPr>
                        <a:t>22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effectLst/>
                          <a:latin typeface="+mn-lt"/>
                        </a:rPr>
                        <a:t>17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effectLst/>
                          <a:latin typeface="+mn-lt"/>
                        </a:rPr>
                        <a:t>26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effectLst/>
                          <a:latin typeface="+mn-lt"/>
                        </a:rPr>
                        <a:t>18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effectLst/>
                          <a:latin typeface="+mn-lt"/>
                        </a:rPr>
                        <a:t>18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effectLst/>
                          <a:latin typeface="+mn-lt"/>
                        </a:rPr>
                        <a:t>19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 xmlns:a16="http://schemas.microsoft.com/office/drawing/2014/main" val="10003"/>
                  </a:ext>
                </a:extLst>
              </a:tr>
              <a:tr h="612068">
                <a:tc>
                  <a:txBody>
                    <a:bodyPr/>
                    <a:lstStyle/>
                    <a:p>
                      <a:pPr marL="92075" indent="0" algn="l" fontAlgn="t"/>
                      <a:r>
                        <a:rPr lang="ru-RU" sz="1200" b="1" u="none" strike="noStrike" dirty="0">
                          <a:effectLst/>
                          <a:latin typeface="+mn-lt"/>
                        </a:rPr>
                        <a:t>Слышу впервые</a:t>
                      </a:r>
                      <a:endParaRPr lang="ru-RU" sz="1200" b="1" i="1" u="none" strike="noStrike" dirty="0">
                        <a:effectLst/>
                        <a:latin typeface="+mn-lt"/>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1" i="0" u="none" strike="noStrike" dirty="0">
                          <a:effectLst/>
                          <a:latin typeface="+mn-lt"/>
                        </a:rPr>
                        <a:t>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effectLst/>
                          <a:latin typeface="+mn-lt"/>
                        </a:rPr>
                        <a:t>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effectLst/>
                          <a:latin typeface="+mn-lt"/>
                        </a:rPr>
                        <a:t>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1" i="0" u="none" strike="noStrike" kern="1200" dirty="0">
                          <a:solidFill>
                            <a:srgbClr val="C00000"/>
                          </a:solidFill>
                          <a:effectLst/>
                          <a:latin typeface="+mn-lt"/>
                          <a:ea typeface="+mn-ea"/>
                          <a:cs typeface="+mn-cs"/>
                        </a:rPr>
                        <a:t>11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effectLst/>
                          <a:latin typeface="+mn-lt"/>
                        </a:rPr>
                        <a:t>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effectLst/>
                          <a:latin typeface="+mn-lt"/>
                        </a:rPr>
                        <a:t>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effectLst/>
                          <a:latin typeface="+mn-lt"/>
                        </a:rPr>
                        <a:t>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 xmlns:a16="http://schemas.microsoft.com/office/drawing/2014/main" val="10004"/>
                  </a:ext>
                </a:extLst>
              </a:tr>
            </a:tbl>
          </a:graphicData>
        </a:graphic>
      </p:graphicFrame>
      <p:sp>
        <p:nvSpPr>
          <p:cNvPr id="12" name="Заголовок 1"/>
          <p:cNvSpPr txBox="1">
            <a:spLocks/>
          </p:cNvSpPr>
          <p:nvPr/>
        </p:nvSpPr>
        <p:spPr bwMode="auto">
          <a:xfrm>
            <a:off x="468313" y="332656"/>
            <a:ext cx="7127875" cy="647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b="1">
                <a:solidFill>
                  <a:schemeClr val="tx2"/>
                </a:solidFill>
                <a:latin typeface="+mj-lt"/>
                <a:ea typeface="+mj-ea"/>
                <a:cs typeface="+mj-cs"/>
              </a:defRPr>
            </a:lvl1pPr>
            <a:lvl2pPr algn="l" rtl="0" eaLnBrk="0" fontAlgn="base" hangingPunct="0">
              <a:spcBef>
                <a:spcPct val="0"/>
              </a:spcBef>
              <a:spcAft>
                <a:spcPct val="0"/>
              </a:spcAft>
              <a:defRPr b="1">
                <a:solidFill>
                  <a:schemeClr val="tx2"/>
                </a:solidFill>
                <a:latin typeface="Franklin Gothic Book" pitchFamily="34" charset="0"/>
              </a:defRPr>
            </a:lvl2pPr>
            <a:lvl3pPr algn="l" rtl="0" eaLnBrk="0" fontAlgn="base" hangingPunct="0">
              <a:spcBef>
                <a:spcPct val="0"/>
              </a:spcBef>
              <a:spcAft>
                <a:spcPct val="0"/>
              </a:spcAft>
              <a:defRPr b="1">
                <a:solidFill>
                  <a:schemeClr val="tx2"/>
                </a:solidFill>
                <a:latin typeface="Franklin Gothic Book" pitchFamily="34" charset="0"/>
              </a:defRPr>
            </a:lvl3pPr>
            <a:lvl4pPr algn="l" rtl="0" eaLnBrk="0" fontAlgn="base" hangingPunct="0">
              <a:spcBef>
                <a:spcPct val="0"/>
              </a:spcBef>
              <a:spcAft>
                <a:spcPct val="0"/>
              </a:spcAft>
              <a:defRPr b="1">
                <a:solidFill>
                  <a:schemeClr val="tx2"/>
                </a:solidFill>
                <a:latin typeface="Franklin Gothic Book" pitchFamily="34" charset="0"/>
              </a:defRPr>
            </a:lvl4pPr>
            <a:lvl5pPr algn="l" rtl="0" eaLnBrk="0" fontAlgn="base" hangingPunct="0">
              <a:spcBef>
                <a:spcPct val="0"/>
              </a:spcBef>
              <a:spcAft>
                <a:spcPct val="0"/>
              </a:spcAft>
              <a:defRPr b="1">
                <a:solidFill>
                  <a:schemeClr val="tx2"/>
                </a:solidFill>
                <a:latin typeface="Franklin Gothic Book" pitchFamily="34" charset="0"/>
              </a:defRPr>
            </a:lvl5pPr>
            <a:lvl6pPr marL="457200" algn="l" rtl="0" fontAlgn="base">
              <a:spcBef>
                <a:spcPct val="0"/>
              </a:spcBef>
              <a:spcAft>
                <a:spcPct val="0"/>
              </a:spcAft>
              <a:defRPr b="1">
                <a:solidFill>
                  <a:schemeClr val="tx2"/>
                </a:solidFill>
                <a:latin typeface="Franklin Gothic Book" pitchFamily="34" charset="0"/>
              </a:defRPr>
            </a:lvl6pPr>
            <a:lvl7pPr marL="914400" algn="l" rtl="0" fontAlgn="base">
              <a:spcBef>
                <a:spcPct val="0"/>
              </a:spcBef>
              <a:spcAft>
                <a:spcPct val="0"/>
              </a:spcAft>
              <a:defRPr b="1">
                <a:solidFill>
                  <a:schemeClr val="tx2"/>
                </a:solidFill>
                <a:latin typeface="Franklin Gothic Book" pitchFamily="34" charset="0"/>
              </a:defRPr>
            </a:lvl7pPr>
            <a:lvl8pPr marL="1371600" algn="l" rtl="0" fontAlgn="base">
              <a:spcBef>
                <a:spcPct val="0"/>
              </a:spcBef>
              <a:spcAft>
                <a:spcPct val="0"/>
              </a:spcAft>
              <a:defRPr b="1">
                <a:solidFill>
                  <a:schemeClr val="tx2"/>
                </a:solidFill>
                <a:latin typeface="Franklin Gothic Book" pitchFamily="34" charset="0"/>
              </a:defRPr>
            </a:lvl8pPr>
            <a:lvl9pPr marL="1828800" algn="l" rtl="0" fontAlgn="base">
              <a:spcBef>
                <a:spcPct val="0"/>
              </a:spcBef>
              <a:spcAft>
                <a:spcPct val="0"/>
              </a:spcAft>
              <a:defRPr b="1">
                <a:solidFill>
                  <a:schemeClr val="tx2"/>
                </a:solidFill>
                <a:latin typeface="Franklin Gothic Book" pitchFamily="34" charset="0"/>
              </a:defRPr>
            </a:lvl9pPr>
          </a:lstStyle>
          <a:p>
            <a:pPr>
              <a:defRPr/>
            </a:pPr>
            <a:r>
              <a:rPr lang="ru-RU" sz="1600" spc="-30" dirty="0"/>
              <a:t>Информированность </a:t>
            </a:r>
            <a:r>
              <a:rPr lang="ru-RU" sz="1600" spc="-30" dirty="0" smtClean="0"/>
              <a:t>о </a:t>
            </a:r>
            <a:r>
              <a:rPr lang="ru-RU" sz="1600" spc="-30" dirty="0"/>
              <a:t>введении с 2014 года обязательных ежемесячных взносов на капитальный ремонт</a:t>
            </a:r>
            <a:endParaRPr lang="ru-RU" sz="1600" kern="0" dirty="0"/>
          </a:p>
        </p:txBody>
      </p:sp>
      <p:sp>
        <p:nvSpPr>
          <p:cNvPr id="14" name="Text Box 15"/>
          <p:cNvSpPr txBox="1">
            <a:spLocks noChangeArrowheads="1"/>
          </p:cNvSpPr>
          <p:nvPr/>
        </p:nvSpPr>
        <p:spPr bwMode="auto">
          <a:xfrm>
            <a:off x="748109" y="1956616"/>
            <a:ext cx="8072437" cy="400110"/>
          </a:xfrm>
          <a:prstGeom prst="rect">
            <a:avLst/>
          </a:prstGeom>
          <a:noFill/>
          <a:ln w="9525">
            <a:noFill/>
            <a:miter lim="800000"/>
            <a:headEnd/>
            <a:tailEnd/>
          </a:ln>
        </p:spPr>
        <p:txBody>
          <a:bodyPr>
            <a:spAutoFit/>
          </a:bodyPr>
          <a:lstStyle/>
          <a:p>
            <a:pPr algn="r">
              <a:spcBef>
                <a:spcPts val="0"/>
              </a:spcBef>
              <a:defRPr/>
            </a:pPr>
            <a:r>
              <a:rPr lang="ru-RU" sz="1000" b="1" i="1" dirty="0">
                <a:latin typeface="Arial" charset="0"/>
              </a:rPr>
              <a:t>Таблица </a:t>
            </a:r>
            <a:r>
              <a:rPr lang="ru-RU" sz="1000" b="1" i="1" dirty="0" smtClean="0">
                <a:latin typeface="Arial" charset="0"/>
              </a:rPr>
              <a:t>10</a:t>
            </a:r>
            <a:endParaRPr lang="ru-RU" sz="1000" i="1" dirty="0">
              <a:latin typeface="Arial" charset="0"/>
            </a:endParaRPr>
          </a:p>
          <a:p>
            <a:pPr algn="r">
              <a:spcBef>
                <a:spcPts val="0"/>
              </a:spcBef>
              <a:defRPr/>
            </a:pPr>
            <a:r>
              <a:rPr lang="ru-RU" sz="1000" i="1" dirty="0" smtClean="0">
                <a:latin typeface="Arial" charset="0"/>
              </a:rPr>
              <a:t>в </a:t>
            </a:r>
            <a:r>
              <a:rPr lang="ru-RU" sz="1000" i="1" dirty="0">
                <a:latin typeface="Arial" charset="0"/>
              </a:rPr>
              <a:t>% от жителей многоквартирных домов, </a:t>
            </a:r>
            <a:r>
              <a:rPr lang="ru-RU" sz="1000" i="1" dirty="0" smtClean="0">
                <a:latin typeface="Arial" charset="0"/>
              </a:rPr>
              <a:t>по типам населенных пунктов</a:t>
            </a:r>
            <a:r>
              <a:rPr lang="en-US" sz="1000" i="1" dirty="0" smtClean="0">
                <a:latin typeface="Arial" charset="0"/>
              </a:rPr>
              <a:t>, </a:t>
            </a:r>
            <a:r>
              <a:rPr lang="en-US" sz="1000" i="1" dirty="0" smtClean="0">
                <a:latin typeface="Arial" charset="0"/>
              </a:rPr>
              <a:t>n=</a:t>
            </a:r>
            <a:r>
              <a:rPr lang="en-US" sz="1000" i="1" dirty="0">
                <a:latin typeface="Arial" charset="0"/>
              </a:rPr>
              <a:t>1</a:t>
            </a:r>
            <a:r>
              <a:rPr lang="ru-RU" sz="1000" i="1" dirty="0">
                <a:latin typeface="Arial" charset="0"/>
              </a:rPr>
              <a:t>084</a:t>
            </a:r>
            <a:endParaRPr lang="ru-RU" sz="1000" i="1" dirty="0">
              <a:latin typeface="Arial" charset="0"/>
            </a:endParaRPr>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34</a:t>
            </a:fld>
            <a:endParaRPr lang="ru-RU" dirty="0"/>
          </a:p>
        </p:txBody>
      </p:sp>
      <p:sp>
        <p:nvSpPr>
          <p:cNvPr id="10" name="Text Box 12"/>
          <p:cNvSpPr txBox="1">
            <a:spLocks noChangeArrowheads="1"/>
          </p:cNvSpPr>
          <p:nvPr/>
        </p:nvSpPr>
        <p:spPr bwMode="auto">
          <a:xfrm>
            <a:off x="107949" y="1196975"/>
            <a:ext cx="8712597" cy="492443"/>
          </a:xfrm>
          <a:prstGeom prst="rect">
            <a:avLst/>
          </a:prstGeom>
          <a:noFill/>
          <a:ln w="9525" algn="ctr">
            <a:noFill/>
            <a:miter lim="800000"/>
            <a:headEnd/>
            <a:tailEnd/>
          </a:ln>
          <a:effectLst/>
        </p:spPr>
        <p:txBody>
          <a:bodyPr wrap="square" anchor="b">
            <a:spAutoFit/>
          </a:bodyPr>
          <a:lstStyle/>
          <a:p>
            <a:pPr algn="ctr">
              <a:defRPr/>
            </a:pPr>
            <a:r>
              <a:rPr lang="ru-RU" sz="1300" b="1" dirty="0">
                <a:latin typeface="Arial" charset="0"/>
                <a:cs typeface="+mn-cs"/>
              </a:rPr>
              <a:t>Знаете ли Вы или сейчас впервые слышите о том, что с 2014 года в России </a:t>
            </a:r>
            <a:br>
              <a:rPr lang="ru-RU" sz="1300" b="1" dirty="0">
                <a:latin typeface="Arial" charset="0"/>
                <a:cs typeface="+mn-cs"/>
              </a:rPr>
            </a:br>
            <a:r>
              <a:rPr lang="ru-RU" sz="1300" b="1" dirty="0">
                <a:latin typeface="Arial" charset="0"/>
                <a:cs typeface="+mn-cs"/>
              </a:rPr>
              <a:t>введен обязательный ежемесячный взнос собственников жилья на капитальный ремонт дома</a:t>
            </a:r>
            <a:r>
              <a:rPr lang="ru-RU" sz="1300" b="1" dirty="0" smtClean="0">
                <a:latin typeface="Arial" charset="0"/>
                <a:cs typeface="+mn-cs"/>
              </a:rPr>
              <a:t>?</a:t>
            </a:r>
            <a:endParaRPr lang="en-US" sz="1300" b="1" dirty="0">
              <a:latin typeface="Arial" charset="0"/>
              <a:cs typeface="+mn-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txBox="1">
            <a:spLocks noChangeArrowheads="1"/>
          </p:cNvSpPr>
          <p:nvPr/>
        </p:nvSpPr>
        <p:spPr bwMode="auto">
          <a:xfrm>
            <a:off x="107949" y="5085184"/>
            <a:ext cx="8712598" cy="936104"/>
          </a:xfrm>
          <a:prstGeom prst="rect">
            <a:avLst/>
          </a:prstGeom>
          <a:noFill/>
          <a:ln w="9525">
            <a:noFill/>
            <a:miter lim="800000"/>
            <a:headEnd/>
            <a:tailEnd/>
          </a:ln>
        </p:spPr>
        <p:txBody>
          <a:bodyPr/>
          <a:lstStyle>
            <a:defPPr>
              <a:defRPr lang="ru-RU"/>
            </a:defPPr>
            <a:lvl1pPr marL="266700" indent="-266700" algn="just">
              <a:spcBef>
                <a:spcPct val="10000"/>
              </a:spcBef>
              <a:buClr>
                <a:srgbClr val="339966"/>
              </a:buClr>
              <a:buSzPct val="90000"/>
              <a:buFont typeface="Wingdings" pitchFamily="2" charset="2"/>
              <a:buChar char="q"/>
              <a:defRPr sz="1400" kern="0" spc="-10">
                <a:latin typeface="Franklin Gothic Book" panose="020B0503020102020204" pitchFamily="34" charset="0"/>
                <a:cs typeface="+mn-cs"/>
              </a:defRPr>
            </a:lvl1pPr>
          </a:lstStyle>
          <a:p>
            <a:r>
              <a:rPr lang="ru-RU" dirty="0" smtClean="0"/>
              <a:t>Лидеры по информированности в разрезе федеральных округов – Уральский (94%) и Дальневосточный (97%) округа. Реже всего отвечали о том, что знают в введении обязательных взносов, жители Поволжья, Сибири и Северного Кавказа (11%, 10% и 9% соответственно).</a:t>
            </a:r>
            <a:endParaRPr lang="ru-RU" dirty="0"/>
          </a:p>
        </p:txBody>
      </p:sp>
      <p:graphicFrame>
        <p:nvGraphicFramePr>
          <p:cNvPr id="7" name="Таблица 6"/>
          <p:cNvGraphicFramePr>
            <a:graphicFrameLocks noGrp="1"/>
          </p:cNvGraphicFramePr>
          <p:nvPr>
            <p:extLst>
              <p:ext uri="{D42A27DB-BD31-4B8C-83A1-F6EECF244321}">
                <p14:modId xmlns:p14="http://schemas.microsoft.com/office/powerpoint/2010/main" val="903443346"/>
              </p:ext>
            </p:extLst>
          </p:nvPr>
        </p:nvGraphicFramePr>
        <p:xfrm>
          <a:off x="467919" y="2348880"/>
          <a:ext cx="8352231" cy="2304255"/>
        </p:xfrm>
        <a:graphic>
          <a:graphicData uri="http://schemas.openxmlformats.org/drawingml/2006/table">
            <a:tbl>
              <a:tblPr>
                <a:tableStyleId>{5C22544A-7EE6-4342-B048-85BDC9FD1C3A}</a:tableStyleId>
              </a:tblPr>
              <a:tblGrid>
                <a:gridCol w="1920570">
                  <a:extLst>
                    <a:ext uri="{9D8B030D-6E8A-4147-A177-3AD203B41FA5}">
                      <a16:colId xmlns="" xmlns:a16="http://schemas.microsoft.com/office/drawing/2014/main" val="20000"/>
                    </a:ext>
                  </a:extLst>
                </a:gridCol>
                <a:gridCol w="714629">
                  <a:extLst>
                    <a:ext uri="{9D8B030D-6E8A-4147-A177-3AD203B41FA5}">
                      <a16:colId xmlns="" xmlns:a16="http://schemas.microsoft.com/office/drawing/2014/main" val="20001"/>
                    </a:ext>
                  </a:extLst>
                </a:gridCol>
                <a:gridCol w="714629">
                  <a:extLst>
                    <a:ext uri="{9D8B030D-6E8A-4147-A177-3AD203B41FA5}">
                      <a16:colId xmlns="" xmlns:a16="http://schemas.microsoft.com/office/drawing/2014/main" val="20002"/>
                    </a:ext>
                  </a:extLst>
                </a:gridCol>
                <a:gridCol w="714629">
                  <a:extLst>
                    <a:ext uri="{9D8B030D-6E8A-4147-A177-3AD203B41FA5}">
                      <a16:colId xmlns="" xmlns:a16="http://schemas.microsoft.com/office/drawing/2014/main" val="20003"/>
                    </a:ext>
                  </a:extLst>
                </a:gridCol>
                <a:gridCol w="714629">
                  <a:extLst>
                    <a:ext uri="{9D8B030D-6E8A-4147-A177-3AD203B41FA5}">
                      <a16:colId xmlns="" xmlns:a16="http://schemas.microsoft.com/office/drawing/2014/main" val="20004"/>
                    </a:ext>
                  </a:extLst>
                </a:gridCol>
                <a:gridCol w="714629">
                  <a:extLst>
                    <a:ext uri="{9D8B030D-6E8A-4147-A177-3AD203B41FA5}">
                      <a16:colId xmlns="" xmlns:a16="http://schemas.microsoft.com/office/drawing/2014/main" val="20005"/>
                    </a:ext>
                  </a:extLst>
                </a:gridCol>
                <a:gridCol w="714629">
                  <a:extLst>
                    <a:ext uri="{9D8B030D-6E8A-4147-A177-3AD203B41FA5}">
                      <a16:colId xmlns="" xmlns:a16="http://schemas.microsoft.com/office/drawing/2014/main" val="20006"/>
                    </a:ext>
                  </a:extLst>
                </a:gridCol>
                <a:gridCol w="714629">
                  <a:extLst>
                    <a:ext uri="{9D8B030D-6E8A-4147-A177-3AD203B41FA5}">
                      <a16:colId xmlns="" xmlns:a16="http://schemas.microsoft.com/office/drawing/2014/main" val="20007"/>
                    </a:ext>
                  </a:extLst>
                </a:gridCol>
                <a:gridCol w="714629">
                  <a:extLst>
                    <a:ext uri="{9D8B030D-6E8A-4147-A177-3AD203B41FA5}">
                      <a16:colId xmlns="" xmlns:a16="http://schemas.microsoft.com/office/drawing/2014/main" val="20008"/>
                    </a:ext>
                  </a:extLst>
                </a:gridCol>
                <a:gridCol w="714629">
                  <a:extLst>
                    <a:ext uri="{9D8B030D-6E8A-4147-A177-3AD203B41FA5}">
                      <a16:colId xmlns="" xmlns:a16="http://schemas.microsoft.com/office/drawing/2014/main" val="20009"/>
                    </a:ext>
                  </a:extLst>
                </a:gridCol>
              </a:tblGrid>
              <a:tr h="460851">
                <a:tc rowSpan="2">
                  <a:txBody>
                    <a:bodyPr/>
                    <a:lstStyle/>
                    <a:p>
                      <a:pPr algn="l" fontAlgn="ctr"/>
                      <a:r>
                        <a:rPr lang="ru-RU" sz="3200" b="1" u="none" strike="noStrike" dirty="0">
                          <a:effectLst/>
                          <a:latin typeface="+mn-lt"/>
                        </a:rPr>
                        <a:t> </a:t>
                      </a:r>
                      <a:endParaRPr lang="ru-RU" sz="3200" b="1" i="1" u="none" strike="noStrike" dirty="0">
                        <a:effectLst/>
                        <a:latin typeface="+mn-lt"/>
                      </a:endParaRPr>
                    </a:p>
                    <a:p>
                      <a:pPr algn="l" fontAlgn="ctr"/>
                      <a:r>
                        <a:rPr lang="ru-RU" sz="1400" b="1" u="none" strike="noStrike" dirty="0">
                          <a:effectLst/>
                          <a:latin typeface="+mn-lt"/>
                        </a:rPr>
                        <a:t> </a:t>
                      </a:r>
                      <a:endParaRPr lang="ru-RU" sz="1400" b="1" i="0" u="none" strike="noStrike" dirty="0">
                        <a:solidFill>
                          <a:srgbClr val="FF0000"/>
                        </a:solidFill>
                        <a:effectLst/>
                        <a:latin typeface="+mn-lt"/>
                      </a:endParaRPr>
                    </a:p>
                  </a:txBody>
                  <a:tcPr marL="7717" marR="7717" marT="7717"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rowSpan="2">
                  <a:txBody>
                    <a:bodyPr/>
                    <a:lstStyle/>
                    <a:p>
                      <a:pPr algn="ctr" fontAlgn="ctr"/>
                      <a:r>
                        <a:rPr lang="ru-RU" sz="1200" b="1" u="none" strike="noStrike" dirty="0" smtClean="0">
                          <a:solidFill>
                            <a:schemeClr val="bg1"/>
                          </a:solidFill>
                          <a:effectLst/>
                          <a:latin typeface="+mn-lt"/>
                        </a:rPr>
                        <a:t>ВСЕГО</a:t>
                      </a:r>
                      <a:endParaRPr lang="ru-RU" sz="1200" b="1" i="0" u="none" strike="noStrike" dirty="0">
                        <a:solidFill>
                          <a:schemeClr val="bg1"/>
                        </a:solidFill>
                        <a:effectLst/>
                        <a:latin typeface="+mn-lt"/>
                      </a:endParaRPr>
                    </a:p>
                  </a:txBody>
                  <a:tcPr marL="7717" marR="7717" marT="7717"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gridSpan="8">
                  <a:txBody>
                    <a:bodyPr/>
                    <a:lstStyle/>
                    <a:p>
                      <a:pPr algn="ctr" fontAlgn="ctr"/>
                      <a:r>
                        <a:rPr lang="ru-RU" sz="1200" u="none" strike="noStrike" dirty="0">
                          <a:solidFill>
                            <a:schemeClr val="bg1"/>
                          </a:solidFill>
                          <a:effectLst/>
                          <a:latin typeface="+mn-lt"/>
                        </a:rPr>
                        <a:t>Федеральный округ</a:t>
                      </a:r>
                      <a:endParaRPr lang="ru-RU" sz="1200" b="1" i="0" u="none" strike="noStrike" dirty="0">
                        <a:solidFill>
                          <a:schemeClr val="bg1"/>
                        </a:solidFill>
                        <a:effectLst/>
                        <a:latin typeface="+mn-lt"/>
                      </a:endParaRPr>
                    </a:p>
                  </a:txBody>
                  <a:tcPr marL="7717" marR="7717" marT="7717"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0"/>
                  </a:ext>
                </a:extLst>
              </a:tr>
              <a:tr h="460851">
                <a:tc vMerge="1">
                  <a:txBody>
                    <a:bodyPr/>
                    <a:lstStyle/>
                    <a:p>
                      <a:pPr algn="l" fontAlgn="ctr"/>
                      <a:endParaRPr lang="ru-RU" sz="1400" b="1" i="0" u="none" strike="noStrike" dirty="0">
                        <a:solidFill>
                          <a:srgbClr val="FF0000"/>
                        </a:solidFill>
                        <a:effectLst/>
                        <a:latin typeface="+mn-lt"/>
                      </a:endParaRPr>
                    </a:p>
                  </a:txBody>
                  <a:tcPr marL="7717" marR="7717" marT="7717" marB="0" anchor="ctr"/>
                </a:tc>
                <a:tc vMerge="1">
                  <a:txBody>
                    <a:bodyPr/>
                    <a:lstStyle/>
                    <a:p>
                      <a:endParaRPr lang="ru-RU"/>
                    </a:p>
                  </a:txBody>
                  <a:tcPr/>
                </a:tc>
                <a:tc>
                  <a:txBody>
                    <a:bodyPr/>
                    <a:lstStyle/>
                    <a:p>
                      <a:pPr algn="ctr" fontAlgn="ctr"/>
                      <a:r>
                        <a:rPr lang="ru-RU" sz="1200" u="none" strike="noStrike" dirty="0">
                          <a:solidFill>
                            <a:schemeClr val="bg1"/>
                          </a:solidFill>
                          <a:effectLst/>
                          <a:latin typeface="+mn-lt"/>
                        </a:rPr>
                        <a:t>ЦФО</a:t>
                      </a:r>
                      <a:endParaRPr lang="ru-RU" sz="1200" b="0" i="1" u="none" strike="noStrike" dirty="0">
                        <a:solidFill>
                          <a:schemeClr val="bg1"/>
                        </a:solidFill>
                        <a:effectLst/>
                        <a:latin typeface="+mn-lt"/>
                      </a:endParaRPr>
                    </a:p>
                  </a:txBody>
                  <a:tcPr marL="7717" marR="7717" marT="7717"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latin typeface="+mn-lt"/>
                        </a:rPr>
                        <a:t>СЗФО</a:t>
                      </a:r>
                      <a:endParaRPr lang="ru-RU" sz="1200" b="0" i="1" u="none" strike="noStrike" dirty="0">
                        <a:solidFill>
                          <a:schemeClr val="bg1"/>
                        </a:solidFill>
                        <a:effectLst/>
                        <a:latin typeface="+mn-lt"/>
                      </a:endParaRPr>
                    </a:p>
                  </a:txBody>
                  <a:tcPr marL="7717" marR="7717" marT="7717"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latin typeface="+mn-lt"/>
                        </a:rPr>
                        <a:t>ЮФО</a:t>
                      </a:r>
                      <a:endParaRPr lang="ru-RU" sz="1200" b="0" i="1" u="none" strike="noStrike" dirty="0">
                        <a:solidFill>
                          <a:schemeClr val="bg1"/>
                        </a:solidFill>
                        <a:effectLst/>
                        <a:latin typeface="+mn-lt"/>
                      </a:endParaRPr>
                    </a:p>
                  </a:txBody>
                  <a:tcPr marL="7717" marR="7717" marT="7717"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latin typeface="+mn-lt"/>
                        </a:rPr>
                        <a:t>СКФО</a:t>
                      </a:r>
                      <a:endParaRPr lang="ru-RU" sz="1200" b="0" i="1" u="none" strike="noStrike" dirty="0">
                        <a:solidFill>
                          <a:schemeClr val="bg1"/>
                        </a:solidFill>
                        <a:effectLst/>
                        <a:latin typeface="+mn-lt"/>
                      </a:endParaRPr>
                    </a:p>
                  </a:txBody>
                  <a:tcPr marL="7717" marR="7717" marT="7717"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latin typeface="+mn-lt"/>
                        </a:rPr>
                        <a:t>ПФО</a:t>
                      </a:r>
                      <a:endParaRPr lang="ru-RU" sz="1200" b="0" i="1" u="none" strike="noStrike" dirty="0">
                        <a:solidFill>
                          <a:schemeClr val="bg1"/>
                        </a:solidFill>
                        <a:effectLst/>
                        <a:latin typeface="+mn-lt"/>
                      </a:endParaRPr>
                    </a:p>
                  </a:txBody>
                  <a:tcPr marL="7717" marR="7717" marT="7717"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latin typeface="+mn-lt"/>
                        </a:rPr>
                        <a:t>УФО</a:t>
                      </a:r>
                      <a:endParaRPr lang="ru-RU" sz="1200" b="0" i="1" u="none" strike="noStrike" dirty="0">
                        <a:solidFill>
                          <a:schemeClr val="bg1"/>
                        </a:solidFill>
                        <a:effectLst/>
                        <a:latin typeface="+mn-lt"/>
                      </a:endParaRPr>
                    </a:p>
                  </a:txBody>
                  <a:tcPr marL="7717" marR="7717" marT="7717"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latin typeface="+mn-lt"/>
                        </a:rPr>
                        <a:t>СФО</a:t>
                      </a:r>
                      <a:endParaRPr lang="ru-RU" sz="1200" b="0" i="1" u="none" strike="noStrike" dirty="0">
                        <a:solidFill>
                          <a:schemeClr val="bg1"/>
                        </a:solidFill>
                        <a:effectLst/>
                        <a:latin typeface="+mn-lt"/>
                      </a:endParaRPr>
                    </a:p>
                  </a:txBody>
                  <a:tcPr marL="7717" marR="7717" marT="7717"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latin typeface="+mn-lt"/>
                        </a:rPr>
                        <a:t>ДФО</a:t>
                      </a:r>
                      <a:endParaRPr lang="ru-RU" sz="1200" b="0" i="1" u="none" strike="noStrike" dirty="0">
                        <a:solidFill>
                          <a:schemeClr val="bg1"/>
                        </a:solidFill>
                        <a:effectLst/>
                        <a:latin typeface="+mn-lt"/>
                      </a:endParaRPr>
                    </a:p>
                  </a:txBody>
                  <a:tcPr marL="7717" marR="7717" marT="7717"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extLst>
                  <a:ext uri="{0D108BD9-81ED-4DB2-BD59-A6C34878D82A}">
                    <a16:rowId xmlns="" xmlns:a16="http://schemas.microsoft.com/office/drawing/2014/main" val="10001"/>
                  </a:ext>
                </a:extLst>
              </a:tr>
              <a:tr h="460851">
                <a:tc>
                  <a:txBody>
                    <a:bodyPr/>
                    <a:lstStyle/>
                    <a:p>
                      <a:pPr marL="92075" indent="0" algn="l" fontAlgn="t"/>
                      <a:r>
                        <a:rPr lang="ru-RU" sz="1200" b="1" u="none" strike="noStrike" dirty="0">
                          <a:effectLst/>
                          <a:latin typeface="+mn-lt"/>
                        </a:rPr>
                        <a:t>Хорошо знаю об этом</a:t>
                      </a:r>
                      <a:endParaRPr lang="ru-RU" sz="1200" b="1" i="1" u="none" strike="noStrike" dirty="0">
                        <a:effectLst/>
                        <a:latin typeface="+mn-lt"/>
                      </a:endParaRPr>
                    </a:p>
                  </a:txBody>
                  <a:tcPr marL="7717" marR="7717" marT="7717"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1" i="0" u="none" strike="noStrike" dirty="0">
                          <a:effectLst/>
                          <a:latin typeface="+mn-lt"/>
                        </a:rPr>
                        <a:t>73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effectLst/>
                          <a:latin typeface="+mn-lt"/>
                        </a:rPr>
                        <a:t>75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effectLst/>
                          <a:latin typeface="+mn-lt"/>
                        </a:rPr>
                        <a:t>71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effectLst/>
                          <a:latin typeface="+mn-lt"/>
                        </a:rPr>
                        <a:t>63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effectLst/>
                          <a:latin typeface="+mn-lt"/>
                        </a:rPr>
                        <a:t>70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effectLst/>
                          <a:latin typeface="+mn-lt"/>
                        </a:rPr>
                        <a:t>68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effectLst/>
                          <a:latin typeface="+mn-lt"/>
                        </a:rPr>
                        <a:t>83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effectLst/>
                          <a:latin typeface="+mn-lt"/>
                        </a:rPr>
                        <a:t>74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effectLst/>
                          <a:latin typeface="+mn-lt"/>
                        </a:rPr>
                        <a:t>80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 xmlns:a16="http://schemas.microsoft.com/office/drawing/2014/main" val="10002"/>
                  </a:ext>
                </a:extLst>
              </a:tr>
              <a:tr h="460851">
                <a:tc>
                  <a:txBody>
                    <a:bodyPr/>
                    <a:lstStyle/>
                    <a:p>
                      <a:pPr marL="92075" indent="0" algn="l" fontAlgn="t"/>
                      <a:r>
                        <a:rPr lang="ru-RU" sz="1200" b="1" u="none" strike="noStrike" dirty="0">
                          <a:effectLst/>
                          <a:latin typeface="+mn-lt"/>
                        </a:rPr>
                        <a:t>Что-то слышал</a:t>
                      </a:r>
                      <a:endParaRPr lang="ru-RU" sz="1200" b="1" i="1" u="none" strike="noStrike" dirty="0">
                        <a:effectLst/>
                        <a:latin typeface="+mn-lt"/>
                      </a:endParaRPr>
                    </a:p>
                  </a:txBody>
                  <a:tcPr marL="7717" marR="7717" marT="7717"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1" i="0" u="none" strike="noStrike" dirty="0">
                          <a:effectLst/>
                          <a:latin typeface="+mn-lt"/>
                        </a:rPr>
                        <a:t>19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effectLst/>
                          <a:latin typeface="+mn-lt"/>
                        </a:rPr>
                        <a:t>20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effectLst/>
                          <a:latin typeface="+mn-lt"/>
                        </a:rPr>
                        <a:t>22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effectLst/>
                          <a:latin typeface="+mn-lt"/>
                        </a:rPr>
                        <a:t>31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effectLst/>
                          <a:latin typeface="+mn-lt"/>
                        </a:rPr>
                        <a:t>21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effectLst/>
                          <a:latin typeface="+mn-lt"/>
                        </a:rPr>
                        <a:t>20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effectLst/>
                          <a:latin typeface="+mn-lt"/>
                        </a:rPr>
                        <a:t>11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effectLst/>
                          <a:latin typeface="+mn-lt"/>
                        </a:rPr>
                        <a:t>16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effectLst/>
                          <a:latin typeface="+mn-lt"/>
                        </a:rPr>
                        <a:t>13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 xmlns:a16="http://schemas.microsoft.com/office/drawing/2014/main" val="10003"/>
                  </a:ext>
                </a:extLst>
              </a:tr>
              <a:tr h="460851">
                <a:tc>
                  <a:txBody>
                    <a:bodyPr/>
                    <a:lstStyle/>
                    <a:p>
                      <a:pPr marL="92075" indent="0" algn="l" fontAlgn="t"/>
                      <a:r>
                        <a:rPr lang="ru-RU" sz="1200" b="1" u="none" strike="noStrike" dirty="0">
                          <a:effectLst/>
                          <a:latin typeface="+mn-lt"/>
                        </a:rPr>
                        <a:t>Слышу впервые</a:t>
                      </a:r>
                      <a:endParaRPr lang="ru-RU" sz="1200" b="1" i="1" u="none" strike="noStrike" dirty="0">
                        <a:effectLst/>
                        <a:latin typeface="+mn-lt"/>
                      </a:endParaRPr>
                    </a:p>
                  </a:txBody>
                  <a:tcPr marL="7717" marR="7717" marT="7717"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1" i="0" u="none" strike="noStrike" dirty="0">
                          <a:effectLst/>
                          <a:latin typeface="+mn-lt"/>
                        </a:rPr>
                        <a:t>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effectLst/>
                          <a:latin typeface="+mn-lt"/>
                        </a:rPr>
                        <a:t>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effectLst/>
                          <a:latin typeface="+mn-lt"/>
                        </a:rPr>
                        <a:t>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effectLst/>
                          <a:latin typeface="+mn-lt"/>
                        </a:rPr>
                        <a:t>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1" i="0" u="none" strike="noStrike" dirty="0">
                          <a:solidFill>
                            <a:srgbClr val="C00000"/>
                          </a:solidFill>
                          <a:effectLst/>
                          <a:latin typeface="+mn-lt"/>
                        </a:rPr>
                        <a:t>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1" i="0" u="none" strike="noStrike" dirty="0">
                          <a:solidFill>
                            <a:srgbClr val="C00000"/>
                          </a:solidFill>
                          <a:effectLst/>
                          <a:latin typeface="+mn-lt"/>
                        </a:rPr>
                        <a:t>11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effectLst/>
                          <a:latin typeface="+mn-lt"/>
                        </a:rPr>
                        <a:t>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1" i="0" u="none" strike="noStrike" dirty="0">
                          <a:solidFill>
                            <a:srgbClr val="C00000"/>
                          </a:solidFill>
                          <a:effectLst/>
                          <a:latin typeface="+mn-lt"/>
                        </a:rPr>
                        <a:t>10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effectLst/>
                          <a:latin typeface="+mn-lt"/>
                        </a:rPr>
                        <a:t>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 xmlns:a16="http://schemas.microsoft.com/office/drawing/2014/main" val="10004"/>
                  </a:ext>
                </a:extLst>
              </a:tr>
            </a:tbl>
          </a:graphicData>
        </a:graphic>
      </p:graphicFrame>
      <p:sp>
        <p:nvSpPr>
          <p:cNvPr id="8" name="Заголовок 1"/>
          <p:cNvSpPr txBox="1">
            <a:spLocks/>
          </p:cNvSpPr>
          <p:nvPr/>
        </p:nvSpPr>
        <p:spPr bwMode="auto">
          <a:xfrm>
            <a:off x="468313" y="332656"/>
            <a:ext cx="7127875" cy="647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b="1">
                <a:solidFill>
                  <a:schemeClr val="tx2"/>
                </a:solidFill>
                <a:latin typeface="+mj-lt"/>
                <a:ea typeface="+mj-ea"/>
                <a:cs typeface="+mj-cs"/>
              </a:defRPr>
            </a:lvl1pPr>
            <a:lvl2pPr algn="l" rtl="0" eaLnBrk="0" fontAlgn="base" hangingPunct="0">
              <a:spcBef>
                <a:spcPct val="0"/>
              </a:spcBef>
              <a:spcAft>
                <a:spcPct val="0"/>
              </a:spcAft>
              <a:defRPr b="1">
                <a:solidFill>
                  <a:schemeClr val="tx2"/>
                </a:solidFill>
                <a:latin typeface="Franklin Gothic Book" pitchFamily="34" charset="0"/>
              </a:defRPr>
            </a:lvl2pPr>
            <a:lvl3pPr algn="l" rtl="0" eaLnBrk="0" fontAlgn="base" hangingPunct="0">
              <a:spcBef>
                <a:spcPct val="0"/>
              </a:spcBef>
              <a:spcAft>
                <a:spcPct val="0"/>
              </a:spcAft>
              <a:defRPr b="1">
                <a:solidFill>
                  <a:schemeClr val="tx2"/>
                </a:solidFill>
                <a:latin typeface="Franklin Gothic Book" pitchFamily="34" charset="0"/>
              </a:defRPr>
            </a:lvl3pPr>
            <a:lvl4pPr algn="l" rtl="0" eaLnBrk="0" fontAlgn="base" hangingPunct="0">
              <a:spcBef>
                <a:spcPct val="0"/>
              </a:spcBef>
              <a:spcAft>
                <a:spcPct val="0"/>
              </a:spcAft>
              <a:defRPr b="1">
                <a:solidFill>
                  <a:schemeClr val="tx2"/>
                </a:solidFill>
                <a:latin typeface="Franklin Gothic Book" pitchFamily="34" charset="0"/>
              </a:defRPr>
            </a:lvl4pPr>
            <a:lvl5pPr algn="l" rtl="0" eaLnBrk="0" fontAlgn="base" hangingPunct="0">
              <a:spcBef>
                <a:spcPct val="0"/>
              </a:spcBef>
              <a:spcAft>
                <a:spcPct val="0"/>
              </a:spcAft>
              <a:defRPr b="1">
                <a:solidFill>
                  <a:schemeClr val="tx2"/>
                </a:solidFill>
                <a:latin typeface="Franklin Gothic Book" pitchFamily="34" charset="0"/>
              </a:defRPr>
            </a:lvl5pPr>
            <a:lvl6pPr marL="457200" algn="l" rtl="0" fontAlgn="base">
              <a:spcBef>
                <a:spcPct val="0"/>
              </a:spcBef>
              <a:spcAft>
                <a:spcPct val="0"/>
              </a:spcAft>
              <a:defRPr b="1">
                <a:solidFill>
                  <a:schemeClr val="tx2"/>
                </a:solidFill>
                <a:latin typeface="Franklin Gothic Book" pitchFamily="34" charset="0"/>
              </a:defRPr>
            </a:lvl6pPr>
            <a:lvl7pPr marL="914400" algn="l" rtl="0" fontAlgn="base">
              <a:spcBef>
                <a:spcPct val="0"/>
              </a:spcBef>
              <a:spcAft>
                <a:spcPct val="0"/>
              </a:spcAft>
              <a:defRPr b="1">
                <a:solidFill>
                  <a:schemeClr val="tx2"/>
                </a:solidFill>
                <a:latin typeface="Franklin Gothic Book" pitchFamily="34" charset="0"/>
              </a:defRPr>
            </a:lvl7pPr>
            <a:lvl8pPr marL="1371600" algn="l" rtl="0" fontAlgn="base">
              <a:spcBef>
                <a:spcPct val="0"/>
              </a:spcBef>
              <a:spcAft>
                <a:spcPct val="0"/>
              </a:spcAft>
              <a:defRPr b="1">
                <a:solidFill>
                  <a:schemeClr val="tx2"/>
                </a:solidFill>
                <a:latin typeface="Franklin Gothic Book" pitchFamily="34" charset="0"/>
              </a:defRPr>
            </a:lvl8pPr>
            <a:lvl9pPr marL="1828800" algn="l" rtl="0" fontAlgn="base">
              <a:spcBef>
                <a:spcPct val="0"/>
              </a:spcBef>
              <a:spcAft>
                <a:spcPct val="0"/>
              </a:spcAft>
              <a:defRPr b="1">
                <a:solidFill>
                  <a:schemeClr val="tx2"/>
                </a:solidFill>
                <a:latin typeface="Franklin Gothic Book" pitchFamily="34" charset="0"/>
              </a:defRPr>
            </a:lvl9pPr>
          </a:lstStyle>
          <a:p>
            <a:pPr>
              <a:defRPr/>
            </a:pPr>
            <a:r>
              <a:rPr lang="ru-RU" sz="1600" spc="-30" dirty="0"/>
              <a:t>Информированность </a:t>
            </a:r>
            <a:r>
              <a:rPr lang="ru-RU" sz="1600" spc="-30" dirty="0" smtClean="0"/>
              <a:t>о </a:t>
            </a:r>
            <a:r>
              <a:rPr lang="ru-RU" sz="1600" spc="-30" dirty="0"/>
              <a:t>введении с 2014 года обязательных ежемесячных взносов на капитальный ремонт</a:t>
            </a:r>
            <a:endParaRPr lang="ru-RU" sz="1600" kern="0" dirty="0"/>
          </a:p>
        </p:txBody>
      </p:sp>
      <p:sp>
        <p:nvSpPr>
          <p:cNvPr id="13" name="Text Box 15"/>
          <p:cNvSpPr txBox="1">
            <a:spLocks noChangeArrowheads="1"/>
          </p:cNvSpPr>
          <p:nvPr/>
        </p:nvSpPr>
        <p:spPr bwMode="auto">
          <a:xfrm>
            <a:off x="747713" y="1844675"/>
            <a:ext cx="8072437" cy="400110"/>
          </a:xfrm>
          <a:prstGeom prst="rect">
            <a:avLst/>
          </a:prstGeom>
          <a:noFill/>
          <a:ln w="9525">
            <a:noFill/>
            <a:miter lim="800000"/>
            <a:headEnd/>
            <a:tailEnd/>
          </a:ln>
        </p:spPr>
        <p:txBody>
          <a:bodyPr>
            <a:spAutoFit/>
          </a:bodyPr>
          <a:lstStyle/>
          <a:p>
            <a:pPr algn="r">
              <a:spcBef>
                <a:spcPts val="0"/>
              </a:spcBef>
              <a:defRPr/>
            </a:pPr>
            <a:r>
              <a:rPr lang="ru-RU" sz="1000" b="1" i="1" dirty="0">
                <a:latin typeface="Arial" charset="0"/>
              </a:rPr>
              <a:t>Таблица </a:t>
            </a:r>
            <a:r>
              <a:rPr lang="ru-RU" sz="1000" b="1" i="1" dirty="0" smtClean="0">
                <a:latin typeface="Arial" charset="0"/>
              </a:rPr>
              <a:t>11</a:t>
            </a:r>
            <a:endParaRPr lang="ru-RU" sz="1000" i="1" dirty="0">
              <a:latin typeface="Arial" charset="0"/>
            </a:endParaRPr>
          </a:p>
          <a:p>
            <a:pPr algn="r">
              <a:spcBef>
                <a:spcPts val="0"/>
              </a:spcBef>
              <a:defRPr/>
            </a:pPr>
            <a:r>
              <a:rPr lang="ru-RU" sz="1000" i="1" dirty="0" smtClean="0">
                <a:latin typeface="Arial" charset="0"/>
              </a:rPr>
              <a:t>в </a:t>
            </a:r>
            <a:r>
              <a:rPr lang="ru-RU" sz="1000" i="1" dirty="0">
                <a:latin typeface="Arial" charset="0"/>
              </a:rPr>
              <a:t>% от жителей многоквартирных домов, </a:t>
            </a:r>
            <a:r>
              <a:rPr lang="ru-RU" sz="1000" i="1" dirty="0" smtClean="0">
                <a:latin typeface="Arial" charset="0"/>
              </a:rPr>
              <a:t>по федеральным округам</a:t>
            </a:r>
            <a:r>
              <a:rPr lang="en-US" sz="1000" i="1" dirty="0" smtClean="0">
                <a:latin typeface="Arial" charset="0"/>
              </a:rPr>
              <a:t>, </a:t>
            </a:r>
            <a:r>
              <a:rPr lang="en-US" sz="1000" i="1" dirty="0" smtClean="0">
                <a:latin typeface="Arial" charset="0"/>
              </a:rPr>
              <a:t>n=</a:t>
            </a:r>
            <a:r>
              <a:rPr lang="en-US" sz="1000" i="1" dirty="0">
                <a:latin typeface="Arial" charset="0"/>
              </a:rPr>
              <a:t>1</a:t>
            </a:r>
            <a:r>
              <a:rPr lang="ru-RU" sz="1000" i="1" dirty="0">
                <a:latin typeface="Arial" charset="0"/>
              </a:rPr>
              <a:t>084</a:t>
            </a:r>
            <a:endParaRPr lang="ru-RU" sz="1000" i="1" dirty="0">
              <a:latin typeface="Arial" charset="0"/>
            </a:endParaRPr>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35</a:t>
            </a:fld>
            <a:endParaRPr lang="ru-RU" dirty="0"/>
          </a:p>
        </p:txBody>
      </p:sp>
      <p:sp>
        <p:nvSpPr>
          <p:cNvPr id="10" name="Text Box 12"/>
          <p:cNvSpPr txBox="1">
            <a:spLocks noChangeArrowheads="1"/>
          </p:cNvSpPr>
          <p:nvPr/>
        </p:nvSpPr>
        <p:spPr bwMode="auto">
          <a:xfrm>
            <a:off x="107949" y="1196975"/>
            <a:ext cx="8712597" cy="492443"/>
          </a:xfrm>
          <a:prstGeom prst="rect">
            <a:avLst/>
          </a:prstGeom>
          <a:noFill/>
          <a:ln w="9525" algn="ctr">
            <a:noFill/>
            <a:miter lim="800000"/>
            <a:headEnd/>
            <a:tailEnd/>
          </a:ln>
          <a:effectLst/>
        </p:spPr>
        <p:txBody>
          <a:bodyPr wrap="square" anchor="b">
            <a:spAutoFit/>
          </a:bodyPr>
          <a:lstStyle/>
          <a:p>
            <a:pPr algn="ctr">
              <a:defRPr/>
            </a:pPr>
            <a:r>
              <a:rPr lang="ru-RU" sz="1300" b="1" dirty="0">
                <a:latin typeface="Arial" charset="0"/>
                <a:cs typeface="+mn-cs"/>
              </a:rPr>
              <a:t>Знаете ли Вы или сейчас впервые слышите о том, что с 2014 года в России </a:t>
            </a:r>
            <a:br>
              <a:rPr lang="ru-RU" sz="1300" b="1" dirty="0">
                <a:latin typeface="Arial" charset="0"/>
                <a:cs typeface="+mn-cs"/>
              </a:rPr>
            </a:br>
            <a:r>
              <a:rPr lang="ru-RU" sz="1300" b="1" dirty="0">
                <a:latin typeface="Arial" charset="0"/>
                <a:cs typeface="+mn-cs"/>
              </a:rPr>
              <a:t>введен обязательный ежемесячный взнос собственников жилья на капитальный ремонт дома</a:t>
            </a:r>
            <a:r>
              <a:rPr lang="ru-RU" sz="1300" b="1" dirty="0" smtClean="0">
                <a:latin typeface="Arial" charset="0"/>
                <a:cs typeface="+mn-cs"/>
              </a:rPr>
              <a:t>?</a:t>
            </a:r>
            <a:endParaRPr lang="en-US" sz="1300" b="1" dirty="0">
              <a:latin typeface="Arial" charset="0"/>
              <a:cs typeface="+mn-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3" descr="otoplenie"/>
          <p:cNvPicPr>
            <a:picLocks noChangeAspect="1" noChangeArrowheads="1"/>
          </p:cNvPicPr>
          <p:nvPr/>
        </p:nvPicPr>
        <p:blipFill>
          <a:blip r:embed="rId3" cstate="print"/>
          <a:srcRect/>
          <a:stretch>
            <a:fillRect/>
          </a:stretch>
        </p:blipFill>
        <p:spPr bwMode="auto">
          <a:xfrm>
            <a:off x="5715000" y="2000250"/>
            <a:ext cx="3024188" cy="2517775"/>
          </a:xfrm>
          <a:prstGeom prst="rect">
            <a:avLst/>
          </a:prstGeom>
          <a:noFill/>
          <a:ln w="9525">
            <a:noFill/>
            <a:miter lim="800000"/>
            <a:headEnd/>
            <a:tailEnd/>
          </a:ln>
        </p:spPr>
      </p:pic>
      <p:sp>
        <p:nvSpPr>
          <p:cNvPr id="5" name="Rectangle 2"/>
          <p:cNvSpPr>
            <a:spLocks noChangeArrowheads="1"/>
          </p:cNvSpPr>
          <p:nvPr/>
        </p:nvSpPr>
        <p:spPr bwMode="auto">
          <a:xfrm>
            <a:off x="107505" y="2795333"/>
            <a:ext cx="5511896" cy="863600"/>
          </a:xfrm>
          <a:prstGeom prst="rect">
            <a:avLst/>
          </a:prstGeom>
          <a:noFill/>
          <a:ln w="9525">
            <a:noFill/>
            <a:miter lim="800000"/>
            <a:headEnd/>
            <a:tailEnd/>
          </a:ln>
        </p:spPr>
        <p:txBody>
          <a:bodyPr anchor="ctr"/>
          <a:lstStyle/>
          <a:p>
            <a:pPr algn="ctr">
              <a:defRPr/>
            </a:pPr>
            <a:r>
              <a:rPr lang="ru-RU" sz="2400" dirty="0">
                <a:effectLst>
                  <a:outerShdw blurRad="38100" dist="38100" dir="2700000" algn="tl">
                    <a:srgbClr val="C0C0C0"/>
                  </a:outerShdw>
                </a:effectLst>
                <a:latin typeface="+mj-lt"/>
              </a:rPr>
              <a:t>Предпочтения владельцев квартир </a:t>
            </a:r>
            <a:br>
              <a:rPr lang="ru-RU" sz="2400" dirty="0">
                <a:effectLst>
                  <a:outerShdw blurRad="38100" dist="38100" dir="2700000" algn="tl">
                    <a:srgbClr val="C0C0C0"/>
                  </a:outerShdw>
                </a:effectLst>
                <a:latin typeface="+mj-lt"/>
              </a:rPr>
            </a:br>
            <a:r>
              <a:rPr lang="ru-RU" sz="2400" dirty="0">
                <a:effectLst>
                  <a:outerShdw blurRad="38100" dist="38100" dir="2700000" algn="tl">
                    <a:srgbClr val="C0C0C0"/>
                  </a:outerShdw>
                </a:effectLst>
                <a:latin typeface="+mj-lt"/>
              </a:rPr>
              <a:t>в многоквартирных домах </a:t>
            </a:r>
            <a:br>
              <a:rPr lang="ru-RU" sz="2400" dirty="0">
                <a:effectLst>
                  <a:outerShdw blurRad="38100" dist="38100" dir="2700000" algn="tl">
                    <a:srgbClr val="C0C0C0"/>
                  </a:outerShdw>
                </a:effectLst>
                <a:latin typeface="+mj-lt"/>
              </a:rPr>
            </a:br>
            <a:r>
              <a:rPr lang="ru-RU" sz="2400" dirty="0">
                <a:effectLst>
                  <a:outerShdw blurRad="38100" dist="38100" dir="2700000" algn="tl">
                    <a:srgbClr val="C0C0C0"/>
                  </a:outerShdw>
                </a:effectLst>
                <a:latin typeface="+mj-lt"/>
              </a:rPr>
              <a:t>при выборе способа накопления средств на капитальный ремонт дома</a:t>
            </a:r>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36</a:t>
            </a:fld>
            <a:endParaRPr lang="ru-RU"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Диаграмма 11"/>
          <p:cNvGraphicFramePr/>
          <p:nvPr>
            <p:extLst>
              <p:ext uri="{D42A27DB-BD31-4B8C-83A1-F6EECF244321}">
                <p14:modId xmlns:p14="http://schemas.microsoft.com/office/powerpoint/2010/main" val="2855892778"/>
              </p:ext>
            </p:extLst>
          </p:nvPr>
        </p:nvGraphicFramePr>
        <p:xfrm>
          <a:off x="0" y="2060848"/>
          <a:ext cx="9107488" cy="3133544"/>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5"/>
          <p:cNvSpPr txBox="1">
            <a:spLocks noChangeArrowheads="1"/>
          </p:cNvSpPr>
          <p:nvPr/>
        </p:nvSpPr>
        <p:spPr bwMode="auto">
          <a:xfrm>
            <a:off x="118046" y="5373216"/>
            <a:ext cx="8702500" cy="746981"/>
          </a:xfrm>
          <a:prstGeom prst="rect">
            <a:avLst/>
          </a:prstGeom>
          <a:noFill/>
          <a:ln w="9525">
            <a:noFill/>
            <a:miter lim="800000"/>
            <a:headEnd/>
            <a:tailEnd/>
          </a:ln>
        </p:spPr>
        <p:txBody>
          <a:bodyPr/>
          <a:lstStyle>
            <a:defPPr>
              <a:defRPr lang="ru-RU"/>
            </a:defPPr>
            <a:lvl1pPr marL="266700" indent="-266700" algn="just">
              <a:spcBef>
                <a:spcPct val="10000"/>
              </a:spcBef>
              <a:buClr>
                <a:srgbClr val="339966"/>
              </a:buClr>
              <a:buSzPct val="90000"/>
              <a:buFont typeface="Wingdings" pitchFamily="2" charset="2"/>
              <a:buChar char="q"/>
              <a:defRPr sz="1400" kern="0" spc="-10">
                <a:latin typeface="Franklin Gothic Book" panose="020B0503020102020204" pitchFamily="34" charset="0"/>
                <a:cs typeface="+mn-cs"/>
              </a:defRPr>
            </a:lvl1pPr>
          </a:lstStyle>
          <a:p>
            <a:r>
              <a:rPr lang="ru-RU" dirty="0"/>
              <a:t>Сохранять средства на специальном счёте дома, распоряжаться которым будет региональный </a:t>
            </a:r>
            <a:r>
              <a:rPr lang="ru-RU" dirty="0" smtClean="0"/>
              <a:t>оператор, остается наиболее </a:t>
            </a:r>
            <a:r>
              <a:rPr lang="ru-RU" dirty="0"/>
              <a:t>предпочтительным </a:t>
            </a:r>
            <a:r>
              <a:rPr lang="ru-RU" dirty="0" smtClean="0"/>
              <a:t>способом накопления </a:t>
            </a:r>
            <a:r>
              <a:rPr lang="ru-RU" dirty="0"/>
              <a:t>средств на капитальный ремонт дома (30%).</a:t>
            </a:r>
          </a:p>
          <a:p>
            <a:r>
              <a:rPr lang="ru-RU" dirty="0"/>
              <a:t>На втором месте </a:t>
            </a:r>
            <a:r>
              <a:rPr lang="ru-RU" dirty="0" smtClean="0"/>
              <a:t>– специальный счет </a:t>
            </a:r>
            <a:r>
              <a:rPr lang="ru-RU" dirty="0"/>
              <a:t>дома, распоряжаться которым будет </a:t>
            </a:r>
            <a:r>
              <a:rPr lang="ru-RU" dirty="0" smtClean="0"/>
              <a:t>УК, ТСЖ или </a:t>
            </a:r>
            <a:r>
              <a:rPr lang="ru-RU" dirty="0"/>
              <a:t>ЖСК (25</a:t>
            </a:r>
            <a:r>
              <a:rPr lang="ru-RU" dirty="0" smtClean="0"/>
              <a:t>%).</a:t>
            </a:r>
            <a:endParaRPr lang="ru-RU" dirty="0"/>
          </a:p>
        </p:txBody>
      </p:sp>
      <p:sp>
        <p:nvSpPr>
          <p:cNvPr id="8" name="TextBox 7"/>
          <p:cNvSpPr txBox="1"/>
          <p:nvPr/>
        </p:nvSpPr>
        <p:spPr>
          <a:xfrm>
            <a:off x="153864" y="6366519"/>
            <a:ext cx="8640960" cy="461665"/>
          </a:xfrm>
          <a:prstGeom prst="rect">
            <a:avLst/>
          </a:prstGeom>
          <a:solidFill>
            <a:schemeClr val="bg1"/>
          </a:solidFill>
        </p:spPr>
        <p:txBody>
          <a:bodyPr wrap="square" rtlCol="0">
            <a:spAutoFit/>
          </a:bodyPr>
          <a:lstStyle/>
          <a:p>
            <a:pPr algn="just"/>
            <a:r>
              <a:rPr lang="ru-RU" sz="600" i="1" dirty="0">
                <a:solidFill>
                  <a:schemeClr val="bg1">
                    <a:lumMod val="50000"/>
                  </a:schemeClr>
                </a:solidFill>
              </a:rPr>
              <a:t>* - Формулировка вопроса до июня 2015 года : «Собственники квартир смогут выбрать один из двух вариантов накопления средств на капитальный ремонт дома – сохраняя их на специальном счёте дома, распоряжаться которым будет ТСЖ (управляющая компания) или перечисляя средства региональному оператору - фонду капитального ремонта, созданному региональными органами исполнительной власти. Какой способ накопления Вы, скорее всего, выберете?» - (1) На специальном счёте дома, распоряжаться которым будет ТСЖ. – (2) На специальном счёте дома, распоряжаться которым будет УК. –(3) Доверяю средства региональному оператору. –(4) затрудняюсь ответить.</a:t>
            </a:r>
            <a:endParaRPr lang="ru-RU" sz="1200" i="1" dirty="0">
              <a:solidFill>
                <a:schemeClr val="bg1">
                  <a:lumMod val="50000"/>
                </a:schemeClr>
              </a:solidFill>
            </a:endParaRPr>
          </a:p>
        </p:txBody>
      </p:sp>
      <p:sp>
        <p:nvSpPr>
          <p:cNvPr id="14" name="Заголовок 1"/>
          <p:cNvSpPr txBox="1">
            <a:spLocks/>
          </p:cNvSpPr>
          <p:nvPr/>
        </p:nvSpPr>
        <p:spPr bwMode="auto">
          <a:xfrm>
            <a:off x="468313" y="332656"/>
            <a:ext cx="7127875" cy="647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b="1">
                <a:solidFill>
                  <a:schemeClr val="tx2"/>
                </a:solidFill>
                <a:latin typeface="+mj-lt"/>
                <a:ea typeface="+mj-ea"/>
                <a:cs typeface="+mj-cs"/>
              </a:defRPr>
            </a:lvl1pPr>
            <a:lvl2pPr algn="l" rtl="0" eaLnBrk="0" fontAlgn="base" hangingPunct="0">
              <a:spcBef>
                <a:spcPct val="0"/>
              </a:spcBef>
              <a:spcAft>
                <a:spcPct val="0"/>
              </a:spcAft>
              <a:defRPr b="1">
                <a:solidFill>
                  <a:schemeClr val="tx2"/>
                </a:solidFill>
                <a:latin typeface="Franklin Gothic Book" pitchFamily="34" charset="0"/>
              </a:defRPr>
            </a:lvl2pPr>
            <a:lvl3pPr algn="l" rtl="0" eaLnBrk="0" fontAlgn="base" hangingPunct="0">
              <a:spcBef>
                <a:spcPct val="0"/>
              </a:spcBef>
              <a:spcAft>
                <a:spcPct val="0"/>
              </a:spcAft>
              <a:defRPr b="1">
                <a:solidFill>
                  <a:schemeClr val="tx2"/>
                </a:solidFill>
                <a:latin typeface="Franklin Gothic Book" pitchFamily="34" charset="0"/>
              </a:defRPr>
            </a:lvl3pPr>
            <a:lvl4pPr algn="l" rtl="0" eaLnBrk="0" fontAlgn="base" hangingPunct="0">
              <a:spcBef>
                <a:spcPct val="0"/>
              </a:spcBef>
              <a:spcAft>
                <a:spcPct val="0"/>
              </a:spcAft>
              <a:defRPr b="1">
                <a:solidFill>
                  <a:schemeClr val="tx2"/>
                </a:solidFill>
                <a:latin typeface="Franklin Gothic Book" pitchFamily="34" charset="0"/>
              </a:defRPr>
            </a:lvl4pPr>
            <a:lvl5pPr algn="l" rtl="0" eaLnBrk="0" fontAlgn="base" hangingPunct="0">
              <a:spcBef>
                <a:spcPct val="0"/>
              </a:spcBef>
              <a:spcAft>
                <a:spcPct val="0"/>
              </a:spcAft>
              <a:defRPr b="1">
                <a:solidFill>
                  <a:schemeClr val="tx2"/>
                </a:solidFill>
                <a:latin typeface="Franklin Gothic Book" pitchFamily="34" charset="0"/>
              </a:defRPr>
            </a:lvl5pPr>
            <a:lvl6pPr marL="457200" algn="l" rtl="0" fontAlgn="base">
              <a:spcBef>
                <a:spcPct val="0"/>
              </a:spcBef>
              <a:spcAft>
                <a:spcPct val="0"/>
              </a:spcAft>
              <a:defRPr b="1">
                <a:solidFill>
                  <a:schemeClr val="tx2"/>
                </a:solidFill>
                <a:latin typeface="Franklin Gothic Book" pitchFamily="34" charset="0"/>
              </a:defRPr>
            </a:lvl6pPr>
            <a:lvl7pPr marL="914400" algn="l" rtl="0" fontAlgn="base">
              <a:spcBef>
                <a:spcPct val="0"/>
              </a:spcBef>
              <a:spcAft>
                <a:spcPct val="0"/>
              </a:spcAft>
              <a:defRPr b="1">
                <a:solidFill>
                  <a:schemeClr val="tx2"/>
                </a:solidFill>
                <a:latin typeface="Franklin Gothic Book" pitchFamily="34" charset="0"/>
              </a:defRPr>
            </a:lvl7pPr>
            <a:lvl8pPr marL="1371600" algn="l" rtl="0" fontAlgn="base">
              <a:spcBef>
                <a:spcPct val="0"/>
              </a:spcBef>
              <a:spcAft>
                <a:spcPct val="0"/>
              </a:spcAft>
              <a:defRPr b="1">
                <a:solidFill>
                  <a:schemeClr val="tx2"/>
                </a:solidFill>
                <a:latin typeface="Franklin Gothic Book" pitchFamily="34" charset="0"/>
              </a:defRPr>
            </a:lvl8pPr>
            <a:lvl9pPr marL="1828800" algn="l" rtl="0" fontAlgn="base">
              <a:spcBef>
                <a:spcPct val="0"/>
              </a:spcBef>
              <a:spcAft>
                <a:spcPct val="0"/>
              </a:spcAft>
              <a:defRPr b="1">
                <a:solidFill>
                  <a:schemeClr val="tx2"/>
                </a:solidFill>
                <a:latin typeface="Franklin Gothic Book" pitchFamily="34" charset="0"/>
              </a:defRPr>
            </a:lvl9pPr>
          </a:lstStyle>
          <a:p>
            <a:pPr>
              <a:defRPr/>
            </a:pPr>
            <a:r>
              <a:rPr lang="ru-RU" sz="1600" spc="-30" dirty="0"/>
              <a:t>Предпочтения владельцев квартир в многоквартирных домах </a:t>
            </a:r>
            <a:br>
              <a:rPr lang="ru-RU" sz="1600" spc="-30" dirty="0"/>
            </a:br>
            <a:r>
              <a:rPr lang="ru-RU" sz="1600" spc="-30" dirty="0"/>
              <a:t>при выборе способа накопления средств на капитальный ремонт дома</a:t>
            </a:r>
            <a:endParaRPr lang="ru-RU" sz="1600" kern="0" dirty="0"/>
          </a:p>
        </p:txBody>
      </p:sp>
      <p:sp>
        <p:nvSpPr>
          <p:cNvPr id="19" name="Text Box 12"/>
          <p:cNvSpPr txBox="1">
            <a:spLocks noChangeArrowheads="1"/>
          </p:cNvSpPr>
          <p:nvPr/>
        </p:nvSpPr>
        <p:spPr bwMode="auto">
          <a:xfrm>
            <a:off x="118046" y="1321486"/>
            <a:ext cx="8712596" cy="830997"/>
          </a:xfrm>
          <a:prstGeom prst="rect">
            <a:avLst/>
          </a:prstGeom>
          <a:noFill/>
          <a:ln w="9525" algn="ctr">
            <a:noFill/>
            <a:miter lim="800000"/>
            <a:headEnd/>
            <a:tailEnd/>
          </a:ln>
          <a:effectLst/>
        </p:spPr>
        <p:txBody>
          <a:bodyPr wrap="square" anchor="b">
            <a:spAutoFit/>
          </a:bodyPr>
          <a:lstStyle/>
          <a:p>
            <a:pPr lvl="0" algn="ctr">
              <a:defRPr/>
            </a:pPr>
            <a:r>
              <a:rPr lang="ru-RU" sz="1100" b="1" dirty="0"/>
              <a:t>Собственники квартир имеют право выбрать один из вариантов накопления средств на капитальный ремонт дома – перечислять средства региональному оператору или сохранять их на специальном счёте дома, распоряжаться которым по решению собственников будет управляющая компания, ТСЖ, ЖСК, или тот же региональный оператор, для проведения капитального ремонта самостоятельно. Какой способ накопления Вы выбрали?</a:t>
            </a:r>
            <a:r>
              <a:rPr lang="ru-RU" sz="1100" b="1" dirty="0">
                <a:solidFill>
                  <a:srgbClr val="000000"/>
                </a:solidFill>
                <a:latin typeface="Arial" charset="0"/>
              </a:rPr>
              <a:t>*</a:t>
            </a:r>
            <a:endParaRPr lang="en-US" sz="1100" b="1" dirty="0">
              <a:solidFill>
                <a:srgbClr val="000000"/>
              </a:solidFill>
              <a:effectLst>
                <a:outerShdw blurRad="38100" dist="38100" dir="2700000" algn="tl">
                  <a:srgbClr val="C0C0C0"/>
                </a:outerShdw>
              </a:effectLst>
              <a:latin typeface="Arial" charset="0"/>
            </a:endParaRPr>
          </a:p>
          <a:p>
            <a:pPr algn="ctr">
              <a:spcBef>
                <a:spcPts val="0"/>
              </a:spcBef>
              <a:defRPr/>
            </a:pPr>
            <a:endParaRPr lang="ru-RU" sz="300" i="1" dirty="0">
              <a:latin typeface="Arial" charset="0"/>
              <a:cs typeface="+mn-cs"/>
            </a:endParaRPr>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37</a:t>
            </a:fld>
            <a:endParaRPr lang="ru-RU" dirty="0"/>
          </a:p>
        </p:txBody>
      </p:sp>
      <p:sp>
        <p:nvSpPr>
          <p:cNvPr id="3" name="Прямоугольник 2"/>
          <p:cNvSpPr/>
          <p:nvPr/>
        </p:nvSpPr>
        <p:spPr>
          <a:xfrm>
            <a:off x="5796136" y="2152483"/>
            <a:ext cx="3034506" cy="369332"/>
          </a:xfrm>
          <a:prstGeom prst="rect">
            <a:avLst/>
          </a:prstGeom>
        </p:spPr>
        <p:txBody>
          <a:bodyPr wrap="square">
            <a:spAutoFit/>
          </a:bodyPr>
          <a:lstStyle/>
          <a:p>
            <a:pPr algn="r">
              <a:defRPr/>
            </a:pPr>
            <a:r>
              <a:rPr lang="ru-RU" sz="900" b="1" i="1" dirty="0">
                <a:latin typeface="Arial" charset="0"/>
              </a:rPr>
              <a:t>Диаграмма </a:t>
            </a:r>
            <a:r>
              <a:rPr lang="ru-RU" sz="900" b="1" i="1" dirty="0" smtClean="0">
                <a:latin typeface="Arial" charset="0"/>
              </a:rPr>
              <a:t>17</a:t>
            </a:r>
            <a:endParaRPr lang="ru-RU" sz="900" b="1" i="1" dirty="0">
              <a:latin typeface="Arial" charset="0"/>
            </a:endParaRPr>
          </a:p>
          <a:p>
            <a:pPr algn="r">
              <a:spcBef>
                <a:spcPts val="0"/>
              </a:spcBef>
              <a:defRPr/>
            </a:pPr>
            <a:r>
              <a:rPr lang="ru-RU" sz="900" i="1" dirty="0">
                <a:latin typeface="Arial" charset="0"/>
              </a:rPr>
              <a:t>в % от жителей многоквартирных домов, </a:t>
            </a:r>
            <a:r>
              <a:rPr lang="en-US" sz="900" i="1" dirty="0" smtClean="0">
                <a:latin typeface="Arial" charset="0"/>
              </a:rPr>
              <a:t>n=</a:t>
            </a:r>
            <a:r>
              <a:rPr lang="en-US" sz="900" i="1" dirty="0">
                <a:latin typeface="Arial" charset="0"/>
              </a:rPr>
              <a:t>1</a:t>
            </a:r>
            <a:r>
              <a:rPr lang="ru-RU" sz="900" i="1" dirty="0">
                <a:latin typeface="Arial" charset="0"/>
              </a:rPr>
              <a:t>084</a:t>
            </a:r>
            <a:endParaRPr lang="ru-RU" sz="900" i="1" dirty="0">
              <a:latin typeface="Arial"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2"/>
          <p:cNvSpPr txBox="1">
            <a:spLocks noChangeArrowheads="1"/>
          </p:cNvSpPr>
          <p:nvPr/>
        </p:nvSpPr>
        <p:spPr bwMode="auto">
          <a:xfrm>
            <a:off x="0" y="2083902"/>
            <a:ext cx="8820150" cy="538609"/>
          </a:xfrm>
          <a:prstGeom prst="rect">
            <a:avLst/>
          </a:prstGeom>
          <a:noFill/>
          <a:ln w="9525" algn="ctr">
            <a:noFill/>
            <a:miter lim="800000"/>
            <a:headEnd/>
            <a:tailEnd/>
          </a:ln>
          <a:effectLst/>
        </p:spPr>
        <p:txBody>
          <a:bodyPr wrap="square" anchor="b">
            <a:spAutoFit/>
          </a:bodyPr>
          <a:lstStyle/>
          <a:p>
            <a:pPr algn="r">
              <a:spcBef>
                <a:spcPts val="0"/>
              </a:spcBef>
              <a:defRPr/>
            </a:pPr>
            <a:r>
              <a:rPr lang="ru-RU" sz="1000" b="1" i="1" dirty="0" smtClean="0">
                <a:latin typeface="Arial" charset="0"/>
              </a:rPr>
              <a:t>Таблица 12</a:t>
            </a:r>
            <a:endParaRPr lang="ru-RU" sz="1000" i="1" dirty="0">
              <a:latin typeface="Arial" charset="0"/>
              <a:cs typeface="+mn-cs"/>
            </a:endParaRPr>
          </a:p>
          <a:p>
            <a:pPr algn="r">
              <a:spcBef>
                <a:spcPts val="0"/>
              </a:spcBef>
              <a:defRPr/>
            </a:pPr>
            <a:r>
              <a:rPr lang="ru-RU" sz="1000" i="1" dirty="0" smtClean="0">
                <a:latin typeface="Arial" charset="0"/>
              </a:rPr>
              <a:t>% </a:t>
            </a:r>
            <a:r>
              <a:rPr lang="ru-RU" sz="1000" i="1" dirty="0">
                <a:latin typeface="Arial" charset="0"/>
              </a:rPr>
              <a:t>от жителей многоквартирных домов,</a:t>
            </a:r>
            <a:r>
              <a:rPr lang="ru-RU" sz="1000" i="1" dirty="0">
                <a:latin typeface="Arial" charset="0"/>
                <a:cs typeface="+mn-cs"/>
              </a:rPr>
              <a:t> </a:t>
            </a:r>
            <a:r>
              <a:rPr lang="ru-RU" sz="1000" i="1" dirty="0" smtClean="0">
                <a:latin typeface="Arial" charset="0"/>
              </a:rPr>
              <a:t>по типам населенных пунктов</a:t>
            </a:r>
            <a:r>
              <a:rPr lang="en-US" sz="1000" i="1" dirty="0" smtClean="0">
                <a:latin typeface="Arial" charset="0"/>
                <a:cs typeface="+mn-cs"/>
              </a:rPr>
              <a:t>, </a:t>
            </a:r>
            <a:r>
              <a:rPr lang="en-US" sz="1000" i="1" dirty="0" smtClean="0">
                <a:latin typeface="Arial" charset="0"/>
                <a:cs typeface="+mn-cs"/>
              </a:rPr>
              <a:t>n=</a:t>
            </a:r>
            <a:r>
              <a:rPr lang="en-US" sz="1000" i="1" dirty="0">
                <a:latin typeface="Arial" charset="0"/>
              </a:rPr>
              <a:t>1</a:t>
            </a:r>
            <a:r>
              <a:rPr lang="ru-RU" sz="1000" i="1" dirty="0">
                <a:latin typeface="Arial" charset="0"/>
              </a:rPr>
              <a:t>084</a:t>
            </a:r>
            <a:endParaRPr lang="ru-RU" sz="1000" i="1" dirty="0">
              <a:latin typeface="Arial" charset="0"/>
              <a:cs typeface="+mn-cs"/>
            </a:endParaRPr>
          </a:p>
          <a:p>
            <a:pPr algn="r">
              <a:spcBef>
                <a:spcPts val="0"/>
              </a:spcBef>
              <a:defRPr/>
            </a:pPr>
            <a:endParaRPr lang="ru-RU" sz="900" dirty="0">
              <a:effectLst>
                <a:outerShdw blurRad="38100" dist="38100" dir="2700000" algn="tl">
                  <a:srgbClr val="C0C0C0"/>
                </a:outerShdw>
              </a:effectLst>
              <a:latin typeface="Arial" charset="0"/>
              <a:cs typeface="+mn-cs"/>
            </a:endParaRPr>
          </a:p>
        </p:txBody>
      </p:sp>
      <p:sp>
        <p:nvSpPr>
          <p:cNvPr id="11" name="Rectangle 5"/>
          <p:cNvSpPr txBox="1">
            <a:spLocks noChangeArrowheads="1"/>
          </p:cNvSpPr>
          <p:nvPr/>
        </p:nvSpPr>
        <p:spPr bwMode="auto">
          <a:xfrm>
            <a:off x="118046" y="4941888"/>
            <a:ext cx="8702104" cy="1259849"/>
          </a:xfrm>
          <a:prstGeom prst="rect">
            <a:avLst/>
          </a:prstGeom>
          <a:noFill/>
          <a:ln w="9525">
            <a:noFill/>
            <a:miter lim="800000"/>
            <a:headEnd/>
            <a:tailEnd/>
          </a:ln>
        </p:spPr>
        <p:txBody>
          <a:bodyPr/>
          <a:lstStyle>
            <a:defPPr>
              <a:defRPr lang="ru-RU"/>
            </a:defPPr>
            <a:lvl1pPr marL="266700" indent="-266700" algn="just">
              <a:spcBef>
                <a:spcPct val="10000"/>
              </a:spcBef>
              <a:buClr>
                <a:srgbClr val="339966"/>
              </a:buClr>
              <a:buSzPct val="90000"/>
              <a:buFont typeface="Wingdings" pitchFamily="2" charset="2"/>
              <a:buChar char="q"/>
              <a:defRPr sz="1400" kern="0" spc="-10">
                <a:latin typeface="Franklin Gothic Book" panose="020B0503020102020204" pitchFamily="34" charset="0"/>
                <a:cs typeface="+mn-cs"/>
              </a:defRPr>
            </a:lvl1pPr>
          </a:lstStyle>
          <a:p>
            <a:r>
              <a:rPr lang="ru-RU" dirty="0"/>
              <a:t>Наибольшая доля тех, кто предпочтет разместить средства на специальном счёте дома, распоряжаться которым будет ТСЖ, </a:t>
            </a:r>
            <a:r>
              <a:rPr lang="ru-RU" dirty="0" smtClean="0"/>
              <a:t>зафиксирована </a:t>
            </a:r>
            <a:r>
              <a:rPr lang="ru-RU" dirty="0"/>
              <a:t>в городах с населением </a:t>
            </a:r>
            <a:r>
              <a:rPr lang="ru-RU" dirty="0" smtClean="0"/>
              <a:t>от 500 тыс. до 1 млн. жителей (</a:t>
            </a:r>
            <a:r>
              <a:rPr lang="ru-RU" dirty="0"/>
              <a:t>43%).</a:t>
            </a:r>
          </a:p>
          <a:p>
            <a:r>
              <a:rPr lang="ru-RU" dirty="0"/>
              <a:t>Перечислять средства региональному оператору </a:t>
            </a:r>
            <a:r>
              <a:rPr lang="ru-RU" dirty="0" smtClean="0"/>
              <a:t>предпочтительнее жителям малых городов и сел (28-32%).</a:t>
            </a:r>
            <a:endParaRPr lang="ru-RU" dirty="0"/>
          </a:p>
          <a:p>
            <a:r>
              <a:rPr lang="ru-RU" dirty="0"/>
              <a:t>Сохранять средства на </a:t>
            </a:r>
            <a:r>
              <a:rPr lang="ru-RU" dirty="0" smtClean="0"/>
              <a:t>счёте дома, </a:t>
            </a:r>
            <a:r>
              <a:rPr lang="ru-RU" dirty="0"/>
              <a:t>распоряжаться которым будет региональный оператор, </a:t>
            </a:r>
            <a:r>
              <a:rPr lang="ru-RU" dirty="0" smtClean="0"/>
              <a:t>предпочитали </a:t>
            </a:r>
            <a:r>
              <a:rPr lang="ru-RU" dirty="0"/>
              <a:t>чаще </a:t>
            </a:r>
            <a:r>
              <a:rPr lang="ru-RU" dirty="0" smtClean="0"/>
              <a:t>остальных жители городов-</a:t>
            </a:r>
            <a:r>
              <a:rPr lang="ru-RU" dirty="0" err="1" smtClean="0"/>
              <a:t>миллионников</a:t>
            </a:r>
            <a:r>
              <a:rPr lang="ru-RU" dirty="0" smtClean="0"/>
              <a:t> (14%).</a:t>
            </a:r>
            <a:endParaRPr lang="ru-RU" dirty="0"/>
          </a:p>
        </p:txBody>
      </p:sp>
      <p:graphicFrame>
        <p:nvGraphicFramePr>
          <p:cNvPr id="7" name="Таблица 6"/>
          <p:cNvGraphicFramePr>
            <a:graphicFrameLocks noGrp="1"/>
          </p:cNvGraphicFramePr>
          <p:nvPr>
            <p:extLst>
              <p:ext uri="{D42A27DB-BD31-4B8C-83A1-F6EECF244321}">
                <p14:modId xmlns:p14="http://schemas.microsoft.com/office/powerpoint/2010/main" val="3925865161"/>
              </p:ext>
            </p:extLst>
          </p:nvPr>
        </p:nvGraphicFramePr>
        <p:xfrm>
          <a:off x="179511" y="2473882"/>
          <a:ext cx="8640641" cy="2338635"/>
        </p:xfrm>
        <a:graphic>
          <a:graphicData uri="http://schemas.openxmlformats.org/drawingml/2006/table">
            <a:tbl>
              <a:tblPr>
                <a:tableStyleId>{5C22544A-7EE6-4342-B048-85BDC9FD1C3A}</a:tableStyleId>
              </a:tblPr>
              <a:tblGrid>
                <a:gridCol w="3528393">
                  <a:extLst>
                    <a:ext uri="{9D8B030D-6E8A-4147-A177-3AD203B41FA5}">
                      <a16:colId xmlns="" xmlns:a16="http://schemas.microsoft.com/office/drawing/2014/main" val="20000"/>
                    </a:ext>
                  </a:extLst>
                </a:gridCol>
                <a:gridCol w="530090">
                  <a:extLst>
                    <a:ext uri="{9D8B030D-6E8A-4147-A177-3AD203B41FA5}">
                      <a16:colId xmlns="" xmlns:a16="http://schemas.microsoft.com/office/drawing/2014/main" val="20001"/>
                    </a:ext>
                  </a:extLst>
                </a:gridCol>
                <a:gridCol w="1175260">
                  <a:extLst>
                    <a:ext uri="{9D8B030D-6E8A-4147-A177-3AD203B41FA5}">
                      <a16:colId xmlns="" xmlns:a16="http://schemas.microsoft.com/office/drawing/2014/main" val="20002"/>
                    </a:ext>
                  </a:extLst>
                </a:gridCol>
                <a:gridCol w="898728">
                  <a:extLst>
                    <a:ext uri="{9D8B030D-6E8A-4147-A177-3AD203B41FA5}">
                      <a16:colId xmlns="" xmlns:a16="http://schemas.microsoft.com/office/drawing/2014/main" val="20003"/>
                    </a:ext>
                  </a:extLst>
                </a:gridCol>
                <a:gridCol w="760463">
                  <a:extLst>
                    <a:ext uri="{9D8B030D-6E8A-4147-A177-3AD203B41FA5}">
                      <a16:colId xmlns="" xmlns:a16="http://schemas.microsoft.com/office/drawing/2014/main" val="20004"/>
                    </a:ext>
                  </a:extLst>
                </a:gridCol>
                <a:gridCol w="691330">
                  <a:extLst>
                    <a:ext uri="{9D8B030D-6E8A-4147-A177-3AD203B41FA5}">
                      <a16:colId xmlns="" xmlns:a16="http://schemas.microsoft.com/office/drawing/2014/main" val="20005"/>
                    </a:ext>
                  </a:extLst>
                </a:gridCol>
                <a:gridCol w="622197">
                  <a:extLst>
                    <a:ext uri="{9D8B030D-6E8A-4147-A177-3AD203B41FA5}">
                      <a16:colId xmlns="" xmlns:a16="http://schemas.microsoft.com/office/drawing/2014/main" val="20006"/>
                    </a:ext>
                  </a:extLst>
                </a:gridCol>
                <a:gridCol w="434180">
                  <a:extLst>
                    <a:ext uri="{9D8B030D-6E8A-4147-A177-3AD203B41FA5}">
                      <a16:colId xmlns="" xmlns:a16="http://schemas.microsoft.com/office/drawing/2014/main" val="20007"/>
                    </a:ext>
                  </a:extLst>
                </a:gridCol>
              </a:tblGrid>
              <a:tr h="170935">
                <a:tc rowSpan="2">
                  <a:txBody>
                    <a:bodyPr/>
                    <a:lstStyle/>
                    <a:p>
                      <a:pPr algn="l" fontAlgn="ctr"/>
                      <a:r>
                        <a:rPr lang="ru-RU" sz="1200" b="1" u="none" strike="noStrike" dirty="0">
                          <a:effectLst/>
                          <a:latin typeface="+mn-lt"/>
                        </a:rPr>
                        <a:t> </a:t>
                      </a:r>
                      <a:endParaRPr lang="ru-RU" sz="1200" b="1" i="1" u="none" strike="noStrike" dirty="0">
                        <a:effectLst/>
                        <a:latin typeface="+mn-lt"/>
                      </a:endParaRPr>
                    </a:p>
                    <a:p>
                      <a:pPr algn="l" fontAlgn="ctr"/>
                      <a:r>
                        <a:rPr lang="ru-RU" sz="1200" b="1" u="none" strike="noStrike" dirty="0">
                          <a:effectLst/>
                          <a:latin typeface="+mn-lt"/>
                        </a:rPr>
                        <a:t> </a:t>
                      </a:r>
                      <a:endParaRPr lang="ru-RU" sz="1200" b="1" i="0" u="none" strike="noStrike" dirty="0">
                        <a:solidFill>
                          <a:srgbClr val="FF0000"/>
                        </a:solidFill>
                        <a:effectLst/>
                        <a:latin typeface="+mn-lt"/>
                      </a:endParaRPr>
                    </a:p>
                  </a:txBody>
                  <a:tcPr marL="9525" marR="9525" marT="9525" marB="0" anchor="ctr">
                    <a:lnB w="3175" cap="flat" cmpd="sng" algn="ctr">
                      <a:solidFill>
                        <a:schemeClr val="bg1">
                          <a:lumMod val="50000"/>
                        </a:schemeClr>
                      </a:solidFill>
                      <a:prstDash val="solid"/>
                      <a:round/>
                      <a:headEnd type="none" w="med" len="med"/>
                      <a:tailEnd type="none" w="med" len="med"/>
                    </a:lnB>
                    <a:solidFill>
                      <a:srgbClr val="00927B"/>
                    </a:solidFill>
                  </a:tcPr>
                </a:tc>
                <a:tc rowSpan="2">
                  <a:txBody>
                    <a:bodyPr/>
                    <a:lstStyle/>
                    <a:p>
                      <a:pPr algn="ctr" fontAlgn="ctr"/>
                      <a:r>
                        <a:rPr lang="ru-RU" sz="1200" b="1" u="none" strike="noStrike" dirty="0" smtClean="0">
                          <a:solidFill>
                            <a:schemeClr val="bg1"/>
                          </a:solidFill>
                          <a:effectLst/>
                          <a:latin typeface="+mn-lt"/>
                        </a:rPr>
                        <a:t>ВСЕГО</a:t>
                      </a:r>
                      <a:endParaRPr lang="ru-RU" sz="1200" b="1" i="0" u="none" strike="noStrike" dirty="0">
                        <a:solidFill>
                          <a:schemeClr val="bg1"/>
                        </a:solidFill>
                        <a:effectLst/>
                        <a:latin typeface="+mn-lt"/>
                      </a:endParaRPr>
                    </a:p>
                  </a:txBody>
                  <a:tcPr marL="9525" marR="9525" marT="9525" marB="0" anchor="ctr">
                    <a:lnB w="3175" cap="flat" cmpd="sng" algn="ctr">
                      <a:solidFill>
                        <a:schemeClr val="bg1">
                          <a:lumMod val="50000"/>
                        </a:schemeClr>
                      </a:solidFill>
                      <a:prstDash val="solid"/>
                      <a:round/>
                      <a:headEnd type="none" w="med" len="med"/>
                      <a:tailEnd type="none" w="med" len="med"/>
                    </a:lnB>
                    <a:solidFill>
                      <a:srgbClr val="00927B"/>
                    </a:solidFill>
                  </a:tcPr>
                </a:tc>
                <a:tc gridSpan="6">
                  <a:txBody>
                    <a:bodyPr/>
                    <a:lstStyle/>
                    <a:p>
                      <a:pPr algn="ctr" fontAlgn="ctr"/>
                      <a:r>
                        <a:rPr lang="ru-RU" sz="1200" u="none" strike="noStrike" dirty="0">
                          <a:solidFill>
                            <a:schemeClr val="bg1"/>
                          </a:solidFill>
                          <a:effectLst/>
                          <a:latin typeface="+mn-lt"/>
                        </a:rPr>
                        <a:t>Тип населённого пункта</a:t>
                      </a:r>
                      <a:endParaRPr lang="ru-RU" sz="1200" b="1" i="0" u="none" strike="noStrike" dirty="0">
                        <a:solidFill>
                          <a:schemeClr val="bg1"/>
                        </a:solidFill>
                        <a:effectLst/>
                        <a:latin typeface="+mn-lt"/>
                      </a:endParaRPr>
                    </a:p>
                  </a:txBody>
                  <a:tcPr marL="9525" marR="9525" marT="9525" marB="0" anchor="ctr">
                    <a:solidFill>
                      <a:srgbClr val="00927B"/>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0"/>
                  </a:ext>
                </a:extLst>
              </a:tr>
              <a:tr h="476670">
                <a:tc vMerge="1">
                  <a:txBody>
                    <a:bodyPr/>
                    <a:lstStyle/>
                    <a:p>
                      <a:pPr algn="l" fontAlgn="ctr"/>
                      <a:endParaRPr lang="ru-RU" sz="1400" b="1" i="0" u="none" strike="noStrike" dirty="0">
                        <a:solidFill>
                          <a:srgbClr val="FF0000"/>
                        </a:solidFill>
                        <a:effectLst/>
                        <a:latin typeface="+mn-lt"/>
                      </a:endParaRPr>
                    </a:p>
                  </a:txBody>
                  <a:tcPr marL="9525" marR="9525" marT="9525" marB="0" anchor="ctr"/>
                </a:tc>
                <a:tc vMerge="1">
                  <a:txBody>
                    <a:bodyPr/>
                    <a:lstStyle/>
                    <a:p>
                      <a:endParaRPr lang="ru-RU"/>
                    </a:p>
                  </a:txBody>
                  <a:tcPr/>
                </a:tc>
                <a:tc>
                  <a:txBody>
                    <a:bodyPr/>
                    <a:lstStyle/>
                    <a:p>
                      <a:pPr algn="ctr" fontAlgn="ctr"/>
                      <a:r>
                        <a:rPr lang="ru-RU" sz="1200" u="none" strike="noStrike" dirty="0">
                          <a:solidFill>
                            <a:schemeClr val="bg1"/>
                          </a:solidFill>
                          <a:effectLst/>
                          <a:latin typeface="+mn-lt"/>
                        </a:rPr>
                        <a:t>Москва и Санкт-Петербург</a:t>
                      </a:r>
                      <a:endParaRPr lang="ru-RU" sz="1200" b="0" i="1" u="none" strike="noStrike" dirty="0">
                        <a:solidFill>
                          <a:schemeClr val="bg1"/>
                        </a:solidFill>
                        <a:effectLst/>
                        <a:latin typeface="+mn-lt"/>
                      </a:endParaRPr>
                    </a:p>
                  </a:txBody>
                  <a:tcPr marL="9525" marR="9525" marT="9525"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err="1">
                          <a:solidFill>
                            <a:schemeClr val="bg1"/>
                          </a:solidFill>
                          <a:effectLst/>
                          <a:latin typeface="+mn-lt"/>
                        </a:rPr>
                        <a:t>города-миллионники</a:t>
                      </a:r>
                      <a:endParaRPr lang="ru-RU" sz="1200" b="0" i="1" u="none" strike="noStrike" dirty="0">
                        <a:solidFill>
                          <a:schemeClr val="bg1"/>
                        </a:solidFill>
                        <a:effectLst/>
                        <a:latin typeface="+mn-lt"/>
                      </a:endParaRPr>
                    </a:p>
                  </a:txBody>
                  <a:tcPr marL="9525" marR="9525" marT="9525"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latin typeface="+mn-lt"/>
                        </a:rPr>
                        <a:t>более 500 тыс.</a:t>
                      </a:r>
                      <a:endParaRPr lang="ru-RU" sz="1200" b="0" i="1" u="none" strike="noStrike" dirty="0">
                        <a:solidFill>
                          <a:schemeClr val="bg1"/>
                        </a:solidFill>
                        <a:effectLst/>
                        <a:latin typeface="+mn-lt"/>
                      </a:endParaRPr>
                    </a:p>
                  </a:txBody>
                  <a:tcPr marL="9525" marR="9525" marT="9525"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latin typeface="+mn-lt"/>
                        </a:rPr>
                        <a:t>100 - 500 тыс.</a:t>
                      </a:r>
                      <a:endParaRPr lang="ru-RU" sz="1200" b="0" i="1" u="none" strike="noStrike" dirty="0">
                        <a:solidFill>
                          <a:schemeClr val="bg1"/>
                        </a:solidFill>
                        <a:effectLst/>
                        <a:latin typeface="+mn-lt"/>
                      </a:endParaRPr>
                    </a:p>
                  </a:txBody>
                  <a:tcPr marL="9525" marR="9525" marT="9525"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latin typeface="+mn-lt"/>
                        </a:rPr>
                        <a:t>менее 100 тыс.</a:t>
                      </a:r>
                      <a:endParaRPr lang="ru-RU" sz="1200" b="0" i="1" u="none" strike="noStrike" dirty="0">
                        <a:solidFill>
                          <a:schemeClr val="bg1"/>
                        </a:solidFill>
                        <a:effectLst/>
                        <a:latin typeface="+mn-lt"/>
                      </a:endParaRPr>
                    </a:p>
                  </a:txBody>
                  <a:tcPr marL="9525" marR="9525" marT="9525"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latin typeface="+mn-lt"/>
                        </a:rPr>
                        <a:t>сёла</a:t>
                      </a:r>
                      <a:endParaRPr lang="ru-RU" sz="1200" b="0" i="1" u="none" strike="noStrike" dirty="0">
                        <a:solidFill>
                          <a:schemeClr val="bg1"/>
                        </a:solidFill>
                        <a:effectLst/>
                        <a:latin typeface="+mn-lt"/>
                      </a:endParaRPr>
                    </a:p>
                  </a:txBody>
                  <a:tcPr marL="9525" marR="9525" marT="9525" marB="0" anchor="ctr">
                    <a:lnB w="3175" cap="flat" cmpd="sng" algn="ctr">
                      <a:solidFill>
                        <a:schemeClr val="bg1">
                          <a:lumMod val="50000"/>
                        </a:schemeClr>
                      </a:solidFill>
                      <a:prstDash val="solid"/>
                      <a:round/>
                      <a:headEnd type="none" w="med" len="med"/>
                      <a:tailEnd type="none" w="med" len="med"/>
                    </a:lnB>
                    <a:solidFill>
                      <a:srgbClr val="00927B"/>
                    </a:solidFill>
                  </a:tcPr>
                </a:tc>
                <a:extLst>
                  <a:ext uri="{0D108BD9-81ED-4DB2-BD59-A6C34878D82A}">
                    <a16:rowId xmlns="" xmlns:a16="http://schemas.microsoft.com/office/drawing/2014/main" val="10001"/>
                  </a:ext>
                </a:extLst>
              </a:tr>
              <a:tr h="306330">
                <a:tc>
                  <a:txBody>
                    <a:bodyPr/>
                    <a:lstStyle/>
                    <a:p>
                      <a:pPr marL="87313" indent="0" algn="l" fontAlgn="t"/>
                      <a:r>
                        <a:rPr lang="ru-RU" sz="1200" b="0" i="0" u="none" strike="noStrike" dirty="0">
                          <a:solidFill>
                            <a:srgbClr val="000000"/>
                          </a:solidFill>
                          <a:effectLst/>
                          <a:latin typeface="+mn-lt"/>
                        </a:rPr>
                        <a:t>Перечислять средства региональному оператору</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1" i="0" u="none" strike="noStrike" dirty="0">
                          <a:effectLst/>
                          <a:latin typeface="+mn-lt"/>
                        </a:rPr>
                        <a:t>25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effectLst/>
                          <a:latin typeface="+mn-lt"/>
                        </a:rPr>
                        <a:t>16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effectLst/>
                          <a:latin typeface="+mn-lt"/>
                        </a:rPr>
                        <a:t>24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effectLst/>
                          <a:latin typeface="+mn-lt"/>
                        </a:rPr>
                        <a:t>15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1" i="0" u="none" strike="noStrike">
                          <a:solidFill>
                            <a:srgbClr val="C00000"/>
                          </a:solidFill>
                          <a:effectLst/>
                          <a:latin typeface="+mn-lt"/>
                        </a:rPr>
                        <a:t>28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1" i="0" u="none" strike="noStrike">
                          <a:solidFill>
                            <a:srgbClr val="C00000"/>
                          </a:solidFill>
                          <a:effectLst/>
                          <a:latin typeface="+mn-lt"/>
                        </a:rPr>
                        <a:t>32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1" i="0" u="none" strike="noStrike" dirty="0">
                          <a:solidFill>
                            <a:srgbClr val="C00000"/>
                          </a:solidFill>
                          <a:effectLst/>
                          <a:latin typeface="+mn-lt"/>
                        </a:rPr>
                        <a:t>31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306330">
                <a:tc>
                  <a:txBody>
                    <a:bodyPr/>
                    <a:lstStyle/>
                    <a:p>
                      <a:pPr marL="87313" indent="0" algn="l" fontAlgn="t"/>
                      <a:r>
                        <a:rPr lang="ru-RU" sz="1200" b="0" i="0" u="none" strike="noStrike" dirty="0">
                          <a:solidFill>
                            <a:srgbClr val="000000"/>
                          </a:solidFill>
                          <a:effectLst/>
                          <a:latin typeface="+mn-lt"/>
                        </a:rPr>
                        <a:t>Сохранять средства на специальном счёте дома, распоряжаться которым будет </a:t>
                      </a:r>
                      <a:r>
                        <a:rPr lang="ru-RU" sz="1200" b="0" i="0" u="none" strike="noStrike" dirty="0" smtClean="0">
                          <a:solidFill>
                            <a:srgbClr val="000000"/>
                          </a:solidFill>
                          <a:effectLst/>
                          <a:latin typeface="+mn-lt"/>
                        </a:rPr>
                        <a:t>УК, </a:t>
                      </a:r>
                      <a:r>
                        <a:rPr lang="ru-RU" sz="1200" b="0" i="0" u="none" strike="noStrike" dirty="0">
                          <a:solidFill>
                            <a:srgbClr val="000000"/>
                          </a:solidFill>
                          <a:effectLst/>
                          <a:latin typeface="+mn-lt"/>
                        </a:rPr>
                        <a:t>ТСЖ, ЖСК</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1" i="0" u="none" strike="noStrike" dirty="0">
                          <a:effectLst/>
                          <a:latin typeface="+mn-lt"/>
                        </a:rPr>
                        <a:t>30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effectLst/>
                          <a:latin typeface="+mn-lt"/>
                        </a:rPr>
                        <a:t>30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effectLst/>
                          <a:latin typeface="+mn-lt"/>
                        </a:rPr>
                        <a:t>29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200" b="1" i="0" u="none" strike="noStrike" kern="1200" dirty="0">
                          <a:solidFill>
                            <a:srgbClr val="C00000"/>
                          </a:solidFill>
                          <a:effectLst/>
                          <a:latin typeface="+mn-lt"/>
                          <a:ea typeface="+mn-ea"/>
                          <a:cs typeface="+mn-cs"/>
                        </a:rPr>
                        <a:t>43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effectLst/>
                          <a:latin typeface="+mn-lt"/>
                        </a:rPr>
                        <a:t>29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effectLst/>
                          <a:latin typeface="+mn-lt"/>
                        </a:rPr>
                        <a:t>28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effectLst/>
                          <a:latin typeface="+mn-lt"/>
                        </a:rPr>
                        <a:t>31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306330">
                <a:tc>
                  <a:txBody>
                    <a:bodyPr/>
                    <a:lstStyle/>
                    <a:p>
                      <a:pPr marL="87313" indent="0" algn="l" fontAlgn="t"/>
                      <a:r>
                        <a:rPr lang="ru-RU" sz="1200" b="0" i="0" u="none" strike="noStrike" dirty="0">
                          <a:solidFill>
                            <a:srgbClr val="000000"/>
                          </a:solidFill>
                          <a:effectLst/>
                          <a:latin typeface="+mn-lt"/>
                        </a:rPr>
                        <a:t>Сохранять средства на </a:t>
                      </a:r>
                      <a:r>
                        <a:rPr lang="ru-RU" sz="1200" b="0" i="0" u="none" strike="noStrike" dirty="0" smtClean="0">
                          <a:solidFill>
                            <a:srgbClr val="000000"/>
                          </a:solidFill>
                          <a:effectLst/>
                          <a:latin typeface="+mn-lt"/>
                        </a:rPr>
                        <a:t>счёте </a:t>
                      </a:r>
                      <a:r>
                        <a:rPr lang="ru-RU" sz="1200" b="0" i="0" u="none" strike="noStrike" dirty="0">
                          <a:solidFill>
                            <a:srgbClr val="000000"/>
                          </a:solidFill>
                          <a:effectLst/>
                          <a:latin typeface="+mn-lt"/>
                        </a:rPr>
                        <a:t>дома, распоряжаться которым будет региональный оператор</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1" i="0" u="none" strike="noStrike" dirty="0">
                          <a:effectLst/>
                          <a:latin typeface="+mn-lt"/>
                        </a:rPr>
                        <a:t>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effectLst/>
                          <a:latin typeface="+mn-lt"/>
                        </a:rPr>
                        <a:t>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200" b="1" i="0" u="none" strike="noStrike" kern="1200" dirty="0">
                          <a:solidFill>
                            <a:srgbClr val="C00000"/>
                          </a:solidFill>
                          <a:effectLst/>
                          <a:latin typeface="+mn-lt"/>
                          <a:ea typeface="+mn-ea"/>
                          <a:cs typeface="+mn-cs"/>
                        </a:rPr>
                        <a:t>14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effectLst/>
                          <a:latin typeface="+mn-lt"/>
                        </a:rPr>
                        <a:t>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effectLst/>
                          <a:latin typeface="+mn-lt"/>
                        </a:rPr>
                        <a:t>10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effectLst/>
                          <a:latin typeface="+mn-lt"/>
                        </a:rPr>
                        <a:t>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effectLst/>
                          <a:latin typeface="+mn-lt"/>
                        </a:rPr>
                        <a:t>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306330">
                <a:tc>
                  <a:txBody>
                    <a:bodyPr/>
                    <a:lstStyle/>
                    <a:p>
                      <a:pPr marL="87313" indent="0" algn="l" fontAlgn="t"/>
                      <a:r>
                        <a:rPr lang="ru-RU" sz="1200" b="0" i="0" u="none" strike="noStrike" dirty="0">
                          <a:solidFill>
                            <a:srgbClr val="000000"/>
                          </a:solidFill>
                          <a:effectLst/>
                          <a:latin typeface="+mn-lt"/>
                        </a:rPr>
                        <a:t>Я не собственник</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1" i="0" u="none" strike="noStrike" dirty="0">
                          <a:effectLst/>
                          <a:latin typeface="+mn-lt"/>
                        </a:rPr>
                        <a:t>15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effectLst/>
                          <a:latin typeface="+mn-lt"/>
                        </a:rPr>
                        <a:t>25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effectLst/>
                          <a:latin typeface="+mn-lt"/>
                        </a:rPr>
                        <a:t>19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effectLst/>
                          <a:latin typeface="+mn-lt"/>
                        </a:rPr>
                        <a:t>17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effectLst/>
                          <a:latin typeface="+mn-lt"/>
                        </a:rPr>
                        <a:t>13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effectLst/>
                          <a:latin typeface="+mn-lt"/>
                        </a:rPr>
                        <a:t>10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effectLst/>
                          <a:latin typeface="+mn-lt"/>
                        </a:rPr>
                        <a:t>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r h="306330">
                <a:tc>
                  <a:txBody>
                    <a:bodyPr/>
                    <a:lstStyle/>
                    <a:p>
                      <a:pPr marL="87313" indent="0" algn="l" fontAlgn="t"/>
                      <a:r>
                        <a:rPr lang="ru-RU" sz="1200" b="0" i="0" u="none" strike="noStrike" dirty="0">
                          <a:solidFill>
                            <a:srgbClr val="000000"/>
                          </a:solidFill>
                          <a:effectLst/>
                          <a:latin typeface="+mn-lt"/>
                        </a:rPr>
                        <a:t>Затрудняюсь ответить</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1" i="0" u="none" strike="noStrike" dirty="0">
                          <a:effectLst/>
                          <a:latin typeface="+mn-lt"/>
                        </a:rPr>
                        <a:t>21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200" b="1" i="0" u="none" strike="noStrike" kern="1200" dirty="0">
                          <a:solidFill>
                            <a:srgbClr val="C00000"/>
                          </a:solidFill>
                          <a:effectLst/>
                          <a:latin typeface="+mn-lt"/>
                          <a:ea typeface="+mn-ea"/>
                          <a:cs typeface="+mn-cs"/>
                        </a:rPr>
                        <a:t>26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effectLst/>
                          <a:latin typeface="+mn-lt"/>
                        </a:rPr>
                        <a:t>15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effectLst/>
                          <a:latin typeface="+mn-lt"/>
                        </a:rPr>
                        <a:t>18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effectLst/>
                          <a:latin typeface="+mn-lt"/>
                        </a:rPr>
                        <a:t>20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effectLst/>
                          <a:latin typeface="+mn-lt"/>
                        </a:rPr>
                        <a:t>21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effectLst/>
                          <a:latin typeface="+mn-lt"/>
                        </a:rPr>
                        <a:t>24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bl>
          </a:graphicData>
        </a:graphic>
      </p:graphicFrame>
      <p:sp>
        <p:nvSpPr>
          <p:cNvPr id="13" name="Заголовок 1"/>
          <p:cNvSpPr txBox="1">
            <a:spLocks/>
          </p:cNvSpPr>
          <p:nvPr/>
        </p:nvSpPr>
        <p:spPr bwMode="auto">
          <a:xfrm>
            <a:off x="468313" y="332656"/>
            <a:ext cx="7127875" cy="647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b="1">
                <a:solidFill>
                  <a:schemeClr val="tx2"/>
                </a:solidFill>
                <a:latin typeface="+mj-lt"/>
                <a:ea typeface="+mj-ea"/>
                <a:cs typeface="+mj-cs"/>
              </a:defRPr>
            </a:lvl1pPr>
            <a:lvl2pPr algn="l" rtl="0" eaLnBrk="0" fontAlgn="base" hangingPunct="0">
              <a:spcBef>
                <a:spcPct val="0"/>
              </a:spcBef>
              <a:spcAft>
                <a:spcPct val="0"/>
              </a:spcAft>
              <a:defRPr b="1">
                <a:solidFill>
                  <a:schemeClr val="tx2"/>
                </a:solidFill>
                <a:latin typeface="Franklin Gothic Book" pitchFamily="34" charset="0"/>
              </a:defRPr>
            </a:lvl2pPr>
            <a:lvl3pPr algn="l" rtl="0" eaLnBrk="0" fontAlgn="base" hangingPunct="0">
              <a:spcBef>
                <a:spcPct val="0"/>
              </a:spcBef>
              <a:spcAft>
                <a:spcPct val="0"/>
              </a:spcAft>
              <a:defRPr b="1">
                <a:solidFill>
                  <a:schemeClr val="tx2"/>
                </a:solidFill>
                <a:latin typeface="Franklin Gothic Book" pitchFamily="34" charset="0"/>
              </a:defRPr>
            </a:lvl3pPr>
            <a:lvl4pPr algn="l" rtl="0" eaLnBrk="0" fontAlgn="base" hangingPunct="0">
              <a:spcBef>
                <a:spcPct val="0"/>
              </a:spcBef>
              <a:spcAft>
                <a:spcPct val="0"/>
              </a:spcAft>
              <a:defRPr b="1">
                <a:solidFill>
                  <a:schemeClr val="tx2"/>
                </a:solidFill>
                <a:latin typeface="Franklin Gothic Book" pitchFamily="34" charset="0"/>
              </a:defRPr>
            </a:lvl4pPr>
            <a:lvl5pPr algn="l" rtl="0" eaLnBrk="0" fontAlgn="base" hangingPunct="0">
              <a:spcBef>
                <a:spcPct val="0"/>
              </a:spcBef>
              <a:spcAft>
                <a:spcPct val="0"/>
              </a:spcAft>
              <a:defRPr b="1">
                <a:solidFill>
                  <a:schemeClr val="tx2"/>
                </a:solidFill>
                <a:latin typeface="Franklin Gothic Book" pitchFamily="34" charset="0"/>
              </a:defRPr>
            </a:lvl5pPr>
            <a:lvl6pPr marL="457200" algn="l" rtl="0" fontAlgn="base">
              <a:spcBef>
                <a:spcPct val="0"/>
              </a:spcBef>
              <a:spcAft>
                <a:spcPct val="0"/>
              </a:spcAft>
              <a:defRPr b="1">
                <a:solidFill>
                  <a:schemeClr val="tx2"/>
                </a:solidFill>
                <a:latin typeface="Franklin Gothic Book" pitchFamily="34" charset="0"/>
              </a:defRPr>
            </a:lvl6pPr>
            <a:lvl7pPr marL="914400" algn="l" rtl="0" fontAlgn="base">
              <a:spcBef>
                <a:spcPct val="0"/>
              </a:spcBef>
              <a:spcAft>
                <a:spcPct val="0"/>
              </a:spcAft>
              <a:defRPr b="1">
                <a:solidFill>
                  <a:schemeClr val="tx2"/>
                </a:solidFill>
                <a:latin typeface="Franklin Gothic Book" pitchFamily="34" charset="0"/>
              </a:defRPr>
            </a:lvl7pPr>
            <a:lvl8pPr marL="1371600" algn="l" rtl="0" fontAlgn="base">
              <a:spcBef>
                <a:spcPct val="0"/>
              </a:spcBef>
              <a:spcAft>
                <a:spcPct val="0"/>
              </a:spcAft>
              <a:defRPr b="1">
                <a:solidFill>
                  <a:schemeClr val="tx2"/>
                </a:solidFill>
                <a:latin typeface="Franklin Gothic Book" pitchFamily="34" charset="0"/>
              </a:defRPr>
            </a:lvl8pPr>
            <a:lvl9pPr marL="1828800" algn="l" rtl="0" fontAlgn="base">
              <a:spcBef>
                <a:spcPct val="0"/>
              </a:spcBef>
              <a:spcAft>
                <a:spcPct val="0"/>
              </a:spcAft>
              <a:defRPr b="1">
                <a:solidFill>
                  <a:schemeClr val="tx2"/>
                </a:solidFill>
                <a:latin typeface="Franklin Gothic Book" pitchFamily="34" charset="0"/>
              </a:defRPr>
            </a:lvl9pPr>
          </a:lstStyle>
          <a:p>
            <a:pPr>
              <a:defRPr/>
            </a:pPr>
            <a:r>
              <a:rPr lang="ru-RU" sz="1600" spc="-30" dirty="0"/>
              <a:t>Предпочтения владельцев квартир в многоквартирных домах </a:t>
            </a:r>
            <a:br>
              <a:rPr lang="ru-RU" sz="1600" spc="-30" dirty="0"/>
            </a:br>
            <a:r>
              <a:rPr lang="ru-RU" sz="1600" spc="-30" dirty="0"/>
              <a:t>при выборе способа накопления средств на капитальный ремонт дома</a:t>
            </a:r>
            <a:endParaRPr lang="ru-RU" sz="1600" kern="0" dirty="0"/>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38</a:t>
            </a:fld>
            <a:endParaRPr lang="ru-RU" dirty="0"/>
          </a:p>
        </p:txBody>
      </p:sp>
      <p:sp>
        <p:nvSpPr>
          <p:cNvPr id="12" name="Text Box 12"/>
          <p:cNvSpPr txBox="1">
            <a:spLocks noChangeArrowheads="1"/>
          </p:cNvSpPr>
          <p:nvPr/>
        </p:nvSpPr>
        <p:spPr bwMode="auto">
          <a:xfrm>
            <a:off x="118046" y="1321486"/>
            <a:ext cx="8712596" cy="830997"/>
          </a:xfrm>
          <a:prstGeom prst="rect">
            <a:avLst/>
          </a:prstGeom>
          <a:noFill/>
          <a:ln w="9525" algn="ctr">
            <a:noFill/>
            <a:miter lim="800000"/>
            <a:headEnd/>
            <a:tailEnd/>
          </a:ln>
          <a:effectLst/>
        </p:spPr>
        <p:txBody>
          <a:bodyPr wrap="square" anchor="b">
            <a:spAutoFit/>
          </a:bodyPr>
          <a:lstStyle/>
          <a:p>
            <a:pPr lvl="0" algn="ctr">
              <a:defRPr/>
            </a:pPr>
            <a:r>
              <a:rPr lang="ru-RU" sz="1100" b="1" dirty="0"/>
              <a:t>Собственники квартир имеют право выбрать один из вариантов накопления средств на капитальный ремонт дома – перечислять средства региональному оператору или сохранять их на специальном счёте дома, распоряжаться которым по решению собственников будет управляющая компания, ТСЖ, ЖСК, или тот же региональный оператор, для проведения капитального ремонта самостоятельно. Какой способ накопления Вы выбрали?</a:t>
            </a:r>
            <a:r>
              <a:rPr lang="ru-RU" sz="1100" b="1" dirty="0">
                <a:solidFill>
                  <a:srgbClr val="000000"/>
                </a:solidFill>
                <a:latin typeface="Arial" charset="0"/>
              </a:rPr>
              <a:t>*</a:t>
            </a:r>
            <a:endParaRPr lang="en-US" sz="1100" b="1" dirty="0">
              <a:solidFill>
                <a:srgbClr val="000000"/>
              </a:solidFill>
              <a:effectLst>
                <a:outerShdw blurRad="38100" dist="38100" dir="2700000" algn="tl">
                  <a:srgbClr val="C0C0C0"/>
                </a:outerShdw>
              </a:effectLst>
              <a:latin typeface="Arial" charset="0"/>
            </a:endParaRPr>
          </a:p>
          <a:p>
            <a:pPr algn="ctr">
              <a:spcBef>
                <a:spcPts val="0"/>
              </a:spcBef>
              <a:defRPr/>
            </a:pPr>
            <a:endParaRPr lang="ru-RU" sz="300" i="1" dirty="0">
              <a:latin typeface="Arial" charset="0"/>
              <a:cs typeface="+mn-c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txBox="1">
            <a:spLocks noChangeArrowheads="1"/>
          </p:cNvSpPr>
          <p:nvPr/>
        </p:nvSpPr>
        <p:spPr bwMode="auto">
          <a:xfrm>
            <a:off x="118046" y="4948975"/>
            <a:ext cx="8702104" cy="1272080"/>
          </a:xfrm>
          <a:prstGeom prst="rect">
            <a:avLst/>
          </a:prstGeom>
          <a:noFill/>
          <a:ln w="9525">
            <a:noFill/>
            <a:miter lim="800000"/>
            <a:headEnd/>
            <a:tailEnd/>
          </a:ln>
        </p:spPr>
        <p:txBody>
          <a:bodyPr/>
          <a:lstStyle>
            <a:defPPr>
              <a:defRPr lang="ru-RU"/>
            </a:defPPr>
            <a:lvl1pPr marL="266700" indent="-266700" algn="just">
              <a:spcBef>
                <a:spcPct val="10000"/>
              </a:spcBef>
              <a:buClr>
                <a:srgbClr val="339966"/>
              </a:buClr>
              <a:buSzPct val="90000"/>
              <a:buFont typeface="Wingdings" pitchFamily="2" charset="2"/>
              <a:buChar char="q"/>
              <a:defRPr sz="1400" kern="0" spc="-10">
                <a:latin typeface="Franklin Gothic Book" panose="020B0503020102020204" pitchFamily="34" charset="0"/>
                <a:cs typeface="+mn-cs"/>
              </a:defRPr>
            </a:lvl1pPr>
          </a:lstStyle>
          <a:p>
            <a:r>
              <a:rPr lang="ru-RU" dirty="0" smtClean="0"/>
              <a:t>Перечисление средств </a:t>
            </a:r>
            <a:r>
              <a:rPr lang="ru-RU" dirty="0"/>
              <a:t>региональному оператору </a:t>
            </a:r>
            <a:r>
              <a:rPr lang="ru-RU" dirty="0" smtClean="0"/>
              <a:t>выбирали особенно часто жители Урала и Сибири (</a:t>
            </a:r>
            <a:r>
              <a:rPr lang="ru-RU" dirty="0"/>
              <a:t>30% и 34% </a:t>
            </a:r>
            <a:r>
              <a:rPr lang="ru-RU" dirty="0" smtClean="0"/>
              <a:t>по </a:t>
            </a:r>
            <a:r>
              <a:rPr lang="ru-RU" dirty="0"/>
              <a:t>сравнению с 25% </a:t>
            </a:r>
            <a:r>
              <a:rPr lang="ru-RU" dirty="0" smtClean="0"/>
              <a:t>по стране в целом). Размещение </a:t>
            </a:r>
            <a:r>
              <a:rPr lang="ru-RU" dirty="0"/>
              <a:t>средств </a:t>
            </a:r>
            <a:r>
              <a:rPr lang="ru-RU" dirty="0" smtClean="0"/>
              <a:t>на </a:t>
            </a:r>
            <a:r>
              <a:rPr lang="ru-RU" dirty="0"/>
              <a:t>специальном счёте в управлении </a:t>
            </a:r>
            <a:r>
              <a:rPr lang="ru-RU" dirty="0" smtClean="0"/>
              <a:t>ТСЖ – предпочтительнее жителям Поволжья (37</a:t>
            </a:r>
            <a:r>
              <a:rPr lang="ru-RU" dirty="0"/>
              <a:t>% по сравнению с 30% в целом по </a:t>
            </a:r>
            <a:r>
              <a:rPr lang="ru-RU" dirty="0" smtClean="0"/>
              <a:t>выборке</a:t>
            </a:r>
            <a:r>
              <a:rPr lang="ru-RU" dirty="0"/>
              <a:t>).</a:t>
            </a:r>
          </a:p>
          <a:p>
            <a:r>
              <a:rPr lang="ru-RU" dirty="0" smtClean="0"/>
              <a:t>Сохранять </a:t>
            </a:r>
            <a:r>
              <a:rPr lang="ru-RU" dirty="0"/>
              <a:t>средства на </a:t>
            </a:r>
            <a:r>
              <a:rPr lang="ru-RU" dirty="0" smtClean="0"/>
              <a:t>счёте </a:t>
            </a:r>
            <a:r>
              <a:rPr lang="ru-RU" dirty="0"/>
              <a:t>под распоряжением регионального оператора </a:t>
            </a:r>
            <a:r>
              <a:rPr lang="ru-RU" dirty="0" smtClean="0"/>
              <a:t>чаще предпочитают жители Дальневосточного округа </a:t>
            </a:r>
            <a:r>
              <a:rPr lang="ru-RU" dirty="0"/>
              <a:t>(21% по сравнению с 8% в целом по выборке).</a:t>
            </a:r>
          </a:p>
        </p:txBody>
      </p:sp>
      <p:graphicFrame>
        <p:nvGraphicFramePr>
          <p:cNvPr id="7" name="Таблица 6"/>
          <p:cNvGraphicFramePr>
            <a:graphicFrameLocks noGrp="1"/>
          </p:cNvGraphicFramePr>
          <p:nvPr>
            <p:extLst>
              <p:ext uri="{D42A27DB-BD31-4B8C-83A1-F6EECF244321}">
                <p14:modId xmlns:p14="http://schemas.microsoft.com/office/powerpoint/2010/main" val="1776044536"/>
              </p:ext>
            </p:extLst>
          </p:nvPr>
        </p:nvGraphicFramePr>
        <p:xfrm>
          <a:off x="250825" y="2470299"/>
          <a:ext cx="8569322" cy="2349574"/>
        </p:xfrm>
        <a:graphic>
          <a:graphicData uri="http://schemas.openxmlformats.org/drawingml/2006/table">
            <a:tbl>
              <a:tblPr>
                <a:tableStyleId>{5C22544A-7EE6-4342-B048-85BDC9FD1C3A}</a:tableStyleId>
              </a:tblPr>
              <a:tblGrid>
                <a:gridCol w="3574707">
                  <a:extLst>
                    <a:ext uri="{9D8B030D-6E8A-4147-A177-3AD203B41FA5}">
                      <a16:colId xmlns="" xmlns:a16="http://schemas.microsoft.com/office/drawing/2014/main" val="20000"/>
                    </a:ext>
                  </a:extLst>
                </a:gridCol>
                <a:gridCol w="546632">
                  <a:extLst>
                    <a:ext uri="{9D8B030D-6E8A-4147-A177-3AD203B41FA5}">
                      <a16:colId xmlns="" xmlns:a16="http://schemas.microsoft.com/office/drawing/2014/main" val="20001"/>
                    </a:ext>
                  </a:extLst>
                </a:gridCol>
                <a:gridCol w="546632">
                  <a:extLst>
                    <a:ext uri="{9D8B030D-6E8A-4147-A177-3AD203B41FA5}">
                      <a16:colId xmlns="" xmlns:a16="http://schemas.microsoft.com/office/drawing/2014/main" val="20002"/>
                    </a:ext>
                  </a:extLst>
                </a:gridCol>
                <a:gridCol w="546632">
                  <a:extLst>
                    <a:ext uri="{9D8B030D-6E8A-4147-A177-3AD203B41FA5}">
                      <a16:colId xmlns="" xmlns:a16="http://schemas.microsoft.com/office/drawing/2014/main" val="20003"/>
                    </a:ext>
                  </a:extLst>
                </a:gridCol>
                <a:gridCol w="546632">
                  <a:extLst>
                    <a:ext uri="{9D8B030D-6E8A-4147-A177-3AD203B41FA5}">
                      <a16:colId xmlns="" xmlns:a16="http://schemas.microsoft.com/office/drawing/2014/main" val="20004"/>
                    </a:ext>
                  </a:extLst>
                </a:gridCol>
                <a:gridCol w="546632">
                  <a:extLst>
                    <a:ext uri="{9D8B030D-6E8A-4147-A177-3AD203B41FA5}">
                      <a16:colId xmlns="" xmlns:a16="http://schemas.microsoft.com/office/drawing/2014/main" val="20005"/>
                    </a:ext>
                  </a:extLst>
                </a:gridCol>
                <a:gridCol w="546632">
                  <a:extLst>
                    <a:ext uri="{9D8B030D-6E8A-4147-A177-3AD203B41FA5}">
                      <a16:colId xmlns="" xmlns:a16="http://schemas.microsoft.com/office/drawing/2014/main" val="20006"/>
                    </a:ext>
                  </a:extLst>
                </a:gridCol>
                <a:gridCol w="546632">
                  <a:extLst>
                    <a:ext uri="{9D8B030D-6E8A-4147-A177-3AD203B41FA5}">
                      <a16:colId xmlns="" xmlns:a16="http://schemas.microsoft.com/office/drawing/2014/main" val="20007"/>
                    </a:ext>
                  </a:extLst>
                </a:gridCol>
                <a:gridCol w="546632">
                  <a:extLst>
                    <a:ext uri="{9D8B030D-6E8A-4147-A177-3AD203B41FA5}">
                      <a16:colId xmlns="" xmlns:a16="http://schemas.microsoft.com/office/drawing/2014/main" val="20008"/>
                    </a:ext>
                  </a:extLst>
                </a:gridCol>
                <a:gridCol w="621559">
                  <a:extLst>
                    <a:ext uri="{9D8B030D-6E8A-4147-A177-3AD203B41FA5}">
                      <a16:colId xmlns="" xmlns:a16="http://schemas.microsoft.com/office/drawing/2014/main" val="20009"/>
                    </a:ext>
                  </a:extLst>
                </a:gridCol>
              </a:tblGrid>
              <a:tr h="183285">
                <a:tc rowSpan="2">
                  <a:txBody>
                    <a:bodyPr/>
                    <a:lstStyle/>
                    <a:p>
                      <a:pPr algn="l" fontAlgn="ctr"/>
                      <a:r>
                        <a:rPr lang="ru-RU" sz="1200" u="none" strike="noStrike" dirty="0">
                          <a:effectLst/>
                          <a:latin typeface="+mn-lt"/>
                        </a:rPr>
                        <a:t> </a:t>
                      </a:r>
                      <a:endParaRPr lang="ru-RU" sz="1200" b="1" i="1" u="none" strike="noStrike" dirty="0">
                        <a:effectLst/>
                        <a:latin typeface="+mn-lt"/>
                      </a:endParaRPr>
                    </a:p>
                    <a:p>
                      <a:pPr algn="l" fontAlgn="ctr"/>
                      <a:r>
                        <a:rPr lang="ru-RU" sz="1200" u="none" strike="noStrike" dirty="0">
                          <a:effectLst/>
                          <a:latin typeface="+mn-lt"/>
                        </a:rPr>
                        <a:t> </a:t>
                      </a:r>
                      <a:endParaRPr lang="ru-RU" sz="1200" b="1" i="0" u="none" strike="noStrike" dirty="0">
                        <a:solidFill>
                          <a:srgbClr val="FF0000"/>
                        </a:solidFill>
                        <a:effectLst/>
                        <a:latin typeface="+mn-lt"/>
                      </a:endParaRPr>
                    </a:p>
                  </a:txBody>
                  <a:tcPr marL="7717" marR="7717" marT="7717" marB="0" anchor="ctr">
                    <a:lnB w="3175" cap="flat" cmpd="sng" algn="ctr">
                      <a:solidFill>
                        <a:schemeClr val="bg1">
                          <a:lumMod val="50000"/>
                        </a:schemeClr>
                      </a:solidFill>
                      <a:prstDash val="solid"/>
                      <a:round/>
                      <a:headEnd type="none" w="med" len="med"/>
                      <a:tailEnd type="none" w="med" len="med"/>
                    </a:lnB>
                    <a:solidFill>
                      <a:srgbClr val="00927B"/>
                    </a:solidFill>
                  </a:tcPr>
                </a:tc>
                <a:tc rowSpan="2">
                  <a:txBody>
                    <a:bodyPr/>
                    <a:lstStyle/>
                    <a:p>
                      <a:pPr algn="ctr" fontAlgn="ctr"/>
                      <a:r>
                        <a:rPr lang="ru-RU" sz="1200" b="1" u="none" strike="noStrike" dirty="0" smtClean="0">
                          <a:solidFill>
                            <a:schemeClr val="bg1"/>
                          </a:solidFill>
                          <a:effectLst/>
                          <a:latin typeface="+mn-lt"/>
                        </a:rPr>
                        <a:t>ВСЕГО</a:t>
                      </a:r>
                      <a:endParaRPr lang="ru-RU" sz="1200" b="1" i="0" u="none" strike="noStrike" dirty="0">
                        <a:solidFill>
                          <a:schemeClr val="bg1"/>
                        </a:solidFill>
                        <a:effectLst/>
                        <a:latin typeface="+mn-lt"/>
                      </a:endParaRPr>
                    </a:p>
                  </a:txBody>
                  <a:tcPr marL="7717" marR="7717" marT="7717" marB="0" anchor="ctr">
                    <a:lnB w="3175" cap="flat" cmpd="sng" algn="ctr">
                      <a:solidFill>
                        <a:schemeClr val="bg1">
                          <a:lumMod val="50000"/>
                        </a:schemeClr>
                      </a:solidFill>
                      <a:prstDash val="solid"/>
                      <a:round/>
                      <a:headEnd type="none" w="med" len="med"/>
                      <a:tailEnd type="none" w="med" len="med"/>
                    </a:lnB>
                    <a:solidFill>
                      <a:srgbClr val="00927B"/>
                    </a:solidFill>
                  </a:tcPr>
                </a:tc>
                <a:tc gridSpan="8">
                  <a:txBody>
                    <a:bodyPr/>
                    <a:lstStyle/>
                    <a:p>
                      <a:pPr algn="ctr" fontAlgn="ctr"/>
                      <a:r>
                        <a:rPr lang="ru-RU" sz="1200" u="none" strike="noStrike" dirty="0">
                          <a:solidFill>
                            <a:schemeClr val="bg1"/>
                          </a:solidFill>
                          <a:effectLst/>
                          <a:latin typeface="+mn-lt"/>
                        </a:rPr>
                        <a:t>Федеральный округ</a:t>
                      </a:r>
                      <a:endParaRPr lang="ru-RU" sz="1200" b="1" i="0" u="none" strike="noStrike" dirty="0">
                        <a:solidFill>
                          <a:schemeClr val="bg1"/>
                        </a:solidFill>
                        <a:effectLst/>
                        <a:latin typeface="+mn-lt"/>
                      </a:endParaRPr>
                    </a:p>
                  </a:txBody>
                  <a:tcPr marL="7717" marR="7717" marT="7717" marB="0" anchor="ctr">
                    <a:solidFill>
                      <a:srgbClr val="00927B"/>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0"/>
                  </a:ext>
                </a:extLst>
              </a:tr>
              <a:tr h="413676">
                <a:tc vMerge="1">
                  <a:txBody>
                    <a:bodyPr/>
                    <a:lstStyle/>
                    <a:p>
                      <a:pPr algn="l" fontAlgn="ctr"/>
                      <a:endParaRPr lang="ru-RU" sz="1400" b="1" i="0" u="none" strike="noStrike" dirty="0">
                        <a:solidFill>
                          <a:srgbClr val="FF0000"/>
                        </a:solidFill>
                        <a:effectLst/>
                        <a:latin typeface="Arial Cyr"/>
                      </a:endParaRPr>
                    </a:p>
                  </a:txBody>
                  <a:tcPr marL="7717" marR="7717" marT="7717" marB="0" anchor="ctr"/>
                </a:tc>
                <a:tc vMerge="1">
                  <a:txBody>
                    <a:bodyPr/>
                    <a:lstStyle/>
                    <a:p>
                      <a:endParaRPr lang="ru-RU"/>
                    </a:p>
                  </a:txBody>
                  <a:tcPr/>
                </a:tc>
                <a:tc>
                  <a:txBody>
                    <a:bodyPr/>
                    <a:lstStyle/>
                    <a:p>
                      <a:pPr algn="ctr" fontAlgn="ctr"/>
                      <a:r>
                        <a:rPr lang="ru-RU" sz="1200" u="none" strike="noStrike" dirty="0">
                          <a:solidFill>
                            <a:schemeClr val="bg1"/>
                          </a:solidFill>
                          <a:effectLst/>
                          <a:latin typeface="+mn-lt"/>
                        </a:rPr>
                        <a:t>ЦФО</a:t>
                      </a:r>
                      <a:endParaRPr lang="ru-RU" sz="1200" b="0" i="1" u="none" strike="noStrike" dirty="0">
                        <a:solidFill>
                          <a:schemeClr val="bg1"/>
                        </a:solidFill>
                        <a:effectLst/>
                        <a:latin typeface="+mn-lt"/>
                      </a:endParaRPr>
                    </a:p>
                  </a:txBody>
                  <a:tcPr marL="7717" marR="7717" marT="7717"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latin typeface="+mn-lt"/>
                        </a:rPr>
                        <a:t>СЗФО</a:t>
                      </a:r>
                      <a:endParaRPr lang="ru-RU" sz="1200" b="0" i="1" u="none" strike="noStrike" dirty="0">
                        <a:solidFill>
                          <a:schemeClr val="bg1"/>
                        </a:solidFill>
                        <a:effectLst/>
                        <a:latin typeface="+mn-lt"/>
                      </a:endParaRPr>
                    </a:p>
                  </a:txBody>
                  <a:tcPr marL="7717" marR="7717" marT="7717"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latin typeface="+mn-lt"/>
                        </a:rPr>
                        <a:t>ЮФО</a:t>
                      </a:r>
                      <a:endParaRPr lang="ru-RU" sz="1200" b="0" i="1" u="none" strike="noStrike" dirty="0">
                        <a:solidFill>
                          <a:schemeClr val="bg1"/>
                        </a:solidFill>
                        <a:effectLst/>
                        <a:latin typeface="+mn-lt"/>
                      </a:endParaRPr>
                    </a:p>
                  </a:txBody>
                  <a:tcPr marL="7717" marR="7717" marT="7717"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latin typeface="+mn-lt"/>
                        </a:rPr>
                        <a:t>СКФО</a:t>
                      </a:r>
                      <a:endParaRPr lang="ru-RU" sz="1200" b="0" i="1" u="none" strike="noStrike" dirty="0">
                        <a:solidFill>
                          <a:schemeClr val="bg1"/>
                        </a:solidFill>
                        <a:effectLst/>
                        <a:latin typeface="+mn-lt"/>
                      </a:endParaRPr>
                    </a:p>
                  </a:txBody>
                  <a:tcPr marL="7717" marR="7717" marT="7717"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latin typeface="+mn-lt"/>
                        </a:rPr>
                        <a:t>ПФО</a:t>
                      </a:r>
                      <a:endParaRPr lang="ru-RU" sz="1200" b="0" i="1" u="none" strike="noStrike" dirty="0">
                        <a:solidFill>
                          <a:schemeClr val="bg1"/>
                        </a:solidFill>
                        <a:effectLst/>
                        <a:latin typeface="+mn-lt"/>
                      </a:endParaRPr>
                    </a:p>
                  </a:txBody>
                  <a:tcPr marL="7717" marR="7717" marT="7717"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latin typeface="+mn-lt"/>
                        </a:rPr>
                        <a:t>УФО</a:t>
                      </a:r>
                      <a:endParaRPr lang="ru-RU" sz="1200" b="0" i="1" u="none" strike="noStrike" dirty="0">
                        <a:solidFill>
                          <a:schemeClr val="bg1"/>
                        </a:solidFill>
                        <a:effectLst/>
                        <a:latin typeface="+mn-lt"/>
                      </a:endParaRPr>
                    </a:p>
                  </a:txBody>
                  <a:tcPr marL="7717" marR="7717" marT="7717"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latin typeface="+mn-lt"/>
                        </a:rPr>
                        <a:t>СФО</a:t>
                      </a:r>
                      <a:endParaRPr lang="ru-RU" sz="1200" b="0" i="1" u="none" strike="noStrike" dirty="0">
                        <a:solidFill>
                          <a:schemeClr val="bg1"/>
                        </a:solidFill>
                        <a:effectLst/>
                        <a:latin typeface="+mn-lt"/>
                      </a:endParaRPr>
                    </a:p>
                  </a:txBody>
                  <a:tcPr marL="7717" marR="7717" marT="7717"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latin typeface="+mn-lt"/>
                        </a:rPr>
                        <a:t>ДФО</a:t>
                      </a:r>
                      <a:endParaRPr lang="ru-RU" sz="1200" b="0" i="1" u="none" strike="noStrike" dirty="0">
                        <a:solidFill>
                          <a:schemeClr val="bg1"/>
                        </a:solidFill>
                        <a:effectLst/>
                        <a:latin typeface="+mn-lt"/>
                      </a:endParaRPr>
                    </a:p>
                  </a:txBody>
                  <a:tcPr marL="7717" marR="7717" marT="7717" marB="0" anchor="ctr">
                    <a:lnB w="3175" cap="flat" cmpd="sng" algn="ctr">
                      <a:solidFill>
                        <a:schemeClr val="bg1">
                          <a:lumMod val="50000"/>
                        </a:schemeClr>
                      </a:solidFill>
                      <a:prstDash val="solid"/>
                      <a:round/>
                      <a:headEnd type="none" w="med" len="med"/>
                      <a:tailEnd type="none" w="med" len="med"/>
                    </a:lnB>
                    <a:solidFill>
                      <a:srgbClr val="00927B"/>
                    </a:solidFill>
                  </a:tcPr>
                </a:tc>
                <a:extLst>
                  <a:ext uri="{0D108BD9-81ED-4DB2-BD59-A6C34878D82A}">
                    <a16:rowId xmlns="" xmlns:a16="http://schemas.microsoft.com/office/drawing/2014/main" val="10001"/>
                  </a:ext>
                </a:extLst>
              </a:tr>
              <a:tr h="331577">
                <a:tc>
                  <a:txBody>
                    <a:bodyPr/>
                    <a:lstStyle/>
                    <a:p>
                      <a:pPr marL="87313" indent="0" algn="l" fontAlgn="t"/>
                      <a:r>
                        <a:rPr lang="ru-RU" sz="1200" b="0" i="0" u="none" strike="noStrike" dirty="0">
                          <a:solidFill>
                            <a:srgbClr val="000000"/>
                          </a:solidFill>
                          <a:effectLst/>
                          <a:latin typeface="+mn-lt"/>
                        </a:rPr>
                        <a:t>Перечислять средства региональному оператору</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1" i="0" u="none" strike="noStrike" dirty="0">
                          <a:effectLst/>
                          <a:latin typeface="+mn-lt"/>
                        </a:rPr>
                        <a:t>25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effectLst/>
                          <a:latin typeface="+mn-lt"/>
                        </a:rPr>
                        <a:t>24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effectLst/>
                          <a:latin typeface="+mn-lt"/>
                        </a:rPr>
                        <a:t>22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effectLst/>
                          <a:latin typeface="+mn-lt"/>
                        </a:rPr>
                        <a:t>22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effectLst/>
                          <a:latin typeface="+mn-lt"/>
                        </a:rPr>
                        <a:t>21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effectLst/>
                          <a:latin typeface="+mn-lt"/>
                        </a:rPr>
                        <a:t>26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200" b="1" i="0" u="none" strike="noStrike" kern="1200">
                          <a:solidFill>
                            <a:srgbClr val="C00000"/>
                          </a:solidFill>
                          <a:effectLst/>
                          <a:latin typeface="+mn-lt"/>
                          <a:ea typeface="+mn-ea"/>
                          <a:cs typeface="+mn-cs"/>
                        </a:rPr>
                        <a:t>30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200" b="1" i="0" u="none" strike="noStrike" kern="1200" dirty="0">
                          <a:solidFill>
                            <a:srgbClr val="C00000"/>
                          </a:solidFill>
                          <a:effectLst/>
                          <a:latin typeface="+mn-lt"/>
                          <a:ea typeface="+mn-ea"/>
                          <a:cs typeface="+mn-cs"/>
                        </a:rPr>
                        <a:t>34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effectLst/>
                          <a:latin typeface="+mn-lt"/>
                        </a:rPr>
                        <a:t>19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331577">
                <a:tc>
                  <a:txBody>
                    <a:bodyPr/>
                    <a:lstStyle/>
                    <a:p>
                      <a:pPr marL="87313" indent="0" algn="l" fontAlgn="t"/>
                      <a:r>
                        <a:rPr lang="ru-RU" sz="1200" b="0" i="0" u="none" strike="noStrike" dirty="0">
                          <a:solidFill>
                            <a:srgbClr val="000000"/>
                          </a:solidFill>
                          <a:effectLst/>
                          <a:latin typeface="+mn-lt"/>
                        </a:rPr>
                        <a:t>Сохранять средства на специальном счёте дома, распоряжаться которым будет </a:t>
                      </a:r>
                      <a:r>
                        <a:rPr lang="ru-RU" sz="1200" b="0" i="0" u="none" strike="noStrike" dirty="0" smtClean="0">
                          <a:solidFill>
                            <a:srgbClr val="000000"/>
                          </a:solidFill>
                          <a:effectLst/>
                          <a:latin typeface="+mn-lt"/>
                        </a:rPr>
                        <a:t>УК, </a:t>
                      </a:r>
                      <a:r>
                        <a:rPr lang="ru-RU" sz="1200" b="0" i="0" u="none" strike="noStrike" dirty="0">
                          <a:solidFill>
                            <a:srgbClr val="000000"/>
                          </a:solidFill>
                          <a:effectLst/>
                          <a:latin typeface="+mn-lt"/>
                        </a:rPr>
                        <a:t>ТСЖ, ЖСК</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1" i="0" u="none" strike="noStrike" dirty="0">
                          <a:effectLst/>
                          <a:latin typeface="+mn-lt"/>
                        </a:rPr>
                        <a:t>30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effectLst/>
                          <a:latin typeface="+mn-lt"/>
                        </a:rPr>
                        <a:t>27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effectLst/>
                          <a:latin typeface="+mn-lt"/>
                        </a:rPr>
                        <a:t>31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effectLst/>
                          <a:latin typeface="+mn-lt"/>
                        </a:rPr>
                        <a:t>30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effectLst/>
                          <a:latin typeface="+mn-lt"/>
                        </a:rPr>
                        <a:t>31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200" b="1" i="0" u="none" strike="noStrike" kern="1200" dirty="0">
                          <a:solidFill>
                            <a:srgbClr val="C00000"/>
                          </a:solidFill>
                          <a:effectLst/>
                          <a:latin typeface="+mn-lt"/>
                          <a:ea typeface="+mn-ea"/>
                          <a:cs typeface="+mn-cs"/>
                        </a:rPr>
                        <a:t>37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effectLst/>
                          <a:latin typeface="+mn-lt"/>
                        </a:rPr>
                        <a:t>29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effectLst/>
                          <a:latin typeface="+mn-lt"/>
                        </a:rPr>
                        <a:t>32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effectLst/>
                          <a:latin typeface="+mn-lt"/>
                        </a:rPr>
                        <a:t>27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331577">
                <a:tc>
                  <a:txBody>
                    <a:bodyPr/>
                    <a:lstStyle/>
                    <a:p>
                      <a:pPr marL="87313" indent="0" algn="l" fontAlgn="t"/>
                      <a:r>
                        <a:rPr lang="ru-RU" sz="1200" b="0" i="0" u="none" strike="noStrike" dirty="0">
                          <a:solidFill>
                            <a:srgbClr val="000000"/>
                          </a:solidFill>
                          <a:effectLst/>
                          <a:latin typeface="+mn-lt"/>
                        </a:rPr>
                        <a:t>Сохранять средства на </a:t>
                      </a:r>
                      <a:r>
                        <a:rPr lang="ru-RU" sz="1200" b="0" i="0" u="none" strike="noStrike" dirty="0" smtClean="0">
                          <a:solidFill>
                            <a:srgbClr val="000000"/>
                          </a:solidFill>
                          <a:effectLst/>
                          <a:latin typeface="+mn-lt"/>
                        </a:rPr>
                        <a:t>счёте </a:t>
                      </a:r>
                      <a:r>
                        <a:rPr lang="ru-RU" sz="1200" b="0" i="0" u="none" strike="noStrike" dirty="0">
                          <a:solidFill>
                            <a:srgbClr val="000000"/>
                          </a:solidFill>
                          <a:effectLst/>
                          <a:latin typeface="+mn-lt"/>
                        </a:rPr>
                        <a:t>дома, распоряжаться которым будет региональный оператор</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1" i="0" u="none" strike="noStrike" dirty="0">
                          <a:effectLst/>
                          <a:latin typeface="+mn-lt"/>
                        </a:rPr>
                        <a:t>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effectLst/>
                          <a:latin typeface="+mn-lt"/>
                        </a:rPr>
                        <a:t>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effectLst/>
                          <a:latin typeface="+mn-lt"/>
                        </a:rPr>
                        <a:t>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effectLst/>
                          <a:latin typeface="+mn-lt"/>
                        </a:rPr>
                        <a:t>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effectLst/>
                          <a:latin typeface="+mn-lt"/>
                        </a:rPr>
                        <a:t>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effectLst/>
                          <a:latin typeface="+mn-lt"/>
                        </a:rPr>
                        <a:t>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200" b="1" i="0" u="none" strike="noStrike" kern="1200" dirty="0">
                          <a:solidFill>
                            <a:srgbClr val="C00000"/>
                          </a:solidFill>
                          <a:effectLst/>
                          <a:latin typeface="+mn-lt"/>
                          <a:ea typeface="+mn-ea"/>
                          <a:cs typeface="+mn-cs"/>
                        </a:rPr>
                        <a:t>13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effectLst/>
                          <a:latin typeface="+mn-lt"/>
                        </a:rPr>
                        <a:t>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200" b="1" i="0" u="none" strike="noStrike" kern="1200" dirty="0">
                          <a:solidFill>
                            <a:srgbClr val="C00000"/>
                          </a:solidFill>
                          <a:effectLst/>
                          <a:latin typeface="+mn-lt"/>
                          <a:ea typeface="+mn-ea"/>
                          <a:cs typeface="+mn-cs"/>
                        </a:rPr>
                        <a:t>21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331577">
                <a:tc>
                  <a:txBody>
                    <a:bodyPr/>
                    <a:lstStyle/>
                    <a:p>
                      <a:pPr marL="87313" indent="0" algn="l" fontAlgn="t"/>
                      <a:r>
                        <a:rPr lang="ru-RU" sz="1200" b="0" i="0" u="none" strike="noStrike" dirty="0">
                          <a:solidFill>
                            <a:srgbClr val="000000"/>
                          </a:solidFill>
                          <a:effectLst/>
                          <a:latin typeface="+mn-lt"/>
                        </a:rPr>
                        <a:t>Я не собственник</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1" i="0" u="none" strike="noStrike" dirty="0">
                          <a:effectLst/>
                          <a:latin typeface="+mn-lt"/>
                        </a:rPr>
                        <a:t>15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effectLst/>
                          <a:latin typeface="+mn-lt"/>
                        </a:rPr>
                        <a:t>19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effectLst/>
                          <a:latin typeface="+mn-lt"/>
                        </a:rPr>
                        <a:t>14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effectLst/>
                          <a:latin typeface="+mn-lt"/>
                        </a:rPr>
                        <a:t>18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effectLst/>
                          <a:latin typeface="+mn-lt"/>
                        </a:rPr>
                        <a:t>14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effectLst/>
                          <a:latin typeface="+mn-lt"/>
                        </a:rPr>
                        <a:t>15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effectLst/>
                          <a:latin typeface="+mn-lt"/>
                        </a:rPr>
                        <a:t>11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effectLst/>
                          <a:latin typeface="+mn-lt"/>
                        </a:rPr>
                        <a:t>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effectLst/>
                          <a:latin typeface="+mn-lt"/>
                        </a:rPr>
                        <a:t>15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r h="331577">
                <a:tc>
                  <a:txBody>
                    <a:bodyPr/>
                    <a:lstStyle/>
                    <a:p>
                      <a:pPr marL="87313" indent="0" algn="l" fontAlgn="t"/>
                      <a:r>
                        <a:rPr lang="ru-RU" sz="1200" b="0" i="0" u="none" strike="noStrike" dirty="0">
                          <a:solidFill>
                            <a:srgbClr val="000000"/>
                          </a:solidFill>
                          <a:effectLst/>
                          <a:latin typeface="+mn-lt"/>
                        </a:rPr>
                        <a:t>Затрудняюсь ответить</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1" i="0" u="none" strike="noStrike" dirty="0">
                          <a:effectLst/>
                          <a:latin typeface="+mn-lt"/>
                        </a:rPr>
                        <a:t>21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effectLst/>
                          <a:latin typeface="+mn-lt"/>
                        </a:rPr>
                        <a:t>24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effectLst/>
                          <a:latin typeface="+mn-lt"/>
                        </a:rPr>
                        <a:t>24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effectLst/>
                          <a:latin typeface="+mn-lt"/>
                        </a:rPr>
                        <a:t>23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effectLst/>
                          <a:latin typeface="+mn-lt"/>
                        </a:rPr>
                        <a:t>27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effectLst/>
                          <a:latin typeface="+mn-lt"/>
                        </a:rPr>
                        <a:t>15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effectLst/>
                          <a:latin typeface="+mn-lt"/>
                        </a:rPr>
                        <a:t>16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effectLst/>
                          <a:latin typeface="+mn-lt"/>
                        </a:rPr>
                        <a:t>22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effectLst/>
                          <a:latin typeface="+mn-lt"/>
                        </a:rPr>
                        <a:t>17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bl>
          </a:graphicData>
        </a:graphic>
      </p:graphicFrame>
      <p:sp>
        <p:nvSpPr>
          <p:cNvPr id="11" name="Заголовок 1"/>
          <p:cNvSpPr txBox="1">
            <a:spLocks/>
          </p:cNvSpPr>
          <p:nvPr/>
        </p:nvSpPr>
        <p:spPr bwMode="auto">
          <a:xfrm>
            <a:off x="468313" y="332656"/>
            <a:ext cx="7127875" cy="647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b="1">
                <a:solidFill>
                  <a:schemeClr val="tx2"/>
                </a:solidFill>
                <a:latin typeface="+mj-lt"/>
                <a:ea typeface="+mj-ea"/>
                <a:cs typeface="+mj-cs"/>
              </a:defRPr>
            </a:lvl1pPr>
            <a:lvl2pPr algn="l" rtl="0" eaLnBrk="0" fontAlgn="base" hangingPunct="0">
              <a:spcBef>
                <a:spcPct val="0"/>
              </a:spcBef>
              <a:spcAft>
                <a:spcPct val="0"/>
              </a:spcAft>
              <a:defRPr b="1">
                <a:solidFill>
                  <a:schemeClr val="tx2"/>
                </a:solidFill>
                <a:latin typeface="Franklin Gothic Book" pitchFamily="34" charset="0"/>
              </a:defRPr>
            </a:lvl2pPr>
            <a:lvl3pPr algn="l" rtl="0" eaLnBrk="0" fontAlgn="base" hangingPunct="0">
              <a:spcBef>
                <a:spcPct val="0"/>
              </a:spcBef>
              <a:spcAft>
                <a:spcPct val="0"/>
              </a:spcAft>
              <a:defRPr b="1">
                <a:solidFill>
                  <a:schemeClr val="tx2"/>
                </a:solidFill>
                <a:latin typeface="Franklin Gothic Book" pitchFamily="34" charset="0"/>
              </a:defRPr>
            </a:lvl3pPr>
            <a:lvl4pPr algn="l" rtl="0" eaLnBrk="0" fontAlgn="base" hangingPunct="0">
              <a:spcBef>
                <a:spcPct val="0"/>
              </a:spcBef>
              <a:spcAft>
                <a:spcPct val="0"/>
              </a:spcAft>
              <a:defRPr b="1">
                <a:solidFill>
                  <a:schemeClr val="tx2"/>
                </a:solidFill>
                <a:latin typeface="Franklin Gothic Book" pitchFamily="34" charset="0"/>
              </a:defRPr>
            </a:lvl4pPr>
            <a:lvl5pPr algn="l" rtl="0" eaLnBrk="0" fontAlgn="base" hangingPunct="0">
              <a:spcBef>
                <a:spcPct val="0"/>
              </a:spcBef>
              <a:spcAft>
                <a:spcPct val="0"/>
              </a:spcAft>
              <a:defRPr b="1">
                <a:solidFill>
                  <a:schemeClr val="tx2"/>
                </a:solidFill>
                <a:latin typeface="Franklin Gothic Book" pitchFamily="34" charset="0"/>
              </a:defRPr>
            </a:lvl5pPr>
            <a:lvl6pPr marL="457200" algn="l" rtl="0" fontAlgn="base">
              <a:spcBef>
                <a:spcPct val="0"/>
              </a:spcBef>
              <a:spcAft>
                <a:spcPct val="0"/>
              </a:spcAft>
              <a:defRPr b="1">
                <a:solidFill>
                  <a:schemeClr val="tx2"/>
                </a:solidFill>
                <a:latin typeface="Franklin Gothic Book" pitchFamily="34" charset="0"/>
              </a:defRPr>
            </a:lvl6pPr>
            <a:lvl7pPr marL="914400" algn="l" rtl="0" fontAlgn="base">
              <a:spcBef>
                <a:spcPct val="0"/>
              </a:spcBef>
              <a:spcAft>
                <a:spcPct val="0"/>
              </a:spcAft>
              <a:defRPr b="1">
                <a:solidFill>
                  <a:schemeClr val="tx2"/>
                </a:solidFill>
                <a:latin typeface="Franklin Gothic Book" pitchFamily="34" charset="0"/>
              </a:defRPr>
            </a:lvl7pPr>
            <a:lvl8pPr marL="1371600" algn="l" rtl="0" fontAlgn="base">
              <a:spcBef>
                <a:spcPct val="0"/>
              </a:spcBef>
              <a:spcAft>
                <a:spcPct val="0"/>
              </a:spcAft>
              <a:defRPr b="1">
                <a:solidFill>
                  <a:schemeClr val="tx2"/>
                </a:solidFill>
                <a:latin typeface="Franklin Gothic Book" pitchFamily="34" charset="0"/>
              </a:defRPr>
            </a:lvl8pPr>
            <a:lvl9pPr marL="1828800" algn="l" rtl="0" fontAlgn="base">
              <a:spcBef>
                <a:spcPct val="0"/>
              </a:spcBef>
              <a:spcAft>
                <a:spcPct val="0"/>
              </a:spcAft>
              <a:defRPr b="1">
                <a:solidFill>
                  <a:schemeClr val="tx2"/>
                </a:solidFill>
                <a:latin typeface="Franklin Gothic Book" pitchFamily="34" charset="0"/>
              </a:defRPr>
            </a:lvl9pPr>
          </a:lstStyle>
          <a:p>
            <a:pPr>
              <a:defRPr/>
            </a:pPr>
            <a:r>
              <a:rPr lang="ru-RU" sz="1600" spc="-30" dirty="0"/>
              <a:t>Предпочтения владельцев квартир в многоквартирных домах </a:t>
            </a:r>
            <a:br>
              <a:rPr lang="ru-RU" sz="1600" spc="-30" dirty="0"/>
            </a:br>
            <a:r>
              <a:rPr lang="ru-RU" sz="1600" spc="-30" dirty="0"/>
              <a:t>при выборе способа накопления средств на капитальный ремонт дома</a:t>
            </a:r>
            <a:endParaRPr lang="ru-RU" sz="1600" kern="0" dirty="0"/>
          </a:p>
        </p:txBody>
      </p:sp>
      <p:sp>
        <p:nvSpPr>
          <p:cNvPr id="13" name="Text Box 12"/>
          <p:cNvSpPr txBox="1">
            <a:spLocks noChangeArrowheads="1"/>
          </p:cNvSpPr>
          <p:nvPr/>
        </p:nvSpPr>
        <p:spPr bwMode="auto">
          <a:xfrm>
            <a:off x="0" y="2071202"/>
            <a:ext cx="8820150" cy="538609"/>
          </a:xfrm>
          <a:prstGeom prst="rect">
            <a:avLst/>
          </a:prstGeom>
          <a:noFill/>
          <a:ln w="9525" algn="ctr">
            <a:noFill/>
            <a:miter lim="800000"/>
            <a:headEnd/>
            <a:tailEnd/>
          </a:ln>
          <a:effectLst/>
        </p:spPr>
        <p:txBody>
          <a:bodyPr wrap="square" anchor="b">
            <a:spAutoFit/>
          </a:bodyPr>
          <a:lstStyle/>
          <a:p>
            <a:pPr algn="r">
              <a:spcBef>
                <a:spcPts val="0"/>
              </a:spcBef>
              <a:defRPr/>
            </a:pPr>
            <a:r>
              <a:rPr lang="ru-RU" sz="1000" b="1" i="1" dirty="0" smtClean="0">
                <a:latin typeface="Arial" charset="0"/>
              </a:rPr>
              <a:t>Таблица 13</a:t>
            </a:r>
            <a:endParaRPr lang="ru-RU" sz="1000" i="1" dirty="0">
              <a:latin typeface="Arial" charset="0"/>
              <a:cs typeface="+mn-cs"/>
            </a:endParaRPr>
          </a:p>
          <a:p>
            <a:pPr algn="r">
              <a:spcBef>
                <a:spcPts val="0"/>
              </a:spcBef>
              <a:defRPr/>
            </a:pPr>
            <a:r>
              <a:rPr lang="ru-RU" sz="1000" i="1" dirty="0" smtClean="0">
                <a:latin typeface="Arial" charset="0"/>
              </a:rPr>
              <a:t>% </a:t>
            </a:r>
            <a:r>
              <a:rPr lang="ru-RU" sz="1000" i="1" dirty="0">
                <a:latin typeface="Arial" charset="0"/>
              </a:rPr>
              <a:t>от жителей многоквартирных домов,</a:t>
            </a:r>
            <a:r>
              <a:rPr lang="ru-RU" sz="1000" i="1" dirty="0">
                <a:latin typeface="Arial" charset="0"/>
                <a:cs typeface="+mn-cs"/>
              </a:rPr>
              <a:t> </a:t>
            </a:r>
            <a:r>
              <a:rPr lang="ru-RU" sz="1000" i="1" dirty="0" smtClean="0">
                <a:latin typeface="Arial" charset="0"/>
              </a:rPr>
              <a:t>по федеральным округам</a:t>
            </a:r>
            <a:r>
              <a:rPr lang="en-US" sz="1000" i="1" dirty="0" smtClean="0">
                <a:latin typeface="Arial" charset="0"/>
                <a:cs typeface="+mn-cs"/>
              </a:rPr>
              <a:t>, </a:t>
            </a:r>
            <a:r>
              <a:rPr lang="en-US" sz="1000" i="1" dirty="0" smtClean="0">
                <a:latin typeface="Arial" charset="0"/>
                <a:cs typeface="+mn-cs"/>
              </a:rPr>
              <a:t>n=</a:t>
            </a:r>
            <a:r>
              <a:rPr lang="en-US" sz="1000" i="1" dirty="0">
                <a:latin typeface="Arial" charset="0"/>
              </a:rPr>
              <a:t>1</a:t>
            </a:r>
            <a:r>
              <a:rPr lang="ru-RU" sz="1000" i="1" dirty="0">
                <a:latin typeface="Arial" charset="0"/>
              </a:rPr>
              <a:t>084</a:t>
            </a:r>
            <a:endParaRPr lang="ru-RU" sz="1000" i="1" dirty="0">
              <a:latin typeface="Arial" charset="0"/>
              <a:cs typeface="+mn-cs"/>
            </a:endParaRPr>
          </a:p>
          <a:p>
            <a:pPr algn="r">
              <a:spcBef>
                <a:spcPts val="0"/>
              </a:spcBef>
              <a:defRPr/>
            </a:pPr>
            <a:endParaRPr lang="ru-RU" sz="900" dirty="0">
              <a:effectLst>
                <a:outerShdw blurRad="38100" dist="38100" dir="2700000" algn="tl">
                  <a:srgbClr val="C0C0C0"/>
                </a:outerShdw>
              </a:effectLst>
              <a:latin typeface="Arial" charset="0"/>
              <a:cs typeface="+mn-cs"/>
            </a:endParaRPr>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39</a:t>
            </a:fld>
            <a:endParaRPr lang="ru-RU" dirty="0"/>
          </a:p>
        </p:txBody>
      </p:sp>
      <p:sp>
        <p:nvSpPr>
          <p:cNvPr id="10" name="Text Box 12"/>
          <p:cNvSpPr txBox="1">
            <a:spLocks noChangeArrowheads="1"/>
          </p:cNvSpPr>
          <p:nvPr/>
        </p:nvSpPr>
        <p:spPr bwMode="auto">
          <a:xfrm>
            <a:off x="118046" y="1321486"/>
            <a:ext cx="8712596" cy="830997"/>
          </a:xfrm>
          <a:prstGeom prst="rect">
            <a:avLst/>
          </a:prstGeom>
          <a:noFill/>
          <a:ln w="9525" algn="ctr">
            <a:noFill/>
            <a:miter lim="800000"/>
            <a:headEnd/>
            <a:tailEnd/>
          </a:ln>
          <a:effectLst/>
        </p:spPr>
        <p:txBody>
          <a:bodyPr wrap="square" anchor="b">
            <a:spAutoFit/>
          </a:bodyPr>
          <a:lstStyle/>
          <a:p>
            <a:pPr lvl="0" algn="ctr">
              <a:defRPr/>
            </a:pPr>
            <a:r>
              <a:rPr lang="ru-RU" sz="1100" b="1" dirty="0"/>
              <a:t>Собственники квартир имеют право выбрать один из вариантов накопления средств на капитальный ремонт дома – перечислять средства региональному оператору или сохранять их на специальном счёте дома, распоряжаться которым по решению собственников будет управляющая компания, ТСЖ, ЖСК, или тот же региональный оператор, для проведения капитального ремонта самостоятельно. Какой способ накопления Вы выбрали?</a:t>
            </a:r>
            <a:r>
              <a:rPr lang="ru-RU" sz="1100" b="1" dirty="0">
                <a:solidFill>
                  <a:srgbClr val="000000"/>
                </a:solidFill>
                <a:latin typeface="Arial" charset="0"/>
              </a:rPr>
              <a:t>*</a:t>
            </a:r>
            <a:endParaRPr lang="en-US" sz="1100" b="1" dirty="0">
              <a:solidFill>
                <a:srgbClr val="000000"/>
              </a:solidFill>
              <a:effectLst>
                <a:outerShdw blurRad="38100" dist="38100" dir="2700000" algn="tl">
                  <a:srgbClr val="C0C0C0"/>
                </a:outerShdw>
              </a:effectLst>
              <a:latin typeface="Arial" charset="0"/>
            </a:endParaRPr>
          </a:p>
          <a:p>
            <a:pPr algn="ctr">
              <a:spcBef>
                <a:spcPts val="0"/>
              </a:spcBef>
              <a:defRPr/>
            </a:pPr>
            <a:endParaRPr lang="ru-RU" sz="300" i="1" dirty="0">
              <a:latin typeface="Arial" charset="0"/>
              <a:cs typeface="+mn-cs"/>
            </a:endParaRPr>
          </a:p>
        </p:txBody>
      </p:sp>
    </p:spTree>
    <p:extLst>
      <p:ext uri="{BB962C8B-B14F-4D97-AF65-F5344CB8AC3E}">
        <p14:creationId xmlns:p14="http://schemas.microsoft.com/office/powerpoint/2010/main" val="22282402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68313" y="404813"/>
            <a:ext cx="7127875" cy="647700"/>
          </a:xfrm>
        </p:spPr>
        <p:txBody>
          <a:bodyPr/>
          <a:lstStyle/>
          <a:p>
            <a:pPr>
              <a:defRPr/>
            </a:pPr>
            <a:r>
              <a:rPr lang="ru-RU" dirty="0"/>
              <a:t>Социально-демографические характеристики </a:t>
            </a:r>
            <a:r>
              <a:rPr lang="ru-RU" dirty="0" smtClean="0"/>
              <a:t>выборки</a:t>
            </a:r>
            <a:endParaRPr lang="ru-RU" dirty="0"/>
          </a:p>
        </p:txBody>
      </p:sp>
      <p:graphicFrame>
        <p:nvGraphicFramePr>
          <p:cNvPr id="9" name="Group 121"/>
          <p:cNvGraphicFramePr>
            <a:graphicFrameLocks noGrp="1"/>
          </p:cNvGraphicFramePr>
          <p:nvPr>
            <p:ph sz="half" idx="1"/>
            <p:extLst>
              <p:ext uri="{D42A27DB-BD31-4B8C-83A1-F6EECF244321}">
                <p14:modId xmlns:p14="http://schemas.microsoft.com/office/powerpoint/2010/main" val="678436042"/>
              </p:ext>
            </p:extLst>
          </p:nvPr>
        </p:nvGraphicFramePr>
        <p:xfrm>
          <a:off x="2286000" y="1785938"/>
          <a:ext cx="3643338" cy="950976"/>
        </p:xfrm>
        <a:graphic>
          <a:graphicData uri="http://schemas.openxmlformats.org/drawingml/2006/table">
            <a:tbl>
              <a:tblPr/>
              <a:tblGrid>
                <a:gridCol w="2000264">
                  <a:extLst>
                    <a:ext uri="{9D8B030D-6E8A-4147-A177-3AD203B41FA5}">
                      <a16:colId xmlns="" xmlns:a16="http://schemas.microsoft.com/office/drawing/2014/main" val="20000"/>
                    </a:ext>
                  </a:extLst>
                </a:gridCol>
                <a:gridCol w="1643074">
                  <a:extLst>
                    <a:ext uri="{9D8B030D-6E8A-4147-A177-3AD203B41FA5}">
                      <a16:colId xmlns="" xmlns:a16="http://schemas.microsoft.com/office/drawing/2014/main" val="20001"/>
                    </a:ext>
                  </a:extLst>
                </a:gridCol>
              </a:tblGrid>
              <a:tr h="232173">
                <a:tc>
                  <a:txBody>
                    <a:bodyPr/>
                    <a:lstStyle/>
                    <a:p>
                      <a:pPr marL="0" marR="0" lvl="0" indent="0" algn="ctr" defTabSz="914400" rtl="0" eaLnBrk="1" fontAlgn="base" latinLnBrk="0" hangingPunct="1">
                        <a:lnSpc>
                          <a:spcPct val="120000"/>
                        </a:lnSpc>
                        <a:spcBef>
                          <a:spcPct val="20000"/>
                        </a:spcBef>
                        <a:spcAft>
                          <a:spcPct val="0"/>
                        </a:spcAft>
                        <a:buClr>
                          <a:srgbClr val="FF455C"/>
                        </a:buClr>
                        <a:buSzTx/>
                        <a:buFontTx/>
                        <a:buNone/>
                        <a:tabLst/>
                      </a:pPr>
                      <a:r>
                        <a:rPr kumimoji="0" lang="ru-RU" sz="1300" b="1" i="0" u="none" strike="noStrike" cap="none" normalizeH="0" baseline="0" dirty="0">
                          <a:ln>
                            <a:noFill/>
                          </a:ln>
                          <a:solidFill>
                            <a:schemeClr val="bg1"/>
                          </a:solidFill>
                          <a:effectLst/>
                          <a:latin typeface="Arial" pitchFamily="34" charset="0"/>
                        </a:rPr>
                        <a:t>Пол</a:t>
                      </a:r>
                    </a:p>
                  </a:txBody>
                  <a:tcPr marL="99060" marR="9906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27B"/>
                    </a:solidFill>
                  </a:tcPr>
                </a:tc>
                <a:tc>
                  <a:txBody>
                    <a:bodyPr/>
                    <a:lstStyle/>
                    <a:p>
                      <a:pPr marL="0" marR="0" lvl="0" indent="0" algn="ctr" defTabSz="914400" rtl="0" eaLnBrk="1" fontAlgn="base" latinLnBrk="0" hangingPunct="1">
                        <a:lnSpc>
                          <a:spcPct val="80000"/>
                        </a:lnSpc>
                        <a:spcBef>
                          <a:spcPct val="15000"/>
                        </a:spcBef>
                        <a:spcAft>
                          <a:spcPct val="0"/>
                        </a:spcAft>
                        <a:buClr>
                          <a:srgbClr val="FF455C"/>
                        </a:buClr>
                        <a:buSzTx/>
                        <a:buFontTx/>
                        <a:buNone/>
                        <a:tabLst/>
                      </a:pPr>
                      <a:r>
                        <a:rPr kumimoji="0" lang="ru-RU" sz="1300" b="1" i="0" u="none" strike="noStrike" cap="none" normalizeH="0" baseline="0" dirty="0">
                          <a:ln>
                            <a:noFill/>
                          </a:ln>
                          <a:solidFill>
                            <a:schemeClr val="bg1"/>
                          </a:solidFill>
                          <a:effectLst/>
                          <a:latin typeface="Arial" pitchFamily="34" charset="0"/>
                        </a:rPr>
                        <a:t>%</a:t>
                      </a:r>
                    </a:p>
                  </a:txBody>
                  <a:tcPr marL="99060" marR="9906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27B"/>
                    </a:solidFill>
                  </a:tcPr>
                </a:tc>
                <a:extLst>
                  <a:ext uri="{0D108BD9-81ED-4DB2-BD59-A6C34878D82A}">
                    <a16:rowId xmlns="" xmlns:a16="http://schemas.microsoft.com/office/drawing/2014/main" val="10000"/>
                  </a:ext>
                </a:extLst>
              </a:tr>
              <a:tr h="232173">
                <a:tc>
                  <a:txBody>
                    <a:bodyPr/>
                    <a:lstStyle/>
                    <a:p>
                      <a:pPr marL="0" marR="0" lvl="0" indent="0" algn="l" defTabSz="914400" rtl="0" eaLnBrk="1" fontAlgn="base" latinLnBrk="0" hangingPunct="1">
                        <a:lnSpc>
                          <a:spcPct val="120000"/>
                        </a:lnSpc>
                        <a:spcBef>
                          <a:spcPct val="20000"/>
                        </a:spcBef>
                        <a:spcAft>
                          <a:spcPct val="0"/>
                        </a:spcAft>
                        <a:buClr>
                          <a:srgbClr val="FF455C"/>
                        </a:buClr>
                        <a:buSzTx/>
                        <a:buFontTx/>
                        <a:buNone/>
                        <a:tabLst/>
                      </a:pPr>
                      <a:r>
                        <a:rPr kumimoji="0" lang="ru-RU" sz="1300" b="0" i="0" u="none" strike="noStrike" cap="none" normalizeH="0" baseline="0" dirty="0">
                          <a:ln>
                            <a:noFill/>
                          </a:ln>
                          <a:solidFill>
                            <a:schemeClr val="tx1"/>
                          </a:solidFill>
                          <a:effectLst/>
                          <a:latin typeface="Arial" pitchFamily="34" charset="0"/>
                        </a:rPr>
                        <a:t>Мужской</a:t>
                      </a:r>
                    </a:p>
                  </a:txBody>
                  <a:tcPr marL="99060" marR="9906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ru-RU" sz="1200" b="0" i="0" u="none" strike="noStrike" dirty="0" smtClean="0">
                          <a:latin typeface="Arial" pitchFamily="34" charset="0"/>
                          <a:cs typeface="Arial" pitchFamily="34" charset="0"/>
                        </a:rPr>
                        <a:t>45</a:t>
                      </a:r>
                      <a:endParaRPr lang="ru-RU" sz="1200" b="0" i="0" u="none" strike="noStrike" dirty="0">
                        <a:latin typeface="Arial" pitchFamily="34" charset="0"/>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232173">
                <a:tc>
                  <a:txBody>
                    <a:bodyPr/>
                    <a:lstStyle/>
                    <a:p>
                      <a:pPr marL="0" marR="0" lvl="0" indent="0" algn="l" defTabSz="914400" rtl="0" eaLnBrk="1" fontAlgn="base" latinLnBrk="0" hangingPunct="1">
                        <a:lnSpc>
                          <a:spcPct val="120000"/>
                        </a:lnSpc>
                        <a:spcBef>
                          <a:spcPct val="20000"/>
                        </a:spcBef>
                        <a:spcAft>
                          <a:spcPct val="0"/>
                        </a:spcAft>
                        <a:buClr>
                          <a:srgbClr val="FF455C"/>
                        </a:buClr>
                        <a:buSzTx/>
                        <a:buFontTx/>
                        <a:buNone/>
                        <a:tabLst/>
                      </a:pPr>
                      <a:r>
                        <a:rPr kumimoji="0" lang="ru-RU" sz="1300" b="0" i="0" u="none" strike="noStrike" cap="none" normalizeH="0" baseline="0" dirty="0">
                          <a:ln>
                            <a:noFill/>
                          </a:ln>
                          <a:solidFill>
                            <a:schemeClr val="tx1"/>
                          </a:solidFill>
                          <a:effectLst/>
                          <a:latin typeface="Arial" pitchFamily="34" charset="0"/>
                        </a:rPr>
                        <a:t>Женский</a:t>
                      </a:r>
                    </a:p>
                  </a:txBody>
                  <a:tcPr marL="99060" marR="9906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ru-RU" sz="1200" b="0" i="0" u="none" strike="noStrike" dirty="0" smtClean="0">
                          <a:latin typeface="Arial" pitchFamily="34" charset="0"/>
                          <a:cs typeface="Arial" pitchFamily="34" charset="0"/>
                        </a:rPr>
                        <a:t>55</a:t>
                      </a:r>
                      <a:endParaRPr lang="ru-RU" sz="1200" b="0" i="0" u="none" strike="noStrike" dirty="0">
                        <a:latin typeface="Arial" pitchFamily="34" charset="0"/>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232173">
                <a:tc>
                  <a:txBody>
                    <a:bodyPr/>
                    <a:lstStyle/>
                    <a:p>
                      <a:pPr marL="0" marR="0" lvl="0" indent="0" algn="l" defTabSz="914400" rtl="0" eaLnBrk="1" fontAlgn="base" latinLnBrk="0" hangingPunct="1">
                        <a:lnSpc>
                          <a:spcPct val="120000"/>
                        </a:lnSpc>
                        <a:spcBef>
                          <a:spcPct val="20000"/>
                        </a:spcBef>
                        <a:spcAft>
                          <a:spcPct val="0"/>
                        </a:spcAft>
                        <a:buClr>
                          <a:srgbClr val="FF455C"/>
                        </a:buClr>
                        <a:buSzTx/>
                        <a:buFontTx/>
                        <a:buNone/>
                        <a:tabLst/>
                      </a:pPr>
                      <a:r>
                        <a:rPr kumimoji="0" lang="ru-RU" sz="1300" b="1" i="0" u="none" strike="noStrike" cap="none" normalizeH="0" baseline="0" dirty="0">
                          <a:ln>
                            <a:noFill/>
                          </a:ln>
                          <a:solidFill>
                            <a:schemeClr val="tx1"/>
                          </a:solidFill>
                          <a:effectLst/>
                          <a:latin typeface="Arial" pitchFamily="34" charset="0"/>
                        </a:rPr>
                        <a:t>Всего:</a:t>
                      </a:r>
                    </a:p>
                  </a:txBody>
                  <a:tcPr marL="99060" marR="9906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
                          <a:srgbClr val="FF455C"/>
                        </a:buClr>
                        <a:buSzTx/>
                        <a:buFontTx/>
                        <a:buNone/>
                        <a:tabLst/>
                      </a:pPr>
                      <a:r>
                        <a:rPr kumimoji="0" lang="ru-RU" sz="1300" b="1" i="0" u="none" strike="noStrike" cap="none" normalizeH="0" baseline="0" dirty="0">
                          <a:ln>
                            <a:noFill/>
                          </a:ln>
                          <a:solidFill>
                            <a:schemeClr val="tx1"/>
                          </a:solidFill>
                          <a:effectLst/>
                          <a:latin typeface="Arial" pitchFamily="34" charset="0"/>
                        </a:rPr>
                        <a:t>100</a:t>
                      </a:r>
                    </a:p>
                  </a:txBody>
                  <a:tcPr marL="99060" marR="9906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bl>
          </a:graphicData>
        </a:graphic>
      </p:graphicFrame>
      <p:sp>
        <p:nvSpPr>
          <p:cNvPr id="7189" name="Text Box 20"/>
          <p:cNvSpPr txBox="1">
            <a:spLocks noChangeArrowheads="1"/>
          </p:cNvSpPr>
          <p:nvPr/>
        </p:nvSpPr>
        <p:spPr bwMode="auto">
          <a:xfrm>
            <a:off x="2000250" y="1285875"/>
            <a:ext cx="4448175" cy="436563"/>
          </a:xfrm>
          <a:prstGeom prst="rect">
            <a:avLst/>
          </a:prstGeom>
          <a:noFill/>
          <a:ln w="9525">
            <a:noFill/>
            <a:miter lim="800000"/>
            <a:headEnd/>
            <a:tailEnd/>
          </a:ln>
        </p:spPr>
        <p:txBody>
          <a:bodyPr>
            <a:spAutoFit/>
          </a:bodyPr>
          <a:lstStyle/>
          <a:p>
            <a:pPr algn="ctr">
              <a:lnSpc>
                <a:spcPct val="85000"/>
              </a:lnSpc>
              <a:spcBef>
                <a:spcPct val="20000"/>
              </a:spcBef>
            </a:pPr>
            <a:r>
              <a:rPr lang="ru-RU" sz="1400" b="1" dirty="0"/>
              <a:t>Пол респондентов,</a:t>
            </a:r>
          </a:p>
          <a:p>
            <a:pPr algn="ctr">
              <a:lnSpc>
                <a:spcPct val="85000"/>
              </a:lnSpc>
              <a:spcBef>
                <a:spcPct val="20000"/>
              </a:spcBef>
            </a:pPr>
            <a:r>
              <a:rPr lang="ru-RU" sz="1000" i="1" dirty="0" smtClean="0"/>
              <a:t>% </a:t>
            </a:r>
            <a:r>
              <a:rPr lang="ru-RU" sz="1000" i="1" dirty="0"/>
              <a:t>от общего количества опрошенных</a:t>
            </a:r>
            <a:r>
              <a:rPr lang="en-US" sz="1000" i="1" dirty="0"/>
              <a:t>, n=</a:t>
            </a:r>
            <a:r>
              <a:rPr lang="ru-RU" sz="1000" i="1" dirty="0"/>
              <a:t>1600</a:t>
            </a:r>
          </a:p>
        </p:txBody>
      </p:sp>
      <p:sp>
        <p:nvSpPr>
          <p:cNvPr id="7190" name="Text Box 21"/>
          <p:cNvSpPr txBox="1">
            <a:spLocks noChangeArrowheads="1"/>
          </p:cNvSpPr>
          <p:nvPr/>
        </p:nvSpPr>
        <p:spPr bwMode="auto">
          <a:xfrm>
            <a:off x="6203950" y="1160463"/>
            <a:ext cx="1482725" cy="244475"/>
          </a:xfrm>
          <a:prstGeom prst="rect">
            <a:avLst/>
          </a:prstGeom>
          <a:noFill/>
          <a:ln w="9525">
            <a:noFill/>
            <a:miter lim="800000"/>
            <a:headEnd/>
            <a:tailEnd/>
          </a:ln>
        </p:spPr>
        <p:txBody>
          <a:bodyPr>
            <a:spAutoFit/>
          </a:bodyPr>
          <a:lstStyle/>
          <a:p>
            <a:pPr algn="ctr">
              <a:spcBef>
                <a:spcPct val="50000"/>
              </a:spcBef>
            </a:pPr>
            <a:r>
              <a:rPr lang="ru-RU" sz="1000" b="1" i="1" dirty="0" smtClean="0"/>
              <a:t>Таблица 1</a:t>
            </a:r>
            <a:endParaRPr lang="ru-RU" sz="1000" b="1" i="1" dirty="0"/>
          </a:p>
        </p:txBody>
      </p:sp>
      <p:sp>
        <p:nvSpPr>
          <p:cNvPr id="7191" name="Text Box 22"/>
          <p:cNvSpPr txBox="1">
            <a:spLocks noChangeArrowheads="1"/>
          </p:cNvSpPr>
          <p:nvPr/>
        </p:nvSpPr>
        <p:spPr bwMode="auto">
          <a:xfrm>
            <a:off x="1643063" y="3286125"/>
            <a:ext cx="5148262" cy="479425"/>
          </a:xfrm>
          <a:prstGeom prst="rect">
            <a:avLst/>
          </a:prstGeom>
          <a:noFill/>
          <a:ln w="9525">
            <a:noFill/>
            <a:miter lim="800000"/>
            <a:headEnd/>
            <a:tailEnd/>
          </a:ln>
        </p:spPr>
        <p:txBody>
          <a:bodyPr>
            <a:spAutoFit/>
          </a:bodyPr>
          <a:lstStyle/>
          <a:p>
            <a:pPr algn="ctr">
              <a:lnSpc>
                <a:spcPct val="80000"/>
              </a:lnSpc>
              <a:spcBef>
                <a:spcPct val="20000"/>
              </a:spcBef>
            </a:pPr>
            <a:r>
              <a:rPr lang="ru-RU" sz="1400" b="1" dirty="0"/>
              <a:t>Возраст респондентов,</a:t>
            </a:r>
          </a:p>
          <a:p>
            <a:pPr algn="ctr">
              <a:lnSpc>
                <a:spcPct val="80000"/>
              </a:lnSpc>
              <a:spcBef>
                <a:spcPct val="20000"/>
              </a:spcBef>
            </a:pPr>
            <a:r>
              <a:rPr lang="ru-RU" sz="1400" dirty="0"/>
              <a:t> </a:t>
            </a:r>
            <a:r>
              <a:rPr lang="ru-RU" sz="1000" i="1" dirty="0" smtClean="0"/>
              <a:t>% </a:t>
            </a:r>
            <a:r>
              <a:rPr lang="ru-RU" sz="1000" i="1" dirty="0"/>
              <a:t>от общего количества опрошенных</a:t>
            </a:r>
            <a:r>
              <a:rPr lang="en-US" sz="1000" i="1" dirty="0"/>
              <a:t>, n=</a:t>
            </a:r>
            <a:r>
              <a:rPr lang="ru-RU" sz="1000" i="1" dirty="0"/>
              <a:t>1600</a:t>
            </a:r>
          </a:p>
        </p:txBody>
      </p:sp>
      <p:sp>
        <p:nvSpPr>
          <p:cNvPr id="7192" name="Text Box 23"/>
          <p:cNvSpPr txBox="1">
            <a:spLocks noChangeArrowheads="1"/>
          </p:cNvSpPr>
          <p:nvPr/>
        </p:nvSpPr>
        <p:spPr bwMode="auto">
          <a:xfrm>
            <a:off x="6215074" y="3071813"/>
            <a:ext cx="1482725" cy="244475"/>
          </a:xfrm>
          <a:prstGeom prst="rect">
            <a:avLst/>
          </a:prstGeom>
          <a:noFill/>
          <a:ln w="9525">
            <a:noFill/>
            <a:miter lim="800000"/>
            <a:headEnd/>
            <a:tailEnd/>
          </a:ln>
        </p:spPr>
        <p:txBody>
          <a:bodyPr>
            <a:spAutoFit/>
          </a:bodyPr>
          <a:lstStyle/>
          <a:p>
            <a:pPr algn="ctr">
              <a:spcBef>
                <a:spcPct val="50000"/>
              </a:spcBef>
            </a:pPr>
            <a:r>
              <a:rPr lang="ru-RU" sz="1000" b="1" i="1" dirty="0" smtClean="0"/>
              <a:t>Таблица 2</a:t>
            </a:r>
            <a:endParaRPr lang="ru-RU" sz="1000" b="1" i="1" dirty="0"/>
          </a:p>
        </p:txBody>
      </p:sp>
      <p:graphicFrame>
        <p:nvGraphicFramePr>
          <p:cNvPr id="14" name="Group 124"/>
          <p:cNvGraphicFramePr>
            <a:graphicFrameLocks/>
          </p:cNvGraphicFramePr>
          <p:nvPr>
            <p:extLst>
              <p:ext uri="{D42A27DB-BD31-4B8C-83A1-F6EECF244321}">
                <p14:modId xmlns:p14="http://schemas.microsoft.com/office/powerpoint/2010/main" val="106984015"/>
              </p:ext>
            </p:extLst>
          </p:nvPr>
        </p:nvGraphicFramePr>
        <p:xfrm>
          <a:off x="2286000" y="3857625"/>
          <a:ext cx="3643338" cy="1691045"/>
        </p:xfrm>
        <a:graphic>
          <a:graphicData uri="http://schemas.openxmlformats.org/drawingml/2006/table">
            <a:tbl>
              <a:tblPr/>
              <a:tblGrid>
                <a:gridCol w="2000264">
                  <a:extLst>
                    <a:ext uri="{9D8B030D-6E8A-4147-A177-3AD203B41FA5}">
                      <a16:colId xmlns="" xmlns:a16="http://schemas.microsoft.com/office/drawing/2014/main" val="20000"/>
                    </a:ext>
                  </a:extLst>
                </a:gridCol>
                <a:gridCol w="1643074">
                  <a:extLst>
                    <a:ext uri="{9D8B030D-6E8A-4147-A177-3AD203B41FA5}">
                      <a16:colId xmlns="" xmlns:a16="http://schemas.microsoft.com/office/drawing/2014/main" val="20001"/>
                    </a:ext>
                  </a:extLst>
                </a:gridCol>
              </a:tblGrid>
              <a:tr h="264581">
                <a:tc>
                  <a:txBody>
                    <a:bodyPr/>
                    <a:lstStyle/>
                    <a:p>
                      <a:pPr marL="0" marR="0" lvl="0" indent="0" algn="ctr" defTabSz="914400" rtl="0" eaLnBrk="1" fontAlgn="base" latinLnBrk="0" hangingPunct="1">
                        <a:lnSpc>
                          <a:spcPct val="120000"/>
                        </a:lnSpc>
                        <a:spcBef>
                          <a:spcPct val="20000"/>
                        </a:spcBef>
                        <a:spcAft>
                          <a:spcPct val="0"/>
                        </a:spcAft>
                        <a:buClr>
                          <a:srgbClr val="FF455C"/>
                        </a:buClr>
                        <a:buSzTx/>
                        <a:buFontTx/>
                        <a:buNone/>
                        <a:tabLst/>
                      </a:pPr>
                      <a:r>
                        <a:rPr kumimoji="0" lang="ru-RU" sz="1300" b="1" i="0" u="none" strike="noStrike" cap="none" normalizeH="0" baseline="0" dirty="0">
                          <a:ln>
                            <a:noFill/>
                          </a:ln>
                          <a:solidFill>
                            <a:schemeClr val="bg1"/>
                          </a:solidFill>
                          <a:effectLst/>
                          <a:latin typeface="Arial" pitchFamily="34" charset="0"/>
                        </a:rPr>
                        <a:t>Возраст</a:t>
                      </a:r>
                    </a:p>
                  </a:txBody>
                  <a:tcPr marL="99060" marR="990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27B"/>
                    </a:solidFill>
                  </a:tcPr>
                </a:tc>
                <a:tc>
                  <a:txBody>
                    <a:bodyPr/>
                    <a:lstStyle/>
                    <a:p>
                      <a:pPr marL="0" marR="0" lvl="0" indent="0" algn="ctr" defTabSz="914400" rtl="0" eaLnBrk="1" fontAlgn="base" latinLnBrk="0" hangingPunct="1">
                        <a:lnSpc>
                          <a:spcPct val="80000"/>
                        </a:lnSpc>
                        <a:spcBef>
                          <a:spcPct val="15000"/>
                        </a:spcBef>
                        <a:spcAft>
                          <a:spcPct val="0"/>
                        </a:spcAft>
                        <a:buClr>
                          <a:srgbClr val="FF455C"/>
                        </a:buClr>
                        <a:buSzTx/>
                        <a:buFontTx/>
                        <a:buNone/>
                        <a:tabLst/>
                      </a:pPr>
                      <a:r>
                        <a:rPr kumimoji="0" lang="ru-RU" sz="1300" b="1" i="0" u="none" strike="noStrike" cap="none" normalizeH="0" baseline="0" dirty="0">
                          <a:ln>
                            <a:noFill/>
                          </a:ln>
                          <a:solidFill>
                            <a:schemeClr val="bg1"/>
                          </a:solidFill>
                          <a:effectLst/>
                          <a:latin typeface="Arial" pitchFamily="34" charset="0"/>
                        </a:rPr>
                        <a:t>%</a:t>
                      </a:r>
                    </a:p>
                  </a:txBody>
                  <a:tcPr marL="99060" marR="990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27B"/>
                    </a:solidFill>
                  </a:tcPr>
                </a:tc>
                <a:extLst>
                  <a:ext uri="{0D108BD9-81ED-4DB2-BD59-A6C34878D82A}">
                    <a16:rowId xmlns="" xmlns:a16="http://schemas.microsoft.com/office/drawing/2014/main" val="10000"/>
                  </a:ext>
                </a:extLst>
              </a:tr>
              <a:tr h="222015">
                <a:tc>
                  <a:txBody>
                    <a:bodyPr/>
                    <a:lstStyle/>
                    <a:p>
                      <a:pPr marL="144000" marR="0" lvl="0" indent="0" algn="l" defTabSz="914400" rtl="0" eaLnBrk="1" fontAlgn="base" latinLnBrk="0" hangingPunct="1">
                        <a:lnSpc>
                          <a:spcPct val="120000"/>
                        </a:lnSpc>
                        <a:spcBef>
                          <a:spcPct val="20000"/>
                        </a:spcBef>
                        <a:spcAft>
                          <a:spcPct val="0"/>
                        </a:spcAft>
                        <a:buClr>
                          <a:srgbClr val="FF455C"/>
                        </a:buClr>
                        <a:buSzTx/>
                        <a:buFontTx/>
                        <a:buNone/>
                        <a:tabLst/>
                      </a:pPr>
                      <a:r>
                        <a:rPr kumimoji="0" lang="ru-RU" sz="1300" b="0" i="0" u="none" strike="noStrike" kern="1200" cap="none" normalizeH="0" baseline="0" dirty="0">
                          <a:ln>
                            <a:noFill/>
                          </a:ln>
                          <a:solidFill>
                            <a:schemeClr val="tx1"/>
                          </a:solidFill>
                          <a:effectLst/>
                          <a:latin typeface="Arial" pitchFamily="34" charset="0"/>
                          <a:ea typeface="+mn-ea"/>
                          <a:cs typeface="+mn-cs"/>
                        </a:rPr>
                        <a:t>18-24 года</a:t>
                      </a:r>
                    </a:p>
                  </a:txBody>
                  <a:tcPr marL="10319" marR="103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914400" rtl="0" eaLnBrk="1" fontAlgn="ctr" latinLnBrk="0" hangingPunct="1"/>
                      <a:r>
                        <a:rPr lang="ru-RU" sz="1200" b="0" i="0" u="none" strike="noStrike" kern="1200" dirty="0" smtClean="0">
                          <a:solidFill>
                            <a:schemeClr val="tx1"/>
                          </a:solidFill>
                          <a:latin typeface="Arial" pitchFamily="34" charset="0"/>
                          <a:ea typeface="+mn-ea"/>
                          <a:cs typeface="Arial" pitchFamily="34" charset="0"/>
                        </a:rPr>
                        <a:t>10</a:t>
                      </a:r>
                      <a:endParaRPr lang="ru-RU" sz="1200" b="0" i="0" u="none" strike="noStrike" kern="1200" dirty="0">
                        <a:solidFill>
                          <a:schemeClr val="tx1"/>
                        </a:solidFill>
                        <a:latin typeface="Arial" pitchFamily="34" charset="0"/>
                        <a:ea typeface="+mn-ea"/>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222015">
                <a:tc>
                  <a:txBody>
                    <a:bodyPr/>
                    <a:lstStyle/>
                    <a:p>
                      <a:pPr marL="144000" marR="0" lvl="0" indent="0" algn="l" defTabSz="914400" rtl="0" eaLnBrk="1" fontAlgn="base" latinLnBrk="0" hangingPunct="1">
                        <a:lnSpc>
                          <a:spcPct val="120000"/>
                        </a:lnSpc>
                        <a:spcBef>
                          <a:spcPct val="20000"/>
                        </a:spcBef>
                        <a:spcAft>
                          <a:spcPct val="0"/>
                        </a:spcAft>
                        <a:buClr>
                          <a:srgbClr val="FF455C"/>
                        </a:buClr>
                        <a:buSzTx/>
                        <a:buFontTx/>
                        <a:buNone/>
                        <a:tabLst/>
                      </a:pPr>
                      <a:r>
                        <a:rPr kumimoji="0" lang="ru-RU" sz="1300" b="0" i="0" u="none" strike="noStrike" kern="1200" cap="none" normalizeH="0" baseline="0" dirty="0">
                          <a:ln>
                            <a:noFill/>
                          </a:ln>
                          <a:solidFill>
                            <a:schemeClr val="tx1"/>
                          </a:solidFill>
                          <a:effectLst/>
                          <a:latin typeface="Arial" pitchFamily="34" charset="0"/>
                          <a:ea typeface="+mn-ea"/>
                          <a:cs typeface="+mn-cs"/>
                        </a:rPr>
                        <a:t>25-34 года</a:t>
                      </a:r>
                    </a:p>
                  </a:txBody>
                  <a:tcPr marL="10319" marR="103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914400" rtl="0" eaLnBrk="1" fontAlgn="ctr" latinLnBrk="0" hangingPunct="1"/>
                      <a:r>
                        <a:rPr lang="ru-RU" sz="1200" b="0" i="0" u="none" strike="noStrike" kern="1200" dirty="0" smtClean="0">
                          <a:solidFill>
                            <a:schemeClr val="tx1"/>
                          </a:solidFill>
                          <a:latin typeface="Arial" pitchFamily="34" charset="0"/>
                          <a:ea typeface="+mn-ea"/>
                          <a:cs typeface="Arial" pitchFamily="34" charset="0"/>
                        </a:rPr>
                        <a:t>21</a:t>
                      </a:r>
                      <a:endParaRPr lang="ru-RU" sz="1200" b="0" i="0" u="none" strike="noStrike" kern="1200" dirty="0">
                        <a:solidFill>
                          <a:schemeClr val="tx1"/>
                        </a:solidFill>
                        <a:latin typeface="Arial" pitchFamily="34" charset="0"/>
                        <a:ea typeface="+mn-ea"/>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223291">
                <a:tc>
                  <a:txBody>
                    <a:bodyPr/>
                    <a:lstStyle/>
                    <a:p>
                      <a:pPr marL="144000" marR="0" lvl="0" indent="0" algn="l" defTabSz="914400" rtl="0" eaLnBrk="1" fontAlgn="base" latinLnBrk="0" hangingPunct="1">
                        <a:lnSpc>
                          <a:spcPct val="120000"/>
                        </a:lnSpc>
                        <a:spcBef>
                          <a:spcPct val="20000"/>
                        </a:spcBef>
                        <a:spcAft>
                          <a:spcPct val="0"/>
                        </a:spcAft>
                        <a:buClr>
                          <a:srgbClr val="FF455C"/>
                        </a:buClr>
                        <a:buSzTx/>
                        <a:buFontTx/>
                        <a:buNone/>
                        <a:tabLst/>
                      </a:pPr>
                      <a:r>
                        <a:rPr kumimoji="0" lang="ru-RU" sz="1300" b="0" i="0" u="none" strike="noStrike" kern="1200" cap="none" normalizeH="0" baseline="0" dirty="0">
                          <a:ln>
                            <a:noFill/>
                          </a:ln>
                          <a:solidFill>
                            <a:schemeClr val="tx1"/>
                          </a:solidFill>
                          <a:effectLst/>
                          <a:latin typeface="Arial" pitchFamily="34" charset="0"/>
                          <a:ea typeface="+mn-ea"/>
                          <a:cs typeface="+mn-cs"/>
                        </a:rPr>
                        <a:t>35-44 года</a:t>
                      </a:r>
                    </a:p>
                  </a:txBody>
                  <a:tcPr marL="10319" marR="103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914400" rtl="0" eaLnBrk="1" fontAlgn="ctr" latinLnBrk="0" hangingPunct="1"/>
                      <a:r>
                        <a:rPr lang="ru-RU" sz="1200" b="0" i="0" u="none" strike="noStrike" kern="1200" dirty="0">
                          <a:solidFill>
                            <a:schemeClr val="tx1"/>
                          </a:solidFill>
                          <a:latin typeface="Arial" pitchFamily="34" charset="0"/>
                          <a:ea typeface="+mn-ea"/>
                          <a:cs typeface="Arial" pitchFamily="34" charset="0"/>
                        </a:rPr>
                        <a:t>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222015">
                <a:tc>
                  <a:txBody>
                    <a:bodyPr/>
                    <a:lstStyle/>
                    <a:p>
                      <a:pPr marL="144000" marR="0" lvl="0" indent="0" algn="l" defTabSz="914400" rtl="0" eaLnBrk="1" fontAlgn="base" latinLnBrk="0" hangingPunct="1">
                        <a:lnSpc>
                          <a:spcPct val="120000"/>
                        </a:lnSpc>
                        <a:spcBef>
                          <a:spcPct val="20000"/>
                        </a:spcBef>
                        <a:spcAft>
                          <a:spcPct val="0"/>
                        </a:spcAft>
                        <a:buClr>
                          <a:srgbClr val="FF455C"/>
                        </a:buClr>
                        <a:buSzTx/>
                        <a:buFontTx/>
                        <a:buNone/>
                        <a:tabLst/>
                      </a:pPr>
                      <a:r>
                        <a:rPr kumimoji="0" lang="ru-RU" sz="1300" b="0" i="0" u="none" strike="noStrike" kern="1200" cap="none" normalizeH="0" baseline="0" dirty="0">
                          <a:ln>
                            <a:noFill/>
                          </a:ln>
                          <a:solidFill>
                            <a:schemeClr val="tx1"/>
                          </a:solidFill>
                          <a:effectLst/>
                          <a:latin typeface="Arial" pitchFamily="34" charset="0"/>
                          <a:ea typeface="+mn-ea"/>
                          <a:cs typeface="+mn-cs"/>
                        </a:rPr>
                        <a:t>45-59 лет</a:t>
                      </a:r>
                    </a:p>
                  </a:txBody>
                  <a:tcPr marL="10319" marR="103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914400" rtl="0" eaLnBrk="1" fontAlgn="ctr" latinLnBrk="0" hangingPunct="1"/>
                      <a:r>
                        <a:rPr lang="ru-RU" sz="1200" b="0" i="0" u="none" strike="noStrike" kern="1200" dirty="0" smtClean="0">
                          <a:solidFill>
                            <a:schemeClr val="tx1"/>
                          </a:solidFill>
                          <a:latin typeface="Arial" pitchFamily="34" charset="0"/>
                          <a:ea typeface="+mn-ea"/>
                          <a:cs typeface="Arial" pitchFamily="34" charset="0"/>
                        </a:rPr>
                        <a:t>27</a:t>
                      </a:r>
                      <a:endParaRPr lang="ru-RU" sz="1200" b="0" i="0" u="none" strike="noStrike" kern="1200" dirty="0">
                        <a:solidFill>
                          <a:schemeClr val="tx1"/>
                        </a:solidFill>
                        <a:latin typeface="Arial" pitchFamily="34" charset="0"/>
                        <a:ea typeface="+mn-ea"/>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0">
                <a:tc>
                  <a:txBody>
                    <a:bodyPr/>
                    <a:lstStyle/>
                    <a:p>
                      <a:pPr marL="144000" marR="0" lvl="0" indent="0" algn="l" defTabSz="914400" rtl="0" eaLnBrk="1" fontAlgn="base" latinLnBrk="0" hangingPunct="1">
                        <a:lnSpc>
                          <a:spcPct val="120000"/>
                        </a:lnSpc>
                        <a:spcBef>
                          <a:spcPct val="20000"/>
                        </a:spcBef>
                        <a:spcAft>
                          <a:spcPct val="0"/>
                        </a:spcAft>
                        <a:buClr>
                          <a:srgbClr val="FF455C"/>
                        </a:buClr>
                        <a:buSzTx/>
                        <a:buFontTx/>
                        <a:buNone/>
                        <a:tabLst/>
                      </a:pPr>
                      <a:r>
                        <a:rPr kumimoji="0" lang="ru-RU" sz="1300" b="0" i="0" u="none" strike="noStrike" kern="1200" cap="none" normalizeH="0" baseline="0" dirty="0">
                          <a:ln>
                            <a:noFill/>
                          </a:ln>
                          <a:solidFill>
                            <a:schemeClr val="tx1"/>
                          </a:solidFill>
                          <a:effectLst/>
                          <a:latin typeface="Arial" pitchFamily="34" charset="0"/>
                          <a:ea typeface="+mn-ea"/>
                          <a:cs typeface="+mn-cs"/>
                        </a:rPr>
                        <a:t>60 лет и старше</a:t>
                      </a:r>
                    </a:p>
                  </a:txBody>
                  <a:tcPr marL="10319" marR="103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914400" rtl="0" eaLnBrk="1" fontAlgn="ctr" latinLnBrk="0" hangingPunct="1"/>
                      <a:r>
                        <a:rPr lang="ru-RU" sz="1200" b="0" i="0" u="none" strike="noStrike" kern="1200" dirty="0">
                          <a:solidFill>
                            <a:schemeClr val="tx1"/>
                          </a:solidFill>
                          <a:latin typeface="Arial" pitchFamily="34" charset="0"/>
                          <a:ea typeface="+mn-ea"/>
                          <a:cs typeface="Arial" pitchFamily="34" charset="0"/>
                        </a:rPr>
                        <a:t>24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137170">
                <a:tc>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ru-RU" sz="1300" b="1" i="0" u="none" strike="noStrike" cap="none" normalizeH="0" baseline="0" dirty="0">
                          <a:ln>
                            <a:noFill/>
                          </a:ln>
                          <a:solidFill>
                            <a:schemeClr val="tx1"/>
                          </a:solidFill>
                          <a:effectLst/>
                          <a:latin typeface="Arial" pitchFamily="34" charset="0"/>
                          <a:ea typeface="Arial Cyr" charset="-52"/>
                          <a:cs typeface="Times New Roman" pitchFamily="18" charset="0"/>
                        </a:rPr>
                        <a:t>Всего:</a:t>
                      </a:r>
                      <a:endParaRPr kumimoji="0" lang="ru-RU" sz="1300" b="0" i="0" u="none" strike="noStrike" cap="none" normalizeH="0" baseline="0" dirty="0">
                        <a:ln>
                          <a:noFill/>
                        </a:ln>
                        <a:solidFill>
                          <a:schemeClr val="tx1"/>
                        </a:solidFill>
                        <a:effectLst/>
                        <a:latin typeface="Arial" pitchFamily="34" charset="0"/>
                        <a:ea typeface="Arial Cyr" charset="-52"/>
                        <a:cs typeface="Times New Roman" pitchFamily="18" charset="0"/>
                      </a:endParaRPr>
                    </a:p>
                  </a:txBody>
                  <a:tcPr marL="99060" marR="990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ru-RU" sz="1300" b="1" i="0" u="none" strike="noStrike" cap="none" normalizeH="0" baseline="0" dirty="0">
                          <a:ln>
                            <a:noFill/>
                          </a:ln>
                          <a:solidFill>
                            <a:schemeClr val="tx1"/>
                          </a:solidFill>
                          <a:effectLst/>
                          <a:latin typeface="Arial" pitchFamily="34" charset="0"/>
                          <a:ea typeface="Arial Cyr" charset="-52"/>
                          <a:cs typeface="Times New Roman" pitchFamily="18" charset="0"/>
                        </a:rPr>
                        <a:t>100</a:t>
                      </a:r>
                      <a:endParaRPr kumimoji="0" lang="ru-RU" sz="1300" b="0" i="0" u="none" strike="noStrike" cap="none" normalizeH="0" baseline="0" dirty="0">
                        <a:ln>
                          <a:noFill/>
                        </a:ln>
                        <a:solidFill>
                          <a:schemeClr val="tx1"/>
                        </a:solidFill>
                        <a:effectLst/>
                        <a:latin typeface="Arial" pitchFamily="34" charset="0"/>
                        <a:ea typeface="Arial Cyr" charset="-52"/>
                        <a:cs typeface="Times New Roman" pitchFamily="18" charset="0"/>
                      </a:endParaRPr>
                    </a:p>
                  </a:txBody>
                  <a:tcPr marL="97500" marR="9750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bl>
          </a:graphicData>
        </a:graphic>
      </p:graphicFrame>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4</a:t>
            </a:fld>
            <a:endParaRPr lang="ru-RU" dirty="0"/>
          </a:p>
        </p:txBody>
      </p:sp>
    </p:spTree>
    <p:extLst>
      <p:ext uri="{BB962C8B-B14F-4D97-AF65-F5344CB8AC3E}">
        <p14:creationId xmlns:p14="http://schemas.microsoft.com/office/powerpoint/2010/main" val="335307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txBox="1">
            <a:spLocks noChangeArrowheads="1"/>
          </p:cNvSpPr>
          <p:nvPr/>
        </p:nvSpPr>
        <p:spPr bwMode="auto">
          <a:xfrm>
            <a:off x="128538" y="5157192"/>
            <a:ext cx="8702104" cy="1008658"/>
          </a:xfrm>
          <a:prstGeom prst="rect">
            <a:avLst/>
          </a:prstGeom>
          <a:noFill/>
          <a:ln w="9525">
            <a:noFill/>
            <a:miter lim="800000"/>
            <a:headEnd/>
            <a:tailEnd/>
          </a:ln>
        </p:spPr>
        <p:txBody>
          <a:bodyPr/>
          <a:lstStyle>
            <a:defPPr>
              <a:defRPr lang="ru-RU"/>
            </a:defPPr>
            <a:lvl1pPr marL="266700" indent="-266700" algn="just">
              <a:spcBef>
                <a:spcPct val="10000"/>
              </a:spcBef>
              <a:buClr>
                <a:srgbClr val="339966"/>
              </a:buClr>
              <a:buSzPct val="90000"/>
              <a:buFont typeface="Wingdings" pitchFamily="2" charset="2"/>
              <a:buChar char="q"/>
              <a:defRPr sz="1400" kern="0" spc="-10">
                <a:latin typeface="Franklin Gothic Book" panose="020B0503020102020204" pitchFamily="34" charset="0"/>
                <a:cs typeface="+mn-cs"/>
              </a:defRPr>
            </a:lvl1pPr>
          </a:lstStyle>
          <a:p>
            <a:r>
              <a:rPr lang="ru-RU" dirty="0"/>
              <a:t>Наибольшая доля респондентов, предпочитающих разместить средства на капитальный ремонт </a:t>
            </a:r>
            <a:r>
              <a:rPr lang="ru-RU" dirty="0" smtClean="0"/>
              <a:t>на счёте дома в управлении ТСЖ или ЖСК, </a:t>
            </a:r>
            <a:r>
              <a:rPr lang="ru-RU" dirty="0"/>
              <a:t>– среди россиян с </a:t>
            </a:r>
            <a:r>
              <a:rPr lang="ru-RU" dirty="0" smtClean="0"/>
              <a:t>наибольшим уровнем дохода (5-й </a:t>
            </a:r>
            <a:r>
              <a:rPr lang="ru-RU" dirty="0" err="1" smtClean="0"/>
              <a:t>квинтиль</a:t>
            </a:r>
            <a:r>
              <a:rPr lang="ru-RU" dirty="0" smtClean="0"/>
              <a:t>, 34%).</a:t>
            </a:r>
            <a:endParaRPr lang="ru-RU" dirty="0"/>
          </a:p>
          <a:p>
            <a:r>
              <a:rPr lang="ru-RU" dirty="0"/>
              <a:t>Перечислять средства региональному оператору </a:t>
            </a:r>
            <a:r>
              <a:rPr lang="ru-RU" dirty="0" smtClean="0"/>
              <a:t>предпочитают </a:t>
            </a:r>
            <a:r>
              <a:rPr lang="ru-RU" dirty="0"/>
              <a:t>россияне со средним доходом (</a:t>
            </a:r>
            <a:r>
              <a:rPr lang="ru-RU" dirty="0" smtClean="0"/>
              <a:t>2-4 </a:t>
            </a:r>
            <a:r>
              <a:rPr lang="ru-RU" dirty="0" err="1"/>
              <a:t>квинтильные</a:t>
            </a:r>
            <a:r>
              <a:rPr lang="ru-RU" dirty="0"/>
              <a:t> </a:t>
            </a:r>
            <a:r>
              <a:rPr lang="ru-RU" dirty="0" smtClean="0"/>
              <a:t>группы, 29-30%).</a:t>
            </a:r>
            <a:endParaRPr lang="ru-RU" dirty="0"/>
          </a:p>
        </p:txBody>
      </p:sp>
      <p:graphicFrame>
        <p:nvGraphicFramePr>
          <p:cNvPr id="7" name="Таблица 6"/>
          <p:cNvGraphicFramePr>
            <a:graphicFrameLocks noGrp="1"/>
          </p:cNvGraphicFramePr>
          <p:nvPr>
            <p:extLst>
              <p:ext uri="{D42A27DB-BD31-4B8C-83A1-F6EECF244321}">
                <p14:modId xmlns:p14="http://schemas.microsoft.com/office/powerpoint/2010/main" val="2635306678"/>
              </p:ext>
            </p:extLst>
          </p:nvPr>
        </p:nvGraphicFramePr>
        <p:xfrm>
          <a:off x="250825" y="2509788"/>
          <a:ext cx="8569325" cy="2525107"/>
        </p:xfrm>
        <a:graphic>
          <a:graphicData uri="http://schemas.openxmlformats.org/drawingml/2006/table">
            <a:tbl>
              <a:tblPr>
                <a:tableStyleId>{5C22544A-7EE6-4342-B048-85BDC9FD1C3A}</a:tableStyleId>
              </a:tblPr>
              <a:tblGrid>
                <a:gridCol w="3713513">
                  <a:extLst>
                    <a:ext uri="{9D8B030D-6E8A-4147-A177-3AD203B41FA5}">
                      <a16:colId xmlns="" xmlns:a16="http://schemas.microsoft.com/office/drawing/2014/main" val="20000"/>
                    </a:ext>
                  </a:extLst>
                </a:gridCol>
                <a:gridCol w="809302">
                  <a:extLst>
                    <a:ext uri="{9D8B030D-6E8A-4147-A177-3AD203B41FA5}">
                      <a16:colId xmlns="" xmlns:a16="http://schemas.microsoft.com/office/drawing/2014/main" val="20001"/>
                    </a:ext>
                  </a:extLst>
                </a:gridCol>
                <a:gridCol w="809302">
                  <a:extLst>
                    <a:ext uri="{9D8B030D-6E8A-4147-A177-3AD203B41FA5}">
                      <a16:colId xmlns="" xmlns:a16="http://schemas.microsoft.com/office/drawing/2014/main" val="20002"/>
                    </a:ext>
                  </a:extLst>
                </a:gridCol>
                <a:gridCol w="809302">
                  <a:extLst>
                    <a:ext uri="{9D8B030D-6E8A-4147-A177-3AD203B41FA5}">
                      <a16:colId xmlns="" xmlns:a16="http://schemas.microsoft.com/office/drawing/2014/main" val="20003"/>
                    </a:ext>
                  </a:extLst>
                </a:gridCol>
                <a:gridCol w="809302">
                  <a:extLst>
                    <a:ext uri="{9D8B030D-6E8A-4147-A177-3AD203B41FA5}">
                      <a16:colId xmlns="" xmlns:a16="http://schemas.microsoft.com/office/drawing/2014/main" val="20004"/>
                    </a:ext>
                  </a:extLst>
                </a:gridCol>
                <a:gridCol w="809302">
                  <a:extLst>
                    <a:ext uri="{9D8B030D-6E8A-4147-A177-3AD203B41FA5}">
                      <a16:colId xmlns="" xmlns:a16="http://schemas.microsoft.com/office/drawing/2014/main" val="20005"/>
                    </a:ext>
                  </a:extLst>
                </a:gridCol>
                <a:gridCol w="809302">
                  <a:extLst>
                    <a:ext uri="{9D8B030D-6E8A-4147-A177-3AD203B41FA5}">
                      <a16:colId xmlns="" xmlns:a16="http://schemas.microsoft.com/office/drawing/2014/main" val="20006"/>
                    </a:ext>
                  </a:extLst>
                </a:gridCol>
              </a:tblGrid>
              <a:tr h="274049">
                <a:tc rowSpan="2">
                  <a:txBody>
                    <a:bodyPr/>
                    <a:lstStyle/>
                    <a:p>
                      <a:pPr algn="ctr" fontAlgn="ctr"/>
                      <a:r>
                        <a:rPr lang="ru-RU" sz="1200" b="1" u="none" strike="noStrike" dirty="0">
                          <a:solidFill>
                            <a:schemeClr val="bg1"/>
                          </a:solidFill>
                          <a:effectLst/>
                          <a:latin typeface="+mn-lt"/>
                        </a:rPr>
                        <a:t> </a:t>
                      </a:r>
                      <a:endParaRPr lang="ru-RU" sz="1200" b="1" i="1" u="none" strike="noStrike" dirty="0">
                        <a:solidFill>
                          <a:schemeClr val="bg1"/>
                        </a:solidFill>
                        <a:effectLst/>
                        <a:latin typeface="+mn-lt"/>
                      </a:endParaRPr>
                    </a:p>
                  </a:txBody>
                  <a:tcPr marL="9525" marR="9525" marT="9525" marB="0" anchor="ctr">
                    <a:lnB w="3175" cap="flat" cmpd="sng" algn="ctr">
                      <a:solidFill>
                        <a:schemeClr val="bg1">
                          <a:lumMod val="50000"/>
                        </a:schemeClr>
                      </a:solidFill>
                      <a:prstDash val="solid"/>
                      <a:round/>
                      <a:headEnd type="none" w="med" len="med"/>
                      <a:tailEnd type="none" w="med" len="med"/>
                    </a:lnB>
                    <a:solidFill>
                      <a:srgbClr val="00927B"/>
                    </a:solidFill>
                  </a:tcPr>
                </a:tc>
                <a:tc rowSpan="2">
                  <a:txBody>
                    <a:bodyPr/>
                    <a:lstStyle/>
                    <a:p>
                      <a:pPr algn="ctr" fontAlgn="ctr"/>
                      <a:r>
                        <a:rPr lang="ru-RU" sz="1200" b="1" u="none" strike="noStrike" dirty="0" smtClean="0">
                          <a:solidFill>
                            <a:schemeClr val="bg1"/>
                          </a:solidFill>
                          <a:effectLst/>
                          <a:latin typeface="+mn-lt"/>
                        </a:rPr>
                        <a:t>ВСЕГО</a:t>
                      </a:r>
                      <a:endParaRPr lang="ru-RU" sz="1200" b="1" i="0" u="none" strike="noStrike" dirty="0">
                        <a:solidFill>
                          <a:schemeClr val="bg1"/>
                        </a:solidFill>
                        <a:effectLst/>
                        <a:latin typeface="+mn-lt"/>
                      </a:endParaRPr>
                    </a:p>
                  </a:txBody>
                  <a:tcPr marL="9525" marR="9525" marT="9525" marB="0" anchor="ctr">
                    <a:lnB w="3175" cap="flat" cmpd="sng" algn="ctr">
                      <a:solidFill>
                        <a:schemeClr val="bg1">
                          <a:lumMod val="50000"/>
                        </a:schemeClr>
                      </a:solidFill>
                      <a:prstDash val="solid"/>
                      <a:round/>
                      <a:headEnd type="none" w="med" len="med"/>
                      <a:tailEnd type="none" w="med" len="med"/>
                    </a:lnB>
                    <a:solidFill>
                      <a:srgbClr val="00927B"/>
                    </a:solidFill>
                  </a:tcPr>
                </a:tc>
                <a:tc gridSpan="5">
                  <a:txBody>
                    <a:bodyPr/>
                    <a:lstStyle/>
                    <a:p>
                      <a:pPr algn="ctr" fontAlgn="ctr"/>
                      <a:r>
                        <a:rPr lang="ru-RU" sz="1200" u="none" strike="noStrike" dirty="0" err="1">
                          <a:solidFill>
                            <a:schemeClr val="bg1"/>
                          </a:solidFill>
                          <a:effectLst/>
                          <a:latin typeface="+mn-lt"/>
                        </a:rPr>
                        <a:t>Квинтильная</a:t>
                      </a:r>
                      <a:r>
                        <a:rPr lang="ru-RU" sz="1200" u="none" strike="noStrike" dirty="0">
                          <a:solidFill>
                            <a:schemeClr val="bg1"/>
                          </a:solidFill>
                          <a:effectLst/>
                          <a:latin typeface="+mn-lt"/>
                        </a:rPr>
                        <a:t> группа по доходу</a:t>
                      </a:r>
                      <a:endParaRPr lang="ru-RU" sz="1200" b="1" i="0" u="none" strike="noStrike" dirty="0">
                        <a:solidFill>
                          <a:schemeClr val="bg1"/>
                        </a:solidFill>
                        <a:effectLst/>
                        <a:latin typeface="+mn-lt"/>
                      </a:endParaRPr>
                    </a:p>
                  </a:txBody>
                  <a:tcPr marL="9525" marR="9525" marT="9525" marB="0" anchor="ctr">
                    <a:solidFill>
                      <a:srgbClr val="00927B"/>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0"/>
                  </a:ext>
                </a:extLst>
              </a:tr>
              <a:tr h="274049">
                <a:tc vMerge="1">
                  <a:txBody>
                    <a:bodyPr/>
                    <a:lstStyle/>
                    <a:p>
                      <a:endParaRPr lang="ru-RU"/>
                    </a:p>
                  </a:txBody>
                  <a:tcPr/>
                </a:tc>
                <a:tc vMerge="1">
                  <a:txBody>
                    <a:bodyPr/>
                    <a:lstStyle/>
                    <a:p>
                      <a:endParaRPr lang="ru-RU"/>
                    </a:p>
                  </a:txBody>
                  <a:tcPr/>
                </a:tc>
                <a:tc>
                  <a:txBody>
                    <a:bodyPr/>
                    <a:lstStyle/>
                    <a:p>
                      <a:pPr algn="ctr" fontAlgn="ctr"/>
                      <a:r>
                        <a:rPr lang="ru-RU" sz="1200" u="none" strike="noStrike" dirty="0">
                          <a:solidFill>
                            <a:schemeClr val="bg1"/>
                          </a:solidFill>
                          <a:effectLst/>
                          <a:latin typeface="+mn-lt"/>
                        </a:rPr>
                        <a:t>1</a:t>
                      </a:r>
                      <a:endParaRPr lang="ru-RU" sz="1200" b="0" i="1" u="none" strike="noStrike" dirty="0">
                        <a:solidFill>
                          <a:schemeClr val="bg1"/>
                        </a:solidFill>
                        <a:effectLst/>
                        <a:latin typeface="+mn-lt"/>
                      </a:endParaRPr>
                    </a:p>
                  </a:txBody>
                  <a:tcPr marL="9525" marR="9525" marT="9525"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latin typeface="+mn-lt"/>
                        </a:rPr>
                        <a:t>2</a:t>
                      </a:r>
                      <a:endParaRPr lang="ru-RU" sz="1200" b="0" i="1" u="none" strike="noStrike" dirty="0">
                        <a:solidFill>
                          <a:schemeClr val="bg1"/>
                        </a:solidFill>
                        <a:effectLst/>
                        <a:latin typeface="+mn-lt"/>
                      </a:endParaRPr>
                    </a:p>
                  </a:txBody>
                  <a:tcPr marL="9525" marR="9525" marT="9525"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latin typeface="+mn-lt"/>
                        </a:rPr>
                        <a:t>3</a:t>
                      </a:r>
                      <a:endParaRPr lang="ru-RU" sz="1200" b="0" i="1" u="none" strike="noStrike" dirty="0">
                        <a:solidFill>
                          <a:schemeClr val="bg1"/>
                        </a:solidFill>
                        <a:effectLst/>
                        <a:latin typeface="+mn-lt"/>
                      </a:endParaRPr>
                    </a:p>
                  </a:txBody>
                  <a:tcPr marL="9525" marR="9525" marT="9525"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latin typeface="+mn-lt"/>
                        </a:rPr>
                        <a:t>4</a:t>
                      </a:r>
                      <a:endParaRPr lang="ru-RU" sz="1200" b="0" i="1" u="none" strike="noStrike" dirty="0">
                        <a:solidFill>
                          <a:schemeClr val="bg1"/>
                        </a:solidFill>
                        <a:effectLst/>
                        <a:latin typeface="+mn-lt"/>
                      </a:endParaRPr>
                    </a:p>
                  </a:txBody>
                  <a:tcPr marL="9525" marR="9525" marT="9525"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latin typeface="+mn-lt"/>
                        </a:rPr>
                        <a:t>5</a:t>
                      </a:r>
                      <a:endParaRPr lang="ru-RU" sz="1200" b="0" i="1" u="none" strike="noStrike" dirty="0">
                        <a:solidFill>
                          <a:schemeClr val="bg1"/>
                        </a:solidFill>
                        <a:effectLst/>
                        <a:latin typeface="+mn-lt"/>
                      </a:endParaRPr>
                    </a:p>
                  </a:txBody>
                  <a:tcPr marL="9525" marR="9525" marT="9525" marB="0" anchor="ctr">
                    <a:lnB w="3175" cap="flat" cmpd="sng" algn="ctr">
                      <a:solidFill>
                        <a:schemeClr val="bg1">
                          <a:lumMod val="50000"/>
                        </a:schemeClr>
                      </a:solidFill>
                      <a:prstDash val="solid"/>
                      <a:round/>
                      <a:headEnd type="none" w="med" len="med"/>
                      <a:tailEnd type="none" w="med" len="med"/>
                    </a:lnB>
                    <a:solidFill>
                      <a:srgbClr val="00927B"/>
                    </a:solidFill>
                  </a:tcPr>
                </a:tc>
                <a:extLst>
                  <a:ext uri="{0D108BD9-81ED-4DB2-BD59-A6C34878D82A}">
                    <a16:rowId xmlns="" xmlns:a16="http://schemas.microsoft.com/office/drawing/2014/main" val="10001"/>
                  </a:ext>
                </a:extLst>
              </a:tr>
              <a:tr h="347853">
                <a:tc>
                  <a:txBody>
                    <a:bodyPr/>
                    <a:lstStyle/>
                    <a:p>
                      <a:pPr marL="87313" indent="0" algn="l" fontAlgn="t"/>
                      <a:r>
                        <a:rPr lang="ru-RU" sz="1200" b="0" i="0" u="none" strike="noStrike" dirty="0">
                          <a:solidFill>
                            <a:srgbClr val="000000"/>
                          </a:solidFill>
                          <a:effectLst/>
                          <a:latin typeface="+mn-lt"/>
                        </a:rPr>
                        <a:t>Перечислять средства региональному оператору</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1" i="0" u="none" strike="noStrike" dirty="0">
                          <a:effectLst/>
                          <a:latin typeface="+mn-lt"/>
                        </a:rPr>
                        <a:t>25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effectLst/>
                          <a:latin typeface="+mn-lt"/>
                        </a:rPr>
                        <a:t>24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1" i="0" u="none" strike="noStrike" dirty="0">
                          <a:solidFill>
                            <a:srgbClr val="C00000"/>
                          </a:solidFill>
                          <a:effectLst/>
                          <a:latin typeface="+mn-lt"/>
                        </a:rPr>
                        <a:t>30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1" i="0" u="none" strike="noStrike" dirty="0">
                          <a:solidFill>
                            <a:srgbClr val="C00000"/>
                          </a:solidFill>
                          <a:effectLst/>
                          <a:latin typeface="+mn-lt"/>
                        </a:rPr>
                        <a:t>29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1" i="0" u="none" strike="noStrike" dirty="0">
                          <a:solidFill>
                            <a:srgbClr val="C00000"/>
                          </a:solidFill>
                          <a:effectLst/>
                          <a:latin typeface="+mn-lt"/>
                        </a:rPr>
                        <a:t>29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effectLst/>
                          <a:latin typeface="+mn-lt"/>
                        </a:rPr>
                        <a:t>24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347853">
                <a:tc>
                  <a:txBody>
                    <a:bodyPr/>
                    <a:lstStyle/>
                    <a:p>
                      <a:pPr marL="87313" indent="0" algn="l" fontAlgn="t"/>
                      <a:r>
                        <a:rPr lang="ru-RU" sz="1200" b="0" i="0" u="none" strike="noStrike" dirty="0">
                          <a:solidFill>
                            <a:srgbClr val="000000"/>
                          </a:solidFill>
                          <a:effectLst/>
                          <a:latin typeface="+mn-lt"/>
                        </a:rPr>
                        <a:t>Сохранять средства на специальном счёте дома, распоряжаться которым будет </a:t>
                      </a:r>
                      <a:r>
                        <a:rPr lang="ru-RU" sz="1200" b="0" i="0" u="none" strike="noStrike" dirty="0" smtClean="0">
                          <a:solidFill>
                            <a:srgbClr val="000000"/>
                          </a:solidFill>
                          <a:effectLst/>
                          <a:latin typeface="+mn-lt"/>
                        </a:rPr>
                        <a:t>УК, </a:t>
                      </a:r>
                      <a:r>
                        <a:rPr lang="ru-RU" sz="1200" b="0" i="0" u="none" strike="noStrike" dirty="0">
                          <a:solidFill>
                            <a:srgbClr val="000000"/>
                          </a:solidFill>
                          <a:effectLst/>
                          <a:latin typeface="+mn-lt"/>
                        </a:rPr>
                        <a:t>ТСЖ, ЖСК</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1" i="0" u="none" strike="noStrike" dirty="0">
                          <a:effectLst/>
                          <a:latin typeface="+mn-lt"/>
                        </a:rPr>
                        <a:t>30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effectLst/>
                          <a:latin typeface="+mn-lt"/>
                        </a:rPr>
                        <a:t>30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effectLst/>
                          <a:latin typeface="+mn-lt"/>
                        </a:rPr>
                        <a:t>29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effectLst/>
                          <a:latin typeface="+mn-lt"/>
                        </a:rPr>
                        <a:t>29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effectLst/>
                          <a:latin typeface="+mn-lt"/>
                        </a:rPr>
                        <a:t>29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200" b="1" i="0" u="none" strike="noStrike" kern="1200" dirty="0">
                          <a:solidFill>
                            <a:srgbClr val="C00000"/>
                          </a:solidFill>
                          <a:effectLst/>
                          <a:latin typeface="+mn-lt"/>
                          <a:ea typeface="+mn-ea"/>
                          <a:cs typeface="+mn-cs"/>
                        </a:rPr>
                        <a:t>34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347853">
                <a:tc>
                  <a:txBody>
                    <a:bodyPr/>
                    <a:lstStyle/>
                    <a:p>
                      <a:pPr marL="87313" indent="0" algn="l" fontAlgn="t"/>
                      <a:r>
                        <a:rPr lang="ru-RU" sz="1200" b="0" i="0" u="none" strike="noStrike" dirty="0">
                          <a:solidFill>
                            <a:srgbClr val="000000"/>
                          </a:solidFill>
                          <a:effectLst/>
                          <a:latin typeface="+mn-lt"/>
                        </a:rPr>
                        <a:t>Сохранять средства на специальном счёте дома, распоряжаться которым будет региональный оператор</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1" i="0" u="none" strike="noStrike" dirty="0">
                          <a:effectLst/>
                          <a:latin typeface="+mn-lt"/>
                        </a:rPr>
                        <a:t>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200" b="0" i="0" u="none" strike="noStrike" kern="1200" dirty="0">
                          <a:solidFill>
                            <a:schemeClr val="dk1"/>
                          </a:solidFill>
                          <a:effectLst/>
                          <a:latin typeface="+mn-lt"/>
                          <a:ea typeface="+mn-ea"/>
                          <a:cs typeface="+mn-cs"/>
                        </a:rPr>
                        <a:t>12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200" b="0" i="0" u="none" strike="noStrike" kern="1200" dirty="0">
                          <a:solidFill>
                            <a:schemeClr val="dk1"/>
                          </a:solidFill>
                          <a:effectLst/>
                          <a:latin typeface="+mn-lt"/>
                          <a:ea typeface="+mn-ea"/>
                          <a:cs typeface="+mn-cs"/>
                        </a:rPr>
                        <a:t>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200" b="0" i="0" u="none" strike="noStrike" kern="1200" dirty="0">
                          <a:solidFill>
                            <a:schemeClr val="dk1"/>
                          </a:solidFill>
                          <a:effectLst/>
                          <a:latin typeface="+mn-lt"/>
                          <a:ea typeface="+mn-ea"/>
                          <a:cs typeface="+mn-cs"/>
                        </a:rPr>
                        <a:t>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200" b="0" i="0" u="none" strike="noStrike" kern="1200" dirty="0">
                          <a:solidFill>
                            <a:schemeClr val="dk1"/>
                          </a:solidFill>
                          <a:effectLst/>
                          <a:latin typeface="+mn-lt"/>
                          <a:ea typeface="+mn-ea"/>
                          <a:cs typeface="+mn-cs"/>
                        </a:rPr>
                        <a:t>11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effectLst/>
                          <a:latin typeface="+mn-lt"/>
                        </a:rPr>
                        <a:t>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347853">
                <a:tc>
                  <a:txBody>
                    <a:bodyPr/>
                    <a:lstStyle/>
                    <a:p>
                      <a:pPr marL="87313" indent="0" algn="l" fontAlgn="t"/>
                      <a:r>
                        <a:rPr lang="ru-RU" sz="1200" b="0" i="0" u="none" strike="noStrike" dirty="0">
                          <a:solidFill>
                            <a:srgbClr val="000000"/>
                          </a:solidFill>
                          <a:effectLst/>
                          <a:latin typeface="+mn-lt"/>
                        </a:rPr>
                        <a:t>Я не собственник</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1" i="0" u="none" strike="noStrike" dirty="0">
                          <a:effectLst/>
                          <a:latin typeface="+mn-lt"/>
                        </a:rPr>
                        <a:t>15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effectLst/>
                          <a:latin typeface="+mn-lt"/>
                        </a:rPr>
                        <a:t>14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effectLst/>
                          <a:latin typeface="+mn-lt"/>
                        </a:rPr>
                        <a:t>12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effectLst/>
                          <a:latin typeface="+mn-lt"/>
                        </a:rPr>
                        <a:t>19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effectLst/>
                          <a:latin typeface="+mn-lt"/>
                        </a:rPr>
                        <a:t>12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effectLst/>
                          <a:latin typeface="+mn-lt"/>
                        </a:rPr>
                        <a:t>14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r h="347853">
                <a:tc>
                  <a:txBody>
                    <a:bodyPr/>
                    <a:lstStyle/>
                    <a:p>
                      <a:pPr marL="87313" indent="0" algn="l" fontAlgn="t"/>
                      <a:r>
                        <a:rPr lang="ru-RU" sz="1200" b="0" i="0" u="none" strike="noStrike" dirty="0">
                          <a:solidFill>
                            <a:srgbClr val="000000"/>
                          </a:solidFill>
                          <a:effectLst/>
                          <a:latin typeface="+mn-lt"/>
                        </a:rPr>
                        <a:t>Затрудняюсь ответить</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1" i="0" u="none" strike="noStrike" dirty="0">
                          <a:effectLst/>
                          <a:latin typeface="+mn-lt"/>
                        </a:rPr>
                        <a:t>21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effectLst/>
                          <a:latin typeface="+mn-lt"/>
                        </a:rPr>
                        <a:t>20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effectLst/>
                          <a:latin typeface="+mn-lt"/>
                        </a:rPr>
                        <a:t>20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effectLst/>
                          <a:latin typeface="+mn-lt"/>
                        </a:rPr>
                        <a:t>16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effectLst/>
                          <a:latin typeface="+mn-lt"/>
                        </a:rPr>
                        <a:t>20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effectLst/>
                          <a:latin typeface="+mn-lt"/>
                        </a:rPr>
                        <a:t>21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bl>
          </a:graphicData>
        </a:graphic>
      </p:graphicFrame>
      <p:sp>
        <p:nvSpPr>
          <p:cNvPr id="9" name="Заголовок 1"/>
          <p:cNvSpPr txBox="1">
            <a:spLocks/>
          </p:cNvSpPr>
          <p:nvPr/>
        </p:nvSpPr>
        <p:spPr bwMode="auto">
          <a:xfrm>
            <a:off x="468313" y="332656"/>
            <a:ext cx="7127875" cy="647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b="1">
                <a:solidFill>
                  <a:schemeClr val="tx2"/>
                </a:solidFill>
                <a:latin typeface="+mj-lt"/>
                <a:ea typeface="+mj-ea"/>
                <a:cs typeface="+mj-cs"/>
              </a:defRPr>
            </a:lvl1pPr>
            <a:lvl2pPr algn="l" rtl="0" eaLnBrk="0" fontAlgn="base" hangingPunct="0">
              <a:spcBef>
                <a:spcPct val="0"/>
              </a:spcBef>
              <a:spcAft>
                <a:spcPct val="0"/>
              </a:spcAft>
              <a:defRPr b="1">
                <a:solidFill>
                  <a:schemeClr val="tx2"/>
                </a:solidFill>
                <a:latin typeface="Franklin Gothic Book" pitchFamily="34" charset="0"/>
              </a:defRPr>
            </a:lvl2pPr>
            <a:lvl3pPr algn="l" rtl="0" eaLnBrk="0" fontAlgn="base" hangingPunct="0">
              <a:spcBef>
                <a:spcPct val="0"/>
              </a:spcBef>
              <a:spcAft>
                <a:spcPct val="0"/>
              </a:spcAft>
              <a:defRPr b="1">
                <a:solidFill>
                  <a:schemeClr val="tx2"/>
                </a:solidFill>
                <a:latin typeface="Franklin Gothic Book" pitchFamily="34" charset="0"/>
              </a:defRPr>
            </a:lvl3pPr>
            <a:lvl4pPr algn="l" rtl="0" eaLnBrk="0" fontAlgn="base" hangingPunct="0">
              <a:spcBef>
                <a:spcPct val="0"/>
              </a:spcBef>
              <a:spcAft>
                <a:spcPct val="0"/>
              </a:spcAft>
              <a:defRPr b="1">
                <a:solidFill>
                  <a:schemeClr val="tx2"/>
                </a:solidFill>
                <a:latin typeface="Franklin Gothic Book" pitchFamily="34" charset="0"/>
              </a:defRPr>
            </a:lvl4pPr>
            <a:lvl5pPr algn="l" rtl="0" eaLnBrk="0" fontAlgn="base" hangingPunct="0">
              <a:spcBef>
                <a:spcPct val="0"/>
              </a:spcBef>
              <a:spcAft>
                <a:spcPct val="0"/>
              </a:spcAft>
              <a:defRPr b="1">
                <a:solidFill>
                  <a:schemeClr val="tx2"/>
                </a:solidFill>
                <a:latin typeface="Franklin Gothic Book" pitchFamily="34" charset="0"/>
              </a:defRPr>
            </a:lvl5pPr>
            <a:lvl6pPr marL="457200" algn="l" rtl="0" fontAlgn="base">
              <a:spcBef>
                <a:spcPct val="0"/>
              </a:spcBef>
              <a:spcAft>
                <a:spcPct val="0"/>
              </a:spcAft>
              <a:defRPr b="1">
                <a:solidFill>
                  <a:schemeClr val="tx2"/>
                </a:solidFill>
                <a:latin typeface="Franklin Gothic Book" pitchFamily="34" charset="0"/>
              </a:defRPr>
            </a:lvl6pPr>
            <a:lvl7pPr marL="914400" algn="l" rtl="0" fontAlgn="base">
              <a:spcBef>
                <a:spcPct val="0"/>
              </a:spcBef>
              <a:spcAft>
                <a:spcPct val="0"/>
              </a:spcAft>
              <a:defRPr b="1">
                <a:solidFill>
                  <a:schemeClr val="tx2"/>
                </a:solidFill>
                <a:latin typeface="Franklin Gothic Book" pitchFamily="34" charset="0"/>
              </a:defRPr>
            </a:lvl7pPr>
            <a:lvl8pPr marL="1371600" algn="l" rtl="0" fontAlgn="base">
              <a:spcBef>
                <a:spcPct val="0"/>
              </a:spcBef>
              <a:spcAft>
                <a:spcPct val="0"/>
              </a:spcAft>
              <a:defRPr b="1">
                <a:solidFill>
                  <a:schemeClr val="tx2"/>
                </a:solidFill>
                <a:latin typeface="Franklin Gothic Book" pitchFamily="34" charset="0"/>
              </a:defRPr>
            </a:lvl8pPr>
            <a:lvl9pPr marL="1828800" algn="l" rtl="0" fontAlgn="base">
              <a:spcBef>
                <a:spcPct val="0"/>
              </a:spcBef>
              <a:spcAft>
                <a:spcPct val="0"/>
              </a:spcAft>
              <a:defRPr b="1">
                <a:solidFill>
                  <a:schemeClr val="tx2"/>
                </a:solidFill>
                <a:latin typeface="Franklin Gothic Book" pitchFamily="34" charset="0"/>
              </a:defRPr>
            </a:lvl9pPr>
          </a:lstStyle>
          <a:p>
            <a:pPr>
              <a:defRPr/>
            </a:pPr>
            <a:r>
              <a:rPr lang="ru-RU" sz="1600" spc="-30" dirty="0"/>
              <a:t>Предпочтения владельцев квартир в многоквартирных домах </a:t>
            </a:r>
            <a:br>
              <a:rPr lang="ru-RU" sz="1600" spc="-30" dirty="0"/>
            </a:br>
            <a:r>
              <a:rPr lang="ru-RU" sz="1600" spc="-30" dirty="0"/>
              <a:t>при выборе способа накопления средств на капитальный ремонт дома</a:t>
            </a:r>
            <a:endParaRPr lang="ru-RU" sz="1600" kern="0" dirty="0"/>
          </a:p>
        </p:txBody>
      </p:sp>
      <p:sp>
        <p:nvSpPr>
          <p:cNvPr id="13" name="Text Box 12"/>
          <p:cNvSpPr txBox="1">
            <a:spLocks noChangeArrowheads="1"/>
          </p:cNvSpPr>
          <p:nvPr/>
        </p:nvSpPr>
        <p:spPr bwMode="auto">
          <a:xfrm>
            <a:off x="0" y="2109302"/>
            <a:ext cx="8820150" cy="538609"/>
          </a:xfrm>
          <a:prstGeom prst="rect">
            <a:avLst/>
          </a:prstGeom>
          <a:noFill/>
          <a:ln w="9525" algn="ctr">
            <a:noFill/>
            <a:miter lim="800000"/>
            <a:headEnd/>
            <a:tailEnd/>
          </a:ln>
          <a:effectLst/>
        </p:spPr>
        <p:txBody>
          <a:bodyPr wrap="square" anchor="b">
            <a:spAutoFit/>
          </a:bodyPr>
          <a:lstStyle/>
          <a:p>
            <a:pPr algn="r">
              <a:spcBef>
                <a:spcPts val="0"/>
              </a:spcBef>
              <a:defRPr/>
            </a:pPr>
            <a:r>
              <a:rPr lang="ru-RU" sz="1000" b="1" i="1" dirty="0" smtClean="0">
                <a:latin typeface="Arial" charset="0"/>
              </a:rPr>
              <a:t>Таблица 14</a:t>
            </a:r>
            <a:endParaRPr lang="ru-RU" sz="1000" i="1" dirty="0">
              <a:latin typeface="Arial" charset="0"/>
              <a:cs typeface="+mn-cs"/>
            </a:endParaRPr>
          </a:p>
          <a:p>
            <a:pPr algn="r">
              <a:spcBef>
                <a:spcPts val="0"/>
              </a:spcBef>
              <a:defRPr/>
            </a:pPr>
            <a:r>
              <a:rPr lang="ru-RU" sz="1000" i="1" dirty="0" smtClean="0">
                <a:latin typeface="Arial" charset="0"/>
              </a:rPr>
              <a:t>% </a:t>
            </a:r>
            <a:r>
              <a:rPr lang="ru-RU" sz="1000" i="1" dirty="0">
                <a:latin typeface="Arial" charset="0"/>
              </a:rPr>
              <a:t>от жителей многоквартирных домов,</a:t>
            </a:r>
            <a:r>
              <a:rPr lang="ru-RU" sz="1000" i="1" dirty="0">
                <a:latin typeface="Arial" charset="0"/>
                <a:cs typeface="+mn-cs"/>
              </a:rPr>
              <a:t> </a:t>
            </a:r>
            <a:r>
              <a:rPr lang="ru-RU" sz="1000" i="1" dirty="0" smtClean="0">
                <a:latin typeface="Arial" charset="0"/>
              </a:rPr>
              <a:t>по доходным (</a:t>
            </a:r>
            <a:r>
              <a:rPr lang="ru-RU" sz="1000" i="1" dirty="0" err="1" smtClean="0">
                <a:latin typeface="Arial" charset="0"/>
              </a:rPr>
              <a:t>квинтельным</a:t>
            </a:r>
            <a:r>
              <a:rPr lang="ru-RU" sz="1000" i="1" dirty="0" smtClean="0">
                <a:latin typeface="Arial" charset="0"/>
              </a:rPr>
              <a:t>) группам</a:t>
            </a:r>
            <a:r>
              <a:rPr lang="en-US" sz="1000" i="1" dirty="0" smtClean="0">
                <a:latin typeface="Arial" charset="0"/>
                <a:cs typeface="+mn-cs"/>
              </a:rPr>
              <a:t>, </a:t>
            </a:r>
            <a:r>
              <a:rPr lang="en-US" sz="1000" i="1" dirty="0" smtClean="0">
                <a:latin typeface="Arial" charset="0"/>
                <a:cs typeface="+mn-cs"/>
              </a:rPr>
              <a:t>n=</a:t>
            </a:r>
            <a:r>
              <a:rPr lang="en-US" sz="1000" i="1" dirty="0">
                <a:latin typeface="Arial" charset="0"/>
              </a:rPr>
              <a:t>1</a:t>
            </a:r>
            <a:r>
              <a:rPr lang="ru-RU" sz="1000" i="1" dirty="0">
                <a:latin typeface="Arial" charset="0"/>
              </a:rPr>
              <a:t>084</a:t>
            </a:r>
            <a:endParaRPr lang="ru-RU" sz="1000" i="1" dirty="0">
              <a:latin typeface="Arial" charset="0"/>
              <a:cs typeface="+mn-cs"/>
            </a:endParaRPr>
          </a:p>
          <a:p>
            <a:pPr algn="r">
              <a:spcBef>
                <a:spcPts val="0"/>
              </a:spcBef>
              <a:defRPr/>
            </a:pPr>
            <a:endParaRPr lang="ru-RU" sz="900" dirty="0">
              <a:effectLst>
                <a:outerShdw blurRad="38100" dist="38100" dir="2700000" algn="tl">
                  <a:srgbClr val="C0C0C0"/>
                </a:outerShdw>
              </a:effectLst>
              <a:latin typeface="Arial" charset="0"/>
              <a:cs typeface="+mn-cs"/>
            </a:endParaRPr>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40</a:t>
            </a:fld>
            <a:endParaRPr lang="ru-RU" dirty="0"/>
          </a:p>
        </p:txBody>
      </p:sp>
      <p:sp>
        <p:nvSpPr>
          <p:cNvPr id="10" name="Text Box 12"/>
          <p:cNvSpPr txBox="1">
            <a:spLocks noChangeArrowheads="1"/>
          </p:cNvSpPr>
          <p:nvPr/>
        </p:nvSpPr>
        <p:spPr bwMode="auto">
          <a:xfrm>
            <a:off x="118046" y="1321486"/>
            <a:ext cx="8712596" cy="830997"/>
          </a:xfrm>
          <a:prstGeom prst="rect">
            <a:avLst/>
          </a:prstGeom>
          <a:noFill/>
          <a:ln w="9525" algn="ctr">
            <a:noFill/>
            <a:miter lim="800000"/>
            <a:headEnd/>
            <a:tailEnd/>
          </a:ln>
          <a:effectLst/>
        </p:spPr>
        <p:txBody>
          <a:bodyPr wrap="square" anchor="b">
            <a:spAutoFit/>
          </a:bodyPr>
          <a:lstStyle/>
          <a:p>
            <a:pPr lvl="0" algn="ctr">
              <a:defRPr/>
            </a:pPr>
            <a:r>
              <a:rPr lang="ru-RU" sz="1100" b="1" dirty="0"/>
              <a:t>Собственники квартир имеют право выбрать один из вариантов накопления средств на капитальный ремонт дома – перечислять средства региональному оператору или сохранять их на специальном счёте дома, распоряжаться которым по решению собственников будет управляющая компания, ТСЖ, ЖСК, или тот же региональный оператор, для проведения капитального ремонта самостоятельно. Какой способ накопления Вы выбрали?</a:t>
            </a:r>
            <a:r>
              <a:rPr lang="ru-RU" sz="1100" b="1" dirty="0">
                <a:solidFill>
                  <a:srgbClr val="000000"/>
                </a:solidFill>
                <a:latin typeface="Arial" charset="0"/>
              </a:rPr>
              <a:t>*</a:t>
            </a:r>
            <a:endParaRPr lang="en-US" sz="1100" b="1" dirty="0">
              <a:solidFill>
                <a:srgbClr val="000000"/>
              </a:solidFill>
              <a:effectLst>
                <a:outerShdw blurRad="38100" dist="38100" dir="2700000" algn="tl">
                  <a:srgbClr val="C0C0C0"/>
                </a:outerShdw>
              </a:effectLst>
              <a:latin typeface="Arial" charset="0"/>
            </a:endParaRPr>
          </a:p>
          <a:p>
            <a:pPr algn="ctr">
              <a:spcBef>
                <a:spcPts val="0"/>
              </a:spcBef>
              <a:defRPr/>
            </a:pPr>
            <a:endParaRPr lang="ru-RU" sz="300" i="1" dirty="0">
              <a:latin typeface="Arial" charset="0"/>
              <a:cs typeface="+mn-cs"/>
            </a:endParaRPr>
          </a:p>
        </p:txBody>
      </p:sp>
    </p:spTree>
    <p:extLst>
      <p:ext uri="{BB962C8B-B14F-4D97-AF65-F5344CB8AC3E}">
        <p14:creationId xmlns:p14="http://schemas.microsoft.com/office/powerpoint/2010/main" val="24730632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3" descr="otoplenie"/>
          <p:cNvPicPr>
            <a:picLocks noChangeAspect="1" noChangeArrowheads="1"/>
          </p:cNvPicPr>
          <p:nvPr/>
        </p:nvPicPr>
        <p:blipFill>
          <a:blip r:embed="rId3" cstate="print"/>
          <a:srcRect/>
          <a:stretch>
            <a:fillRect/>
          </a:stretch>
        </p:blipFill>
        <p:spPr bwMode="auto">
          <a:xfrm>
            <a:off x="5715000" y="2000250"/>
            <a:ext cx="3024188" cy="2517775"/>
          </a:xfrm>
          <a:prstGeom prst="rect">
            <a:avLst/>
          </a:prstGeom>
          <a:noFill/>
          <a:ln w="9525">
            <a:noFill/>
            <a:miter lim="800000"/>
            <a:headEnd/>
            <a:tailEnd/>
          </a:ln>
        </p:spPr>
      </p:pic>
      <p:sp>
        <p:nvSpPr>
          <p:cNvPr id="5" name="Rectangle 2"/>
          <p:cNvSpPr>
            <a:spLocks noChangeArrowheads="1"/>
          </p:cNvSpPr>
          <p:nvPr/>
        </p:nvSpPr>
        <p:spPr bwMode="auto">
          <a:xfrm>
            <a:off x="107505" y="2795333"/>
            <a:ext cx="5511896" cy="863600"/>
          </a:xfrm>
          <a:prstGeom prst="rect">
            <a:avLst/>
          </a:prstGeom>
          <a:noFill/>
          <a:ln w="9525">
            <a:noFill/>
            <a:miter lim="800000"/>
            <a:headEnd/>
            <a:tailEnd/>
          </a:ln>
        </p:spPr>
        <p:txBody>
          <a:bodyPr anchor="ctr"/>
          <a:lstStyle/>
          <a:p>
            <a:pPr algn="ctr">
              <a:defRPr/>
            </a:pPr>
            <a:r>
              <a:rPr lang="ru-RU" sz="2400" dirty="0">
                <a:effectLst>
                  <a:outerShdw blurRad="38100" dist="38100" dir="2700000" algn="tl">
                    <a:srgbClr val="C0C0C0"/>
                  </a:outerShdw>
                </a:effectLst>
                <a:latin typeface="+mj-lt"/>
              </a:rPr>
              <a:t>Готовность собственников жилья самостоятельно определять объём и виды необходимых работ </a:t>
            </a:r>
            <a:br>
              <a:rPr lang="ru-RU" sz="2400" dirty="0">
                <a:effectLst>
                  <a:outerShdw blurRad="38100" dist="38100" dir="2700000" algn="tl">
                    <a:srgbClr val="C0C0C0"/>
                  </a:outerShdw>
                </a:effectLst>
                <a:latin typeface="+mj-lt"/>
              </a:rPr>
            </a:br>
            <a:r>
              <a:rPr lang="ru-RU" sz="2400" dirty="0">
                <a:effectLst>
                  <a:outerShdw blurRad="38100" dist="38100" dir="2700000" algn="tl">
                    <a:srgbClr val="C0C0C0"/>
                  </a:outerShdw>
                </a:effectLst>
                <a:latin typeface="+mj-lt"/>
              </a:rPr>
              <a:t>по капитальному ремонту</a:t>
            </a:r>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41</a:t>
            </a:fld>
            <a:endParaRPr lang="ru-RU" dirty="0"/>
          </a:p>
        </p:txBody>
      </p:sp>
    </p:spTree>
    <p:extLst>
      <p:ext uri="{BB962C8B-B14F-4D97-AF65-F5344CB8AC3E}">
        <p14:creationId xmlns:p14="http://schemas.microsoft.com/office/powerpoint/2010/main" val="11317245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Диаграмма 8"/>
          <p:cNvGraphicFramePr/>
          <p:nvPr>
            <p:extLst>
              <p:ext uri="{D42A27DB-BD31-4B8C-83A1-F6EECF244321}">
                <p14:modId xmlns:p14="http://schemas.microsoft.com/office/powerpoint/2010/main" val="2121399126"/>
              </p:ext>
            </p:extLst>
          </p:nvPr>
        </p:nvGraphicFramePr>
        <p:xfrm>
          <a:off x="0" y="2118106"/>
          <a:ext cx="9144000" cy="2808312"/>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5"/>
          <p:cNvSpPr txBox="1">
            <a:spLocks noChangeArrowheads="1"/>
          </p:cNvSpPr>
          <p:nvPr/>
        </p:nvSpPr>
        <p:spPr bwMode="auto">
          <a:xfrm>
            <a:off x="213643" y="4870457"/>
            <a:ext cx="8427789" cy="1276920"/>
          </a:xfrm>
          <a:prstGeom prst="rect">
            <a:avLst/>
          </a:prstGeom>
          <a:noFill/>
          <a:ln w="9525">
            <a:noFill/>
            <a:miter lim="800000"/>
            <a:headEnd/>
            <a:tailEnd/>
          </a:ln>
        </p:spPr>
        <p:txBody>
          <a:bodyPr/>
          <a:lstStyle>
            <a:defPPr>
              <a:defRPr lang="ru-RU"/>
            </a:defPPr>
            <a:lvl1pPr marL="266700" indent="-266700" algn="just">
              <a:spcBef>
                <a:spcPct val="10000"/>
              </a:spcBef>
              <a:buClr>
                <a:srgbClr val="339966"/>
              </a:buClr>
              <a:buSzPct val="90000"/>
              <a:buFont typeface="Wingdings" pitchFamily="2" charset="2"/>
              <a:buChar char="q"/>
              <a:defRPr sz="1400" kern="0" spc="-10">
                <a:latin typeface="Franklin Gothic Book" panose="020B0503020102020204" pitchFamily="34" charset="0"/>
                <a:cs typeface="+mn-cs"/>
              </a:defRPr>
            </a:lvl1pPr>
          </a:lstStyle>
          <a:p>
            <a:r>
              <a:rPr lang="ru-RU" sz="1300" dirty="0" smtClean="0"/>
              <a:t>Более половины собственников (61%) готовы участвовать в собраниях и самостоятельно определять работы по капитальному ремонту дома, не делегируя эту функцию органам власти. Их число в последние полгода растет.</a:t>
            </a:r>
          </a:p>
          <a:p>
            <a:r>
              <a:rPr lang="ru-RU" sz="1300" dirty="0"/>
              <a:t>31% опрошенных считают, что данный вопрос должны решать органы власти. Этот показатель повысился на 3 </a:t>
            </a:r>
            <a:r>
              <a:rPr lang="ru-RU" sz="1300" dirty="0" err="1" smtClean="0"/>
              <a:t>п.п</a:t>
            </a:r>
            <a:r>
              <a:rPr lang="ru-RU" sz="1300" dirty="0" smtClean="0"/>
              <a:t>.</a:t>
            </a:r>
          </a:p>
          <a:p>
            <a:r>
              <a:rPr lang="ru-RU" sz="1300" dirty="0" smtClean="0"/>
              <a:t>Снижается количество </a:t>
            </a:r>
            <a:r>
              <a:rPr lang="ru-RU" sz="1300" dirty="0"/>
              <a:t>опрошенных, </a:t>
            </a:r>
            <a:r>
              <a:rPr lang="ru-RU" sz="1300" dirty="0" smtClean="0"/>
              <a:t>затрудняющихся отвечать на данный вопрос, что можно связать с распространением в обществе понимания важности принятия данного решения.</a:t>
            </a:r>
            <a:endParaRPr lang="ru-RU" sz="1300" dirty="0"/>
          </a:p>
        </p:txBody>
      </p:sp>
      <p:sp>
        <p:nvSpPr>
          <p:cNvPr id="8" name="Заголовок 1"/>
          <p:cNvSpPr txBox="1">
            <a:spLocks/>
          </p:cNvSpPr>
          <p:nvPr/>
        </p:nvSpPr>
        <p:spPr bwMode="auto">
          <a:xfrm>
            <a:off x="468313" y="332656"/>
            <a:ext cx="7127875" cy="647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b="1">
                <a:solidFill>
                  <a:schemeClr val="tx2"/>
                </a:solidFill>
                <a:latin typeface="+mj-lt"/>
                <a:ea typeface="+mj-ea"/>
                <a:cs typeface="+mj-cs"/>
              </a:defRPr>
            </a:lvl1pPr>
            <a:lvl2pPr algn="l" rtl="0" eaLnBrk="0" fontAlgn="base" hangingPunct="0">
              <a:spcBef>
                <a:spcPct val="0"/>
              </a:spcBef>
              <a:spcAft>
                <a:spcPct val="0"/>
              </a:spcAft>
              <a:defRPr b="1">
                <a:solidFill>
                  <a:schemeClr val="tx2"/>
                </a:solidFill>
                <a:latin typeface="Franklin Gothic Book" pitchFamily="34" charset="0"/>
              </a:defRPr>
            </a:lvl2pPr>
            <a:lvl3pPr algn="l" rtl="0" eaLnBrk="0" fontAlgn="base" hangingPunct="0">
              <a:spcBef>
                <a:spcPct val="0"/>
              </a:spcBef>
              <a:spcAft>
                <a:spcPct val="0"/>
              </a:spcAft>
              <a:defRPr b="1">
                <a:solidFill>
                  <a:schemeClr val="tx2"/>
                </a:solidFill>
                <a:latin typeface="Franklin Gothic Book" pitchFamily="34" charset="0"/>
              </a:defRPr>
            </a:lvl3pPr>
            <a:lvl4pPr algn="l" rtl="0" eaLnBrk="0" fontAlgn="base" hangingPunct="0">
              <a:spcBef>
                <a:spcPct val="0"/>
              </a:spcBef>
              <a:spcAft>
                <a:spcPct val="0"/>
              </a:spcAft>
              <a:defRPr b="1">
                <a:solidFill>
                  <a:schemeClr val="tx2"/>
                </a:solidFill>
                <a:latin typeface="Franklin Gothic Book" pitchFamily="34" charset="0"/>
              </a:defRPr>
            </a:lvl4pPr>
            <a:lvl5pPr algn="l" rtl="0" eaLnBrk="0" fontAlgn="base" hangingPunct="0">
              <a:spcBef>
                <a:spcPct val="0"/>
              </a:spcBef>
              <a:spcAft>
                <a:spcPct val="0"/>
              </a:spcAft>
              <a:defRPr b="1">
                <a:solidFill>
                  <a:schemeClr val="tx2"/>
                </a:solidFill>
                <a:latin typeface="Franklin Gothic Book" pitchFamily="34" charset="0"/>
              </a:defRPr>
            </a:lvl5pPr>
            <a:lvl6pPr marL="457200" algn="l" rtl="0" fontAlgn="base">
              <a:spcBef>
                <a:spcPct val="0"/>
              </a:spcBef>
              <a:spcAft>
                <a:spcPct val="0"/>
              </a:spcAft>
              <a:defRPr b="1">
                <a:solidFill>
                  <a:schemeClr val="tx2"/>
                </a:solidFill>
                <a:latin typeface="Franklin Gothic Book" pitchFamily="34" charset="0"/>
              </a:defRPr>
            </a:lvl6pPr>
            <a:lvl7pPr marL="914400" algn="l" rtl="0" fontAlgn="base">
              <a:spcBef>
                <a:spcPct val="0"/>
              </a:spcBef>
              <a:spcAft>
                <a:spcPct val="0"/>
              </a:spcAft>
              <a:defRPr b="1">
                <a:solidFill>
                  <a:schemeClr val="tx2"/>
                </a:solidFill>
                <a:latin typeface="Franklin Gothic Book" pitchFamily="34" charset="0"/>
              </a:defRPr>
            </a:lvl7pPr>
            <a:lvl8pPr marL="1371600" algn="l" rtl="0" fontAlgn="base">
              <a:spcBef>
                <a:spcPct val="0"/>
              </a:spcBef>
              <a:spcAft>
                <a:spcPct val="0"/>
              </a:spcAft>
              <a:defRPr b="1">
                <a:solidFill>
                  <a:schemeClr val="tx2"/>
                </a:solidFill>
                <a:latin typeface="Franklin Gothic Book" pitchFamily="34" charset="0"/>
              </a:defRPr>
            </a:lvl8pPr>
            <a:lvl9pPr marL="1828800" algn="l" rtl="0" fontAlgn="base">
              <a:spcBef>
                <a:spcPct val="0"/>
              </a:spcBef>
              <a:spcAft>
                <a:spcPct val="0"/>
              </a:spcAft>
              <a:defRPr b="1">
                <a:solidFill>
                  <a:schemeClr val="tx2"/>
                </a:solidFill>
                <a:latin typeface="Franklin Gothic Book" pitchFamily="34" charset="0"/>
              </a:defRPr>
            </a:lvl9pPr>
          </a:lstStyle>
          <a:p>
            <a:pPr>
              <a:defRPr/>
            </a:pPr>
            <a:r>
              <a:rPr lang="ru-RU" sz="1600" dirty="0"/>
              <a:t>Готовность собственников жилья самостоятельно определять объём и виды необходимых работ по капитальному ремонту</a:t>
            </a:r>
            <a:endParaRPr lang="ru-RU" sz="1600" kern="0" dirty="0"/>
          </a:p>
        </p:txBody>
      </p:sp>
      <p:sp>
        <p:nvSpPr>
          <p:cNvPr id="12" name="Text Box 12"/>
          <p:cNvSpPr txBox="1">
            <a:spLocks noChangeArrowheads="1"/>
          </p:cNvSpPr>
          <p:nvPr/>
        </p:nvSpPr>
        <p:spPr bwMode="auto">
          <a:xfrm>
            <a:off x="107951" y="1410516"/>
            <a:ext cx="8712200" cy="646331"/>
          </a:xfrm>
          <a:prstGeom prst="rect">
            <a:avLst/>
          </a:prstGeom>
          <a:noFill/>
          <a:ln w="9525" algn="ctr">
            <a:noFill/>
            <a:miter lim="800000"/>
            <a:headEnd/>
            <a:tailEnd/>
          </a:ln>
          <a:effectLst/>
        </p:spPr>
        <p:txBody>
          <a:bodyPr wrap="square" anchor="b">
            <a:spAutoFit/>
          </a:bodyPr>
          <a:lstStyle/>
          <a:p>
            <a:pPr algn="ctr">
              <a:defRPr/>
            </a:pPr>
            <a:r>
              <a:rPr lang="ru-RU" sz="1200" b="1" dirty="0" smtClean="0">
                <a:latin typeface="Arial" charset="0"/>
              </a:rPr>
              <a:t>Готовы </a:t>
            </a:r>
            <a:r>
              <a:rPr lang="ru-RU" sz="1200" b="1" dirty="0">
                <a:latin typeface="Arial" charset="0"/>
              </a:rPr>
              <a:t>ли Вы самостоятельно на общем собрании собственников определять объём и виды работ по капитальному ремонту, необходимые вашему многоквартирному дому, или считаете, что это нужно поручить органам власти</a:t>
            </a:r>
            <a:r>
              <a:rPr lang="ru-RU" sz="1200" b="1" dirty="0" smtClean="0">
                <a:latin typeface="Arial" charset="0"/>
              </a:rPr>
              <a:t>?</a:t>
            </a:r>
            <a:endParaRPr lang="ru-RU" sz="1200" i="1" dirty="0">
              <a:latin typeface="Arial" charset="0"/>
              <a:cs typeface="Arial" charset="0"/>
            </a:endParaRPr>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42</a:t>
            </a:fld>
            <a:endParaRPr lang="ru-RU" dirty="0"/>
          </a:p>
        </p:txBody>
      </p:sp>
      <p:sp>
        <p:nvSpPr>
          <p:cNvPr id="3" name="Прямоугольник 2"/>
          <p:cNvSpPr/>
          <p:nvPr/>
        </p:nvSpPr>
        <p:spPr>
          <a:xfrm>
            <a:off x="4248546" y="1974417"/>
            <a:ext cx="4572000" cy="523220"/>
          </a:xfrm>
          <a:prstGeom prst="rect">
            <a:avLst/>
          </a:prstGeom>
        </p:spPr>
        <p:txBody>
          <a:bodyPr>
            <a:spAutoFit/>
          </a:bodyPr>
          <a:lstStyle/>
          <a:p>
            <a:pPr algn="r">
              <a:defRPr/>
            </a:pPr>
            <a:r>
              <a:rPr lang="ru-RU" sz="900" b="1" i="1" dirty="0">
                <a:latin typeface="Arial" charset="0"/>
              </a:rPr>
              <a:t>Диаграмма </a:t>
            </a:r>
            <a:r>
              <a:rPr lang="ru-RU" sz="900" b="1" i="1" dirty="0" smtClean="0">
                <a:latin typeface="Arial" charset="0"/>
              </a:rPr>
              <a:t>18</a:t>
            </a:r>
            <a:endParaRPr lang="ru-RU" sz="900" b="1" i="1" dirty="0">
              <a:latin typeface="Arial" charset="0"/>
            </a:endParaRPr>
          </a:p>
          <a:p>
            <a:pPr algn="r">
              <a:spcBef>
                <a:spcPts val="0"/>
              </a:spcBef>
              <a:defRPr/>
            </a:pPr>
            <a:r>
              <a:rPr lang="ru-RU" sz="900" i="1" dirty="0" smtClean="0">
                <a:latin typeface="Arial" charset="0"/>
              </a:rPr>
              <a:t>% </a:t>
            </a:r>
            <a:r>
              <a:rPr lang="ru-RU" sz="900" i="1" dirty="0"/>
              <a:t>от жителей многоквартирных домов</a:t>
            </a:r>
            <a:r>
              <a:rPr lang="ru-RU" sz="900" i="1" dirty="0">
                <a:latin typeface="Arial" charset="0"/>
              </a:rPr>
              <a:t>, </a:t>
            </a:r>
            <a:r>
              <a:rPr lang="en-US" sz="900" i="1" dirty="0" smtClean="0">
                <a:latin typeface="Arial" charset="0"/>
              </a:rPr>
              <a:t>n=</a:t>
            </a:r>
            <a:r>
              <a:rPr lang="en-US" sz="900" i="1" dirty="0">
                <a:latin typeface="Arial" charset="0"/>
              </a:rPr>
              <a:t>1</a:t>
            </a:r>
            <a:r>
              <a:rPr lang="ru-RU" sz="900" i="1" dirty="0">
                <a:latin typeface="Arial" charset="0"/>
              </a:rPr>
              <a:t>084</a:t>
            </a:r>
            <a:r>
              <a:rPr lang="ru-RU" sz="900" i="1" dirty="0" smtClean="0">
                <a:latin typeface="Arial" charset="0"/>
              </a:rPr>
              <a:t> </a:t>
            </a:r>
            <a:endParaRPr lang="ru-RU" sz="900" i="1" dirty="0">
              <a:latin typeface="Arial" charset="0"/>
            </a:endParaRPr>
          </a:p>
          <a:p>
            <a:pPr algn="r">
              <a:spcBef>
                <a:spcPts val="0"/>
              </a:spcBef>
              <a:defRPr/>
            </a:pPr>
            <a:endParaRPr lang="ru-RU" sz="900" dirty="0">
              <a:effectLst>
                <a:outerShdw blurRad="38100" dist="38100" dir="2700000" algn="tl">
                  <a:srgbClr val="C0C0C0"/>
                </a:outerShdw>
              </a:effectLst>
              <a:latin typeface="Arial" charset="0"/>
            </a:endParaRPr>
          </a:p>
        </p:txBody>
      </p:sp>
    </p:spTree>
    <p:extLst>
      <p:ext uri="{BB962C8B-B14F-4D97-AF65-F5344CB8AC3E}">
        <p14:creationId xmlns:p14="http://schemas.microsoft.com/office/powerpoint/2010/main" val="32957888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2"/>
          <p:cNvSpPr txBox="1">
            <a:spLocks noChangeArrowheads="1"/>
          </p:cNvSpPr>
          <p:nvPr/>
        </p:nvSpPr>
        <p:spPr bwMode="auto">
          <a:xfrm>
            <a:off x="48836" y="2267732"/>
            <a:ext cx="8818608" cy="400110"/>
          </a:xfrm>
          <a:prstGeom prst="rect">
            <a:avLst/>
          </a:prstGeom>
          <a:noFill/>
          <a:ln w="9525" algn="ctr">
            <a:noFill/>
            <a:miter lim="800000"/>
            <a:headEnd/>
            <a:tailEnd/>
          </a:ln>
          <a:effectLst/>
        </p:spPr>
        <p:txBody>
          <a:bodyPr wrap="square" anchor="b">
            <a:spAutoFit/>
          </a:bodyPr>
          <a:lstStyle/>
          <a:p>
            <a:pPr algn="r">
              <a:spcBef>
                <a:spcPts val="0"/>
              </a:spcBef>
              <a:defRPr/>
            </a:pPr>
            <a:r>
              <a:rPr lang="ru-RU" sz="1000" b="1" i="1" dirty="0" smtClean="0">
                <a:latin typeface="Arial" charset="0"/>
              </a:rPr>
              <a:t>Таблица 15</a:t>
            </a:r>
            <a:endParaRPr lang="ru-RU" sz="1000" i="1" dirty="0">
              <a:latin typeface="Arial" charset="0"/>
            </a:endParaRPr>
          </a:p>
          <a:p>
            <a:pPr algn="r">
              <a:spcBef>
                <a:spcPts val="0"/>
              </a:spcBef>
              <a:defRPr/>
            </a:pPr>
            <a:r>
              <a:rPr lang="ru-RU" sz="1000" i="1" dirty="0" smtClean="0">
                <a:latin typeface="Arial" charset="0"/>
              </a:rPr>
              <a:t>в % от собственников, по социально-демографическим группам</a:t>
            </a:r>
            <a:r>
              <a:rPr lang="en-US" sz="1000" i="1" dirty="0" smtClean="0">
                <a:latin typeface="Arial" charset="0"/>
              </a:rPr>
              <a:t>, </a:t>
            </a:r>
            <a:r>
              <a:rPr lang="en-US" sz="1000" i="1" dirty="0" smtClean="0">
                <a:latin typeface="Arial" charset="0"/>
              </a:rPr>
              <a:t>n=</a:t>
            </a:r>
            <a:r>
              <a:rPr lang="en-US" sz="1000" i="1" dirty="0">
                <a:latin typeface="Arial" charset="0"/>
              </a:rPr>
              <a:t>1</a:t>
            </a:r>
            <a:r>
              <a:rPr lang="ru-RU" sz="1000" i="1" dirty="0">
                <a:latin typeface="Arial" charset="0"/>
              </a:rPr>
              <a:t>084</a:t>
            </a:r>
            <a:r>
              <a:rPr lang="ru-RU" sz="1000" i="1" dirty="0" smtClean="0">
                <a:latin typeface="Arial" charset="0"/>
              </a:rPr>
              <a:t> </a:t>
            </a:r>
            <a:endParaRPr lang="ru-RU" sz="1000" i="1" dirty="0">
              <a:latin typeface="Arial" charset="0"/>
            </a:endParaRPr>
          </a:p>
        </p:txBody>
      </p:sp>
      <p:sp>
        <p:nvSpPr>
          <p:cNvPr id="9" name="Rectangle 5"/>
          <p:cNvSpPr txBox="1">
            <a:spLocks noChangeArrowheads="1"/>
          </p:cNvSpPr>
          <p:nvPr/>
        </p:nvSpPr>
        <p:spPr bwMode="auto">
          <a:xfrm>
            <a:off x="107949" y="5114423"/>
            <a:ext cx="8683915" cy="791368"/>
          </a:xfrm>
          <a:prstGeom prst="rect">
            <a:avLst/>
          </a:prstGeom>
          <a:noFill/>
          <a:ln w="9525">
            <a:noFill/>
            <a:miter lim="800000"/>
            <a:headEnd/>
            <a:tailEnd/>
          </a:ln>
        </p:spPr>
        <p:txBody>
          <a:bodyPr/>
          <a:lstStyle>
            <a:defPPr>
              <a:defRPr lang="ru-RU"/>
            </a:defPPr>
            <a:lvl1pPr marL="266700" indent="-266700" algn="just">
              <a:spcBef>
                <a:spcPct val="10000"/>
              </a:spcBef>
              <a:buClr>
                <a:srgbClr val="339966"/>
              </a:buClr>
              <a:buSzPct val="90000"/>
              <a:buFont typeface="Wingdings" pitchFamily="2" charset="2"/>
              <a:buChar char="q"/>
              <a:defRPr sz="1400" kern="0" spc="-10">
                <a:latin typeface="Franklin Gothic Book" panose="020B0503020102020204" pitchFamily="34" charset="0"/>
                <a:cs typeface="+mn-cs"/>
              </a:defRPr>
            </a:lvl1pPr>
          </a:lstStyle>
          <a:p>
            <a:r>
              <a:rPr lang="ru-RU" dirty="0" smtClean="0"/>
              <a:t>Участвовать </a:t>
            </a:r>
            <a:r>
              <a:rPr lang="ru-RU" dirty="0"/>
              <a:t>в собрании собственников для определения объёма и видов работ по капитальному </a:t>
            </a:r>
            <a:r>
              <a:rPr lang="ru-RU" dirty="0" smtClean="0"/>
              <a:t>ремонту дома чаще готовы россияне среднего возраста – от 35 до 59 лет (66-72%).</a:t>
            </a:r>
            <a:endParaRPr lang="ru-RU" dirty="0"/>
          </a:p>
          <a:p>
            <a:r>
              <a:rPr lang="ru-RU" dirty="0"/>
              <a:t>Напротив, доверить </a:t>
            </a:r>
            <a:r>
              <a:rPr lang="ru-RU" dirty="0" smtClean="0"/>
              <a:t>решение органам </a:t>
            </a:r>
            <a:r>
              <a:rPr lang="ru-RU" dirty="0"/>
              <a:t>власти </a:t>
            </a:r>
            <a:r>
              <a:rPr lang="ru-RU" dirty="0" smtClean="0"/>
              <a:t>предпочитают молодые опрошенные до </a:t>
            </a:r>
            <a:r>
              <a:rPr lang="ru-RU" dirty="0"/>
              <a:t>34 лет (40-47%).</a:t>
            </a:r>
          </a:p>
        </p:txBody>
      </p:sp>
      <p:graphicFrame>
        <p:nvGraphicFramePr>
          <p:cNvPr id="7" name="Таблица 6"/>
          <p:cNvGraphicFramePr>
            <a:graphicFrameLocks noGrp="1"/>
          </p:cNvGraphicFramePr>
          <p:nvPr>
            <p:extLst>
              <p:ext uri="{D42A27DB-BD31-4B8C-83A1-F6EECF244321}">
                <p14:modId xmlns:p14="http://schemas.microsoft.com/office/powerpoint/2010/main" val="3770903652"/>
              </p:ext>
            </p:extLst>
          </p:nvPr>
        </p:nvGraphicFramePr>
        <p:xfrm>
          <a:off x="468313" y="2723858"/>
          <a:ext cx="8351842" cy="2073293"/>
        </p:xfrm>
        <a:graphic>
          <a:graphicData uri="http://schemas.openxmlformats.org/drawingml/2006/table">
            <a:tbl>
              <a:tblPr>
                <a:tableStyleId>{5C22544A-7EE6-4342-B048-85BDC9FD1C3A}</a:tableStyleId>
              </a:tblPr>
              <a:tblGrid>
                <a:gridCol w="2277547">
                  <a:extLst>
                    <a:ext uri="{9D8B030D-6E8A-4147-A177-3AD203B41FA5}">
                      <a16:colId xmlns="" xmlns:a16="http://schemas.microsoft.com/office/drawing/2014/main" val="20000"/>
                    </a:ext>
                  </a:extLst>
                </a:gridCol>
                <a:gridCol w="604082">
                  <a:extLst>
                    <a:ext uri="{9D8B030D-6E8A-4147-A177-3AD203B41FA5}">
                      <a16:colId xmlns="" xmlns:a16="http://schemas.microsoft.com/office/drawing/2014/main" val="20001"/>
                    </a:ext>
                  </a:extLst>
                </a:gridCol>
                <a:gridCol w="781459">
                  <a:extLst>
                    <a:ext uri="{9D8B030D-6E8A-4147-A177-3AD203B41FA5}">
                      <a16:colId xmlns="" xmlns:a16="http://schemas.microsoft.com/office/drawing/2014/main" val="20002"/>
                    </a:ext>
                  </a:extLst>
                </a:gridCol>
                <a:gridCol w="781459">
                  <a:extLst>
                    <a:ext uri="{9D8B030D-6E8A-4147-A177-3AD203B41FA5}">
                      <a16:colId xmlns="" xmlns:a16="http://schemas.microsoft.com/office/drawing/2014/main" val="20003"/>
                    </a:ext>
                  </a:extLst>
                </a:gridCol>
                <a:gridCol w="781459">
                  <a:extLst>
                    <a:ext uri="{9D8B030D-6E8A-4147-A177-3AD203B41FA5}">
                      <a16:colId xmlns="" xmlns:a16="http://schemas.microsoft.com/office/drawing/2014/main" val="20004"/>
                    </a:ext>
                  </a:extLst>
                </a:gridCol>
                <a:gridCol w="781459">
                  <a:extLst>
                    <a:ext uri="{9D8B030D-6E8A-4147-A177-3AD203B41FA5}">
                      <a16:colId xmlns="" xmlns:a16="http://schemas.microsoft.com/office/drawing/2014/main" val="20005"/>
                    </a:ext>
                  </a:extLst>
                </a:gridCol>
                <a:gridCol w="781459">
                  <a:extLst>
                    <a:ext uri="{9D8B030D-6E8A-4147-A177-3AD203B41FA5}">
                      <a16:colId xmlns="" xmlns:a16="http://schemas.microsoft.com/office/drawing/2014/main" val="20006"/>
                    </a:ext>
                  </a:extLst>
                </a:gridCol>
                <a:gridCol w="781459">
                  <a:extLst>
                    <a:ext uri="{9D8B030D-6E8A-4147-A177-3AD203B41FA5}">
                      <a16:colId xmlns="" xmlns:a16="http://schemas.microsoft.com/office/drawing/2014/main" val="20007"/>
                    </a:ext>
                  </a:extLst>
                </a:gridCol>
                <a:gridCol w="781459">
                  <a:extLst>
                    <a:ext uri="{9D8B030D-6E8A-4147-A177-3AD203B41FA5}">
                      <a16:colId xmlns="" xmlns:a16="http://schemas.microsoft.com/office/drawing/2014/main" val="20008"/>
                    </a:ext>
                  </a:extLst>
                </a:gridCol>
              </a:tblGrid>
              <a:tr h="212395">
                <a:tc rowSpan="2">
                  <a:txBody>
                    <a:bodyPr/>
                    <a:lstStyle/>
                    <a:p>
                      <a:pPr algn="ctr" fontAlgn="ctr"/>
                      <a:r>
                        <a:rPr lang="ru-RU" sz="2800" b="1" u="none" strike="noStrike" dirty="0">
                          <a:effectLst/>
                        </a:rPr>
                        <a:t> </a:t>
                      </a:r>
                      <a:endParaRPr lang="ru-RU" sz="2800" b="1" i="1" u="none" strike="noStrike" dirty="0">
                        <a:effectLst/>
                        <a:latin typeface="Arial"/>
                      </a:endParaRPr>
                    </a:p>
                  </a:txBody>
                  <a:tcPr marL="9161" marR="9161" marT="9161" marB="0" anchor="ctr">
                    <a:lnB w="3175" cap="flat" cmpd="sng" algn="ctr">
                      <a:solidFill>
                        <a:schemeClr val="bg1">
                          <a:lumMod val="50000"/>
                        </a:schemeClr>
                      </a:solidFill>
                      <a:prstDash val="solid"/>
                      <a:round/>
                      <a:headEnd type="none" w="med" len="med"/>
                      <a:tailEnd type="none" w="med" len="med"/>
                    </a:lnB>
                    <a:solidFill>
                      <a:srgbClr val="00927B"/>
                    </a:solidFill>
                  </a:tcPr>
                </a:tc>
                <a:tc rowSpan="2">
                  <a:txBody>
                    <a:bodyPr/>
                    <a:lstStyle/>
                    <a:p>
                      <a:pPr algn="ctr" fontAlgn="ctr"/>
                      <a:r>
                        <a:rPr lang="ru-RU" sz="1200" b="1" u="none" strike="noStrike" dirty="0" smtClean="0">
                          <a:solidFill>
                            <a:schemeClr val="bg1"/>
                          </a:solidFill>
                          <a:effectLst/>
                        </a:rPr>
                        <a:t>ВСЕГО</a:t>
                      </a:r>
                      <a:endParaRPr lang="ru-RU" sz="1200" b="1" i="0" u="none" strike="noStrike" dirty="0">
                        <a:solidFill>
                          <a:schemeClr val="bg1"/>
                        </a:solidFill>
                        <a:effectLst/>
                        <a:latin typeface="Arial Cyr"/>
                      </a:endParaRPr>
                    </a:p>
                  </a:txBody>
                  <a:tcPr marL="9161" marR="9161" marT="9161" marB="0" anchor="ctr">
                    <a:lnB w="3175" cap="flat" cmpd="sng" algn="ctr">
                      <a:solidFill>
                        <a:schemeClr val="bg1">
                          <a:lumMod val="50000"/>
                        </a:schemeClr>
                      </a:solidFill>
                      <a:prstDash val="solid"/>
                      <a:round/>
                      <a:headEnd type="none" w="med" len="med"/>
                      <a:tailEnd type="none" w="med" len="med"/>
                    </a:lnB>
                    <a:solidFill>
                      <a:srgbClr val="00927B"/>
                    </a:solidFill>
                  </a:tcPr>
                </a:tc>
                <a:tc gridSpan="2">
                  <a:txBody>
                    <a:bodyPr/>
                    <a:lstStyle/>
                    <a:p>
                      <a:pPr algn="ctr" fontAlgn="ctr"/>
                      <a:r>
                        <a:rPr lang="ru-RU" sz="1200" b="1" u="none" strike="noStrike" dirty="0" smtClean="0">
                          <a:solidFill>
                            <a:schemeClr val="bg1"/>
                          </a:solidFill>
                          <a:effectLst/>
                        </a:rPr>
                        <a:t>Пол</a:t>
                      </a:r>
                      <a:endParaRPr lang="ru-RU" sz="1200" b="1" i="0" u="none" strike="noStrike" dirty="0">
                        <a:solidFill>
                          <a:schemeClr val="bg1"/>
                        </a:solidFill>
                        <a:effectLst/>
                        <a:latin typeface="Arial Cyr"/>
                      </a:endParaRPr>
                    </a:p>
                  </a:txBody>
                  <a:tcPr marL="9161" marR="9161" marT="9161" marB="0" anchor="ctr">
                    <a:solidFill>
                      <a:srgbClr val="00927B"/>
                    </a:solidFill>
                  </a:tcPr>
                </a:tc>
                <a:tc hMerge="1">
                  <a:txBody>
                    <a:bodyPr/>
                    <a:lstStyle/>
                    <a:p>
                      <a:endParaRPr lang="ru-RU"/>
                    </a:p>
                  </a:txBody>
                  <a:tcPr/>
                </a:tc>
                <a:tc gridSpan="5">
                  <a:txBody>
                    <a:bodyPr/>
                    <a:lstStyle/>
                    <a:p>
                      <a:pPr algn="ctr" fontAlgn="ctr"/>
                      <a:r>
                        <a:rPr lang="ru-RU" sz="1200" b="1" u="none" strike="noStrike" kern="1200" dirty="0" smtClean="0">
                          <a:solidFill>
                            <a:schemeClr val="bg1"/>
                          </a:solidFill>
                          <a:effectLst/>
                          <a:latin typeface="+mn-lt"/>
                          <a:ea typeface="+mn-ea"/>
                          <a:cs typeface="+mn-cs"/>
                        </a:rPr>
                        <a:t>Возраст</a:t>
                      </a:r>
                      <a:endParaRPr lang="ru-RU" sz="1200" b="1" u="none" strike="noStrike" kern="1200" dirty="0">
                        <a:solidFill>
                          <a:schemeClr val="bg1"/>
                        </a:solidFill>
                        <a:effectLst/>
                        <a:latin typeface="+mn-lt"/>
                        <a:ea typeface="+mn-ea"/>
                        <a:cs typeface="+mn-cs"/>
                      </a:endParaRPr>
                    </a:p>
                  </a:txBody>
                  <a:tcPr marL="9161" marR="9161" marT="9161" marB="0" anchor="ctr">
                    <a:solidFill>
                      <a:srgbClr val="00927B"/>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0"/>
                  </a:ext>
                </a:extLst>
              </a:tr>
              <a:tr h="414659">
                <a:tc vMerge="1">
                  <a:txBody>
                    <a:bodyPr/>
                    <a:lstStyle/>
                    <a:p>
                      <a:endParaRPr lang="ru-RU"/>
                    </a:p>
                  </a:txBody>
                  <a:tcPr/>
                </a:tc>
                <a:tc vMerge="1">
                  <a:txBody>
                    <a:bodyPr/>
                    <a:lstStyle/>
                    <a:p>
                      <a:endParaRPr lang="ru-RU"/>
                    </a:p>
                  </a:txBody>
                  <a:tcPr/>
                </a:tc>
                <a:tc>
                  <a:txBody>
                    <a:bodyPr/>
                    <a:lstStyle/>
                    <a:p>
                      <a:pPr algn="ctr" fontAlgn="ctr"/>
                      <a:r>
                        <a:rPr lang="ru-RU" sz="1200" u="none" strike="noStrike" dirty="0">
                          <a:solidFill>
                            <a:schemeClr val="bg1"/>
                          </a:solidFill>
                          <a:effectLst/>
                        </a:rPr>
                        <a:t>Мужской</a:t>
                      </a:r>
                      <a:endParaRPr lang="ru-RU" sz="1200" b="0" i="1" u="none" strike="noStrike" dirty="0">
                        <a:solidFill>
                          <a:schemeClr val="bg1"/>
                        </a:solidFill>
                        <a:effectLst/>
                        <a:latin typeface="Arial Cyr"/>
                      </a:endParaRPr>
                    </a:p>
                  </a:txBody>
                  <a:tcPr marL="9161" marR="9161" marT="9161"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rPr>
                        <a:t>Женский</a:t>
                      </a:r>
                      <a:endParaRPr lang="ru-RU" sz="1200" b="0" i="1" u="none" strike="noStrike" dirty="0">
                        <a:solidFill>
                          <a:schemeClr val="bg1"/>
                        </a:solidFill>
                        <a:effectLst/>
                        <a:latin typeface="Arial Cyr"/>
                      </a:endParaRPr>
                    </a:p>
                  </a:txBody>
                  <a:tcPr marL="9161" marR="9161" marT="9161"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kern="1200" dirty="0">
                          <a:solidFill>
                            <a:schemeClr val="bg1"/>
                          </a:solidFill>
                          <a:effectLst/>
                          <a:latin typeface="+mn-lt"/>
                          <a:ea typeface="+mn-ea"/>
                          <a:cs typeface="+mn-cs"/>
                        </a:rPr>
                        <a:t>18-24 года</a:t>
                      </a:r>
                    </a:p>
                  </a:txBody>
                  <a:tcPr marL="9161" marR="9161" marT="9161"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kern="1200" dirty="0">
                          <a:solidFill>
                            <a:schemeClr val="bg1"/>
                          </a:solidFill>
                          <a:effectLst/>
                          <a:latin typeface="+mn-lt"/>
                          <a:ea typeface="+mn-ea"/>
                          <a:cs typeface="+mn-cs"/>
                        </a:rPr>
                        <a:t>25-34 года</a:t>
                      </a:r>
                    </a:p>
                  </a:txBody>
                  <a:tcPr marL="9161" marR="9161" marT="9161"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kern="1200" dirty="0">
                          <a:solidFill>
                            <a:schemeClr val="bg1"/>
                          </a:solidFill>
                          <a:effectLst/>
                          <a:latin typeface="+mn-lt"/>
                          <a:ea typeface="+mn-ea"/>
                          <a:cs typeface="+mn-cs"/>
                        </a:rPr>
                        <a:t>35-44 года</a:t>
                      </a:r>
                    </a:p>
                  </a:txBody>
                  <a:tcPr marL="9161" marR="9161" marT="9161"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kern="1200" dirty="0">
                          <a:solidFill>
                            <a:schemeClr val="bg1"/>
                          </a:solidFill>
                          <a:effectLst/>
                          <a:latin typeface="+mn-lt"/>
                          <a:ea typeface="+mn-ea"/>
                          <a:cs typeface="+mn-cs"/>
                        </a:rPr>
                        <a:t>45-59 лет</a:t>
                      </a:r>
                    </a:p>
                  </a:txBody>
                  <a:tcPr marL="9161" marR="9161" marT="9161"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kern="1200" dirty="0">
                          <a:solidFill>
                            <a:schemeClr val="bg1"/>
                          </a:solidFill>
                          <a:effectLst/>
                          <a:latin typeface="+mn-lt"/>
                          <a:ea typeface="+mn-ea"/>
                          <a:cs typeface="+mn-cs"/>
                        </a:rPr>
                        <a:t>60 и старше</a:t>
                      </a:r>
                    </a:p>
                  </a:txBody>
                  <a:tcPr marL="9161" marR="9161" marT="9161" marB="0" anchor="ctr">
                    <a:lnB w="3175" cap="flat" cmpd="sng" algn="ctr">
                      <a:solidFill>
                        <a:schemeClr val="bg1">
                          <a:lumMod val="50000"/>
                        </a:schemeClr>
                      </a:solidFill>
                      <a:prstDash val="solid"/>
                      <a:round/>
                      <a:headEnd type="none" w="med" len="med"/>
                      <a:tailEnd type="none" w="med" len="med"/>
                    </a:lnB>
                    <a:solidFill>
                      <a:srgbClr val="00927B"/>
                    </a:solidFill>
                  </a:tcPr>
                </a:tc>
                <a:extLst>
                  <a:ext uri="{0D108BD9-81ED-4DB2-BD59-A6C34878D82A}">
                    <a16:rowId xmlns="" xmlns:a16="http://schemas.microsoft.com/office/drawing/2014/main" val="10001"/>
                  </a:ext>
                </a:extLst>
              </a:tr>
              <a:tr h="616921">
                <a:tc>
                  <a:txBody>
                    <a:bodyPr/>
                    <a:lstStyle/>
                    <a:p>
                      <a:pPr marL="92075" indent="0" algn="l" fontAlgn="t"/>
                      <a:r>
                        <a:rPr lang="ru-RU" sz="1200" b="0" u="none" strike="noStrike" dirty="0">
                          <a:effectLst/>
                        </a:rPr>
                        <a:t>Да, готов(а) участвовать в собрании собственников и определять самостоятельно</a:t>
                      </a:r>
                      <a:endParaRPr lang="ru-RU" sz="1200" b="0" i="1" u="none" strike="noStrike" dirty="0">
                        <a:effectLst/>
                        <a:latin typeface="Arial"/>
                      </a:endParaRPr>
                    </a:p>
                  </a:txBody>
                  <a:tcPr marL="9161" marR="9161" marT="9161"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1" i="0" u="none" strike="noStrike" dirty="0">
                          <a:effectLst/>
                          <a:latin typeface="+mn-lt"/>
                        </a:rPr>
                        <a:t>61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effectLst/>
                          <a:latin typeface="+mn-lt"/>
                        </a:rPr>
                        <a:t>61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effectLst/>
                          <a:latin typeface="+mn-lt"/>
                        </a:rPr>
                        <a:t>60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effectLst/>
                          <a:latin typeface="+mn-lt"/>
                        </a:rPr>
                        <a:t>48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effectLst/>
                          <a:latin typeface="+mn-lt"/>
                        </a:rPr>
                        <a:t>54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1" i="0" u="none" strike="noStrike" dirty="0">
                          <a:solidFill>
                            <a:srgbClr val="C00000"/>
                          </a:solidFill>
                          <a:effectLst/>
                          <a:latin typeface="+mn-lt"/>
                        </a:rPr>
                        <a:t>72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1" i="0" u="none" strike="noStrike" dirty="0">
                          <a:solidFill>
                            <a:srgbClr val="C00000"/>
                          </a:solidFill>
                          <a:effectLst/>
                          <a:latin typeface="+mn-lt"/>
                        </a:rPr>
                        <a:t>66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effectLst/>
                          <a:latin typeface="+mn-lt"/>
                        </a:rPr>
                        <a:t>55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414659">
                <a:tc>
                  <a:txBody>
                    <a:bodyPr/>
                    <a:lstStyle/>
                    <a:p>
                      <a:pPr marL="92075" indent="0" algn="l" fontAlgn="t"/>
                      <a:r>
                        <a:rPr lang="ru-RU" sz="1200" b="0" u="none" strike="noStrike" dirty="0">
                          <a:effectLst/>
                        </a:rPr>
                        <a:t>Нет, лучше поручить этот вопрос органам власти</a:t>
                      </a:r>
                      <a:endParaRPr lang="ru-RU" sz="1200" b="0" i="1" u="none" strike="noStrike" dirty="0">
                        <a:effectLst/>
                        <a:latin typeface="Arial"/>
                      </a:endParaRPr>
                    </a:p>
                  </a:txBody>
                  <a:tcPr marL="9161" marR="9161" marT="9161"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1" i="0" u="none" strike="noStrike" dirty="0">
                          <a:effectLst/>
                          <a:latin typeface="+mn-lt"/>
                        </a:rPr>
                        <a:t>31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effectLst/>
                          <a:latin typeface="+mn-lt"/>
                        </a:rPr>
                        <a:t>29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effectLst/>
                          <a:latin typeface="+mn-lt"/>
                        </a:rPr>
                        <a:t>33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200" b="1" i="0" u="none" strike="noStrike" kern="1200" dirty="0">
                          <a:solidFill>
                            <a:srgbClr val="C00000"/>
                          </a:solidFill>
                          <a:effectLst/>
                          <a:latin typeface="+mn-lt"/>
                          <a:ea typeface="+mn-ea"/>
                          <a:cs typeface="+mn-cs"/>
                        </a:rPr>
                        <a:t>47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200" b="1" i="0" u="none" strike="noStrike" kern="1200" dirty="0">
                          <a:solidFill>
                            <a:srgbClr val="C00000"/>
                          </a:solidFill>
                          <a:effectLst/>
                          <a:latin typeface="+mn-lt"/>
                          <a:ea typeface="+mn-ea"/>
                          <a:cs typeface="+mn-cs"/>
                        </a:rPr>
                        <a:t>40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effectLst/>
                          <a:latin typeface="+mn-lt"/>
                        </a:rPr>
                        <a:t>22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effectLst/>
                          <a:latin typeface="+mn-lt"/>
                        </a:rPr>
                        <a:t>25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effectLst/>
                          <a:latin typeface="+mn-lt"/>
                        </a:rPr>
                        <a:t>34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414659">
                <a:tc>
                  <a:txBody>
                    <a:bodyPr/>
                    <a:lstStyle/>
                    <a:p>
                      <a:pPr marL="92075" indent="0" algn="l" fontAlgn="t"/>
                      <a:r>
                        <a:rPr lang="ru-RU" sz="1200" b="0" u="none" strike="noStrike" dirty="0">
                          <a:effectLst/>
                        </a:rPr>
                        <a:t>Затрудняюсь ответить</a:t>
                      </a:r>
                      <a:endParaRPr lang="ru-RU" sz="1200" b="0" i="1" u="none" strike="noStrike" dirty="0">
                        <a:effectLst/>
                        <a:latin typeface="Arial"/>
                      </a:endParaRPr>
                    </a:p>
                  </a:txBody>
                  <a:tcPr marL="9161" marR="9161" marT="9161"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1" i="0" u="none" strike="noStrike" dirty="0">
                          <a:effectLst/>
                          <a:latin typeface="+mn-lt"/>
                        </a:rPr>
                        <a:t>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effectLst/>
                          <a:latin typeface="+mn-lt"/>
                        </a:rPr>
                        <a:t>61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effectLst/>
                          <a:latin typeface="+mn-lt"/>
                        </a:rPr>
                        <a:t>60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effectLst/>
                          <a:latin typeface="+mn-lt"/>
                        </a:rPr>
                        <a:t>48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effectLst/>
                          <a:latin typeface="+mn-lt"/>
                        </a:rPr>
                        <a:t>54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effectLst/>
                          <a:latin typeface="+mn-lt"/>
                        </a:rPr>
                        <a:t>72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effectLst/>
                          <a:latin typeface="+mn-lt"/>
                        </a:rPr>
                        <a:t>66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effectLst/>
                          <a:latin typeface="+mn-lt"/>
                        </a:rPr>
                        <a:t>55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bl>
          </a:graphicData>
        </a:graphic>
      </p:graphicFrame>
      <p:sp>
        <p:nvSpPr>
          <p:cNvPr id="8" name="Заголовок 1"/>
          <p:cNvSpPr txBox="1">
            <a:spLocks/>
          </p:cNvSpPr>
          <p:nvPr/>
        </p:nvSpPr>
        <p:spPr bwMode="auto">
          <a:xfrm>
            <a:off x="468313" y="332656"/>
            <a:ext cx="7127875" cy="647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b="1">
                <a:solidFill>
                  <a:schemeClr val="tx2"/>
                </a:solidFill>
                <a:latin typeface="+mj-lt"/>
                <a:ea typeface="+mj-ea"/>
                <a:cs typeface="+mj-cs"/>
              </a:defRPr>
            </a:lvl1pPr>
            <a:lvl2pPr algn="l" rtl="0" eaLnBrk="0" fontAlgn="base" hangingPunct="0">
              <a:spcBef>
                <a:spcPct val="0"/>
              </a:spcBef>
              <a:spcAft>
                <a:spcPct val="0"/>
              </a:spcAft>
              <a:defRPr b="1">
                <a:solidFill>
                  <a:schemeClr val="tx2"/>
                </a:solidFill>
                <a:latin typeface="Franklin Gothic Book" pitchFamily="34" charset="0"/>
              </a:defRPr>
            </a:lvl2pPr>
            <a:lvl3pPr algn="l" rtl="0" eaLnBrk="0" fontAlgn="base" hangingPunct="0">
              <a:spcBef>
                <a:spcPct val="0"/>
              </a:spcBef>
              <a:spcAft>
                <a:spcPct val="0"/>
              </a:spcAft>
              <a:defRPr b="1">
                <a:solidFill>
                  <a:schemeClr val="tx2"/>
                </a:solidFill>
                <a:latin typeface="Franklin Gothic Book" pitchFamily="34" charset="0"/>
              </a:defRPr>
            </a:lvl3pPr>
            <a:lvl4pPr algn="l" rtl="0" eaLnBrk="0" fontAlgn="base" hangingPunct="0">
              <a:spcBef>
                <a:spcPct val="0"/>
              </a:spcBef>
              <a:spcAft>
                <a:spcPct val="0"/>
              </a:spcAft>
              <a:defRPr b="1">
                <a:solidFill>
                  <a:schemeClr val="tx2"/>
                </a:solidFill>
                <a:latin typeface="Franklin Gothic Book" pitchFamily="34" charset="0"/>
              </a:defRPr>
            </a:lvl4pPr>
            <a:lvl5pPr algn="l" rtl="0" eaLnBrk="0" fontAlgn="base" hangingPunct="0">
              <a:spcBef>
                <a:spcPct val="0"/>
              </a:spcBef>
              <a:spcAft>
                <a:spcPct val="0"/>
              </a:spcAft>
              <a:defRPr b="1">
                <a:solidFill>
                  <a:schemeClr val="tx2"/>
                </a:solidFill>
                <a:latin typeface="Franklin Gothic Book" pitchFamily="34" charset="0"/>
              </a:defRPr>
            </a:lvl5pPr>
            <a:lvl6pPr marL="457200" algn="l" rtl="0" fontAlgn="base">
              <a:spcBef>
                <a:spcPct val="0"/>
              </a:spcBef>
              <a:spcAft>
                <a:spcPct val="0"/>
              </a:spcAft>
              <a:defRPr b="1">
                <a:solidFill>
                  <a:schemeClr val="tx2"/>
                </a:solidFill>
                <a:latin typeface="Franklin Gothic Book" pitchFamily="34" charset="0"/>
              </a:defRPr>
            </a:lvl6pPr>
            <a:lvl7pPr marL="914400" algn="l" rtl="0" fontAlgn="base">
              <a:spcBef>
                <a:spcPct val="0"/>
              </a:spcBef>
              <a:spcAft>
                <a:spcPct val="0"/>
              </a:spcAft>
              <a:defRPr b="1">
                <a:solidFill>
                  <a:schemeClr val="tx2"/>
                </a:solidFill>
                <a:latin typeface="Franklin Gothic Book" pitchFamily="34" charset="0"/>
              </a:defRPr>
            </a:lvl7pPr>
            <a:lvl8pPr marL="1371600" algn="l" rtl="0" fontAlgn="base">
              <a:spcBef>
                <a:spcPct val="0"/>
              </a:spcBef>
              <a:spcAft>
                <a:spcPct val="0"/>
              </a:spcAft>
              <a:defRPr b="1">
                <a:solidFill>
                  <a:schemeClr val="tx2"/>
                </a:solidFill>
                <a:latin typeface="Franklin Gothic Book" pitchFamily="34" charset="0"/>
              </a:defRPr>
            </a:lvl8pPr>
            <a:lvl9pPr marL="1828800" algn="l" rtl="0" fontAlgn="base">
              <a:spcBef>
                <a:spcPct val="0"/>
              </a:spcBef>
              <a:spcAft>
                <a:spcPct val="0"/>
              </a:spcAft>
              <a:defRPr b="1">
                <a:solidFill>
                  <a:schemeClr val="tx2"/>
                </a:solidFill>
                <a:latin typeface="Franklin Gothic Book" pitchFamily="34" charset="0"/>
              </a:defRPr>
            </a:lvl9pPr>
          </a:lstStyle>
          <a:p>
            <a:pPr>
              <a:defRPr/>
            </a:pPr>
            <a:r>
              <a:rPr lang="ru-RU" sz="1600" dirty="0"/>
              <a:t>Готовность собственников жилья самостоятельно определять объём и виды необходимых работ по капитальному ремонту</a:t>
            </a:r>
            <a:endParaRPr lang="ru-RU" sz="1600" kern="0" dirty="0"/>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43</a:t>
            </a:fld>
            <a:endParaRPr lang="ru-RU" dirty="0"/>
          </a:p>
        </p:txBody>
      </p:sp>
      <p:sp>
        <p:nvSpPr>
          <p:cNvPr id="11" name="Text Box 12"/>
          <p:cNvSpPr txBox="1">
            <a:spLocks noChangeArrowheads="1"/>
          </p:cNvSpPr>
          <p:nvPr/>
        </p:nvSpPr>
        <p:spPr bwMode="auto">
          <a:xfrm>
            <a:off x="-1" y="1410516"/>
            <a:ext cx="8820151" cy="646331"/>
          </a:xfrm>
          <a:prstGeom prst="rect">
            <a:avLst/>
          </a:prstGeom>
          <a:noFill/>
          <a:ln w="9525" algn="ctr">
            <a:noFill/>
            <a:miter lim="800000"/>
            <a:headEnd/>
            <a:tailEnd/>
          </a:ln>
          <a:effectLst/>
        </p:spPr>
        <p:txBody>
          <a:bodyPr wrap="square" anchor="b">
            <a:spAutoFit/>
          </a:bodyPr>
          <a:lstStyle/>
          <a:p>
            <a:pPr algn="ctr">
              <a:defRPr/>
            </a:pPr>
            <a:r>
              <a:rPr lang="ru-RU" sz="1200" b="1" dirty="0" smtClean="0">
                <a:latin typeface="Arial" charset="0"/>
              </a:rPr>
              <a:t>Готовы </a:t>
            </a:r>
            <a:r>
              <a:rPr lang="ru-RU" sz="1200" b="1" dirty="0">
                <a:latin typeface="Arial" charset="0"/>
              </a:rPr>
              <a:t>ли Вы самостоятельно на общем собрании собственников определять объём и виды работ по капитальному ремонту, необходимые вашему многоквартирному дому, или считаете, что это нужно поручить органам власти</a:t>
            </a:r>
            <a:r>
              <a:rPr lang="ru-RU" sz="1200" b="1" dirty="0" smtClean="0">
                <a:latin typeface="Arial" charset="0"/>
              </a:rPr>
              <a:t>?</a:t>
            </a:r>
            <a:endParaRPr lang="ru-RU" sz="1200" i="1" dirty="0">
              <a:latin typeface="Arial" charset="0"/>
              <a:cs typeface="Arial" charset="0"/>
            </a:endParaRPr>
          </a:p>
        </p:txBody>
      </p:sp>
    </p:spTree>
    <p:extLst>
      <p:ext uri="{BB962C8B-B14F-4D97-AF65-F5344CB8AC3E}">
        <p14:creationId xmlns:p14="http://schemas.microsoft.com/office/powerpoint/2010/main" val="20795040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txBox="1">
            <a:spLocks noChangeArrowheads="1"/>
          </p:cNvSpPr>
          <p:nvPr/>
        </p:nvSpPr>
        <p:spPr bwMode="auto">
          <a:xfrm>
            <a:off x="107951" y="5066832"/>
            <a:ext cx="8712200" cy="1054270"/>
          </a:xfrm>
          <a:prstGeom prst="rect">
            <a:avLst/>
          </a:prstGeom>
          <a:noFill/>
          <a:ln w="9525">
            <a:noFill/>
            <a:miter lim="800000"/>
            <a:headEnd/>
            <a:tailEnd/>
          </a:ln>
        </p:spPr>
        <p:txBody>
          <a:bodyPr/>
          <a:lstStyle>
            <a:defPPr>
              <a:defRPr lang="ru-RU"/>
            </a:defPPr>
            <a:lvl1pPr marL="266700" indent="-266700" algn="just">
              <a:spcBef>
                <a:spcPct val="10000"/>
              </a:spcBef>
              <a:buClr>
                <a:srgbClr val="339966"/>
              </a:buClr>
              <a:buSzPct val="90000"/>
              <a:buFont typeface="Wingdings" pitchFamily="2" charset="2"/>
              <a:buChar char="q"/>
              <a:defRPr sz="1400" kern="0" spc="-10">
                <a:latin typeface="Franklin Gothic Book" panose="020B0503020102020204" pitchFamily="34" charset="0"/>
                <a:cs typeface="+mn-cs"/>
              </a:defRPr>
            </a:lvl1pPr>
          </a:lstStyle>
          <a:p>
            <a:r>
              <a:rPr lang="ru-RU" dirty="0" smtClean="0"/>
              <a:t>Намерение принять участие в собрании по определению параметров капитального ремонта характерно собственникам с самым низким и самым высоким уровнем образования (68-69%). Делегирование данного вопроса региональному оператору выбирают заметно чаще собственники со средним и средним-специальным образованием (31-46%).</a:t>
            </a:r>
          </a:p>
        </p:txBody>
      </p:sp>
      <p:graphicFrame>
        <p:nvGraphicFramePr>
          <p:cNvPr id="7" name="Таблица 6"/>
          <p:cNvGraphicFramePr>
            <a:graphicFrameLocks noGrp="1"/>
          </p:cNvGraphicFramePr>
          <p:nvPr>
            <p:extLst>
              <p:ext uri="{D42A27DB-BD31-4B8C-83A1-F6EECF244321}">
                <p14:modId xmlns:p14="http://schemas.microsoft.com/office/powerpoint/2010/main" val="2078177846"/>
              </p:ext>
            </p:extLst>
          </p:nvPr>
        </p:nvGraphicFramePr>
        <p:xfrm>
          <a:off x="468314" y="2700373"/>
          <a:ext cx="8351837" cy="2242185"/>
        </p:xfrm>
        <a:graphic>
          <a:graphicData uri="http://schemas.openxmlformats.org/drawingml/2006/table">
            <a:tbl>
              <a:tblPr>
                <a:tableStyleId>{5C22544A-7EE6-4342-B048-85BDC9FD1C3A}</a:tableStyleId>
              </a:tblPr>
              <a:tblGrid>
                <a:gridCol w="2806534">
                  <a:extLst>
                    <a:ext uri="{9D8B030D-6E8A-4147-A177-3AD203B41FA5}">
                      <a16:colId xmlns="" xmlns:a16="http://schemas.microsoft.com/office/drawing/2014/main" val="20000"/>
                    </a:ext>
                  </a:extLst>
                </a:gridCol>
                <a:gridCol w="601400">
                  <a:extLst>
                    <a:ext uri="{9D8B030D-6E8A-4147-A177-3AD203B41FA5}">
                      <a16:colId xmlns="" xmlns:a16="http://schemas.microsoft.com/office/drawing/2014/main" val="20001"/>
                    </a:ext>
                  </a:extLst>
                </a:gridCol>
                <a:gridCol w="1603734">
                  <a:extLst>
                    <a:ext uri="{9D8B030D-6E8A-4147-A177-3AD203B41FA5}">
                      <a16:colId xmlns="" xmlns:a16="http://schemas.microsoft.com/office/drawing/2014/main" val="20002"/>
                    </a:ext>
                  </a:extLst>
                </a:gridCol>
                <a:gridCol w="1069156">
                  <a:extLst>
                    <a:ext uri="{9D8B030D-6E8A-4147-A177-3AD203B41FA5}">
                      <a16:colId xmlns="" xmlns:a16="http://schemas.microsoft.com/office/drawing/2014/main" val="20003"/>
                    </a:ext>
                  </a:extLst>
                </a:gridCol>
                <a:gridCol w="984920">
                  <a:extLst>
                    <a:ext uri="{9D8B030D-6E8A-4147-A177-3AD203B41FA5}">
                      <a16:colId xmlns="" xmlns:a16="http://schemas.microsoft.com/office/drawing/2014/main" val="20004"/>
                    </a:ext>
                  </a:extLst>
                </a:gridCol>
                <a:gridCol w="1286093">
                  <a:extLst>
                    <a:ext uri="{9D8B030D-6E8A-4147-A177-3AD203B41FA5}">
                      <a16:colId xmlns="" xmlns:a16="http://schemas.microsoft.com/office/drawing/2014/main" val="20005"/>
                    </a:ext>
                  </a:extLst>
                </a:gridCol>
              </a:tblGrid>
              <a:tr h="0">
                <a:tc rowSpan="2">
                  <a:txBody>
                    <a:bodyPr/>
                    <a:lstStyle/>
                    <a:p>
                      <a:pPr algn="ctr" fontAlgn="ctr"/>
                      <a:r>
                        <a:rPr lang="ru-RU" sz="3200" b="1" u="none" strike="noStrike" dirty="0">
                          <a:solidFill>
                            <a:schemeClr val="bg1"/>
                          </a:solidFill>
                          <a:effectLst/>
                        </a:rPr>
                        <a:t> </a:t>
                      </a:r>
                      <a:endParaRPr lang="ru-RU" sz="3200" b="1" i="1" u="none" strike="noStrike" dirty="0">
                        <a:solidFill>
                          <a:schemeClr val="bg1"/>
                        </a:solidFill>
                        <a:effectLst/>
                        <a:latin typeface="Arial"/>
                      </a:endParaRPr>
                    </a:p>
                  </a:txBody>
                  <a:tcPr marL="9525" marR="9525" marT="9525" marB="0" anchor="ctr">
                    <a:lnB w="3175" cap="flat" cmpd="sng" algn="ctr">
                      <a:solidFill>
                        <a:schemeClr val="bg1">
                          <a:lumMod val="50000"/>
                        </a:schemeClr>
                      </a:solidFill>
                      <a:prstDash val="solid"/>
                      <a:round/>
                      <a:headEnd type="none" w="med" len="med"/>
                      <a:tailEnd type="none" w="med" len="med"/>
                    </a:lnB>
                    <a:solidFill>
                      <a:srgbClr val="00927B"/>
                    </a:solidFill>
                  </a:tcPr>
                </a:tc>
                <a:tc rowSpan="2">
                  <a:txBody>
                    <a:bodyPr/>
                    <a:lstStyle/>
                    <a:p>
                      <a:pPr algn="ctr" fontAlgn="ctr"/>
                      <a:r>
                        <a:rPr lang="ru-RU" sz="1200" b="1" u="none" strike="noStrike" dirty="0" smtClean="0">
                          <a:solidFill>
                            <a:schemeClr val="bg1"/>
                          </a:solidFill>
                          <a:effectLst/>
                        </a:rPr>
                        <a:t>ВСЕГО</a:t>
                      </a:r>
                      <a:endParaRPr lang="ru-RU" sz="1200" b="1" i="0" u="none" strike="noStrike" dirty="0">
                        <a:solidFill>
                          <a:schemeClr val="bg1"/>
                        </a:solidFill>
                        <a:effectLst/>
                        <a:latin typeface="Arial Cyr"/>
                      </a:endParaRPr>
                    </a:p>
                  </a:txBody>
                  <a:tcPr marL="9525" marR="9525" marT="9525" marB="0" anchor="ctr">
                    <a:lnB w="3175" cap="flat" cmpd="sng" algn="ctr">
                      <a:solidFill>
                        <a:schemeClr val="bg1">
                          <a:lumMod val="50000"/>
                        </a:schemeClr>
                      </a:solidFill>
                      <a:prstDash val="solid"/>
                      <a:round/>
                      <a:headEnd type="none" w="med" len="med"/>
                      <a:tailEnd type="none" w="med" len="med"/>
                    </a:lnB>
                    <a:solidFill>
                      <a:srgbClr val="00927B"/>
                    </a:solidFill>
                  </a:tcPr>
                </a:tc>
                <a:tc gridSpan="4">
                  <a:txBody>
                    <a:bodyPr/>
                    <a:lstStyle/>
                    <a:p>
                      <a:pPr algn="ctr" fontAlgn="ctr"/>
                      <a:r>
                        <a:rPr lang="ru-RU" sz="1200" b="1" u="none" strike="noStrike" dirty="0" smtClean="0">
                          <a:solidFill>
                            <a:schemeClr val="bg1"/>
                          </a:solidFill>
                          <a:effectLst/>
                        </a:rPr>
                        <a:t>Уровень образования</a:t>
                      </a:r>
                      <a:endParaRPr lang="ru-RU" sz="1200" b="1" i="0" u="none" strike="noStrike" dirty="0">
                        <a:solidFill>
                          <a:schemeClr val="bg1"/>
                        </a:solidFill>
                        <a:effectLst/>
                        <a:latin typeface="Arial Cyr"/>
                      </a:endParaRPr>
                    </a:p>
                  </a:txBody>
                  <a:tcPr marL="9525" marR="9525" marT="9525" marB="0" anchor="ctr">
                    <a:solidFill>
                      <a:srgbClr val="00927B"/>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0"/>
                  </a:ext>
                </a:extLst>
              </a:tr>
              <a:tr h="0">
                <a:tc vMerge="1">
                  <a:txBody>
                    <a:bodyPr/>
                    <a:lstStyle/>
                    <a:p>
                      <a:endParaRPr lang="ru-RU"/>
                    </a:p>
                  </a:txBody>
                  <a:tcPr/>
                </a:tc>
                <a:tc vMerge="1">
                  <a:txBody>
                    <a:bodyPr/>
                    <a:lstStyle/>
                    <a:p>
                      <a:endParaRPr lang="ru-RU"/>
                    </a:p>
                  </a:txBody>
                  <a:tcPr/>
                </a:tc>
                <a:tc>
                  <a:txBody>
                    <a:bodyPr/>
                    <a:lstStyle/>
                    <a:p>
                      <a:pPr algn="ctr" fontAlgn="ctr"/>
                      <a:r>
                        <a:rPr lang="ru-RU" sz="1200" u="none" strike="noStrike" dirty="0" smtClean="0">
                          <a:solidFill>
                            <a:schemeClr val="bg1"/>
                          </a:solidFill>
                          <a:effectLst/>
                        </a:rPr>
                        <a:t>Начальное, </a:t>
                      </a:r>
                      <a:br>
                        <a:rPr lang="ru-RU" sz="1200" u="none" strike="noStrike" dirty="0" smtClean="0">
                          <a:solidFill>
                            <a:schemeClr val="bg1"/>
                          </a:solidFill>
                          <a:effectLst/>
                        </a:rPr>
                      </a:br>
                      <a:r>
                        <a:rPr lang="ru-RU" sz="1200" u="none" strike="noStrike" dirty="0" smtClean="0">
                          <a:solidFill>
                            <a:schemeClr val="bg1"/>
                          </a:solidFill>
                          <a:effectLst/>
                        </a:rPr>
                        <a:t>неполное </a:t>
                      </a:r>
                      <a:r>
                        <a:rPr lang="ru-RU" sz="1200" u="none" strike="noStrike" dirty="0">
                          <a:solidFill>
                            <a:schemeClr val="bg1"/>
                          </a:solidFill>
                          <a:effectLst/>
                        </a:rPr>
                        <a:t>среднее образование</a:t>
                      </a:r>
                      <a:endParaRPr lang="ru-RU" sz="1200" b="0" i="1" u="none" strike="noStrike" dirty="0">
                        <a:solidFill>
                          <a:schemeClr val="bg1"/>
                        </a:solidFill>
                        <a:effectLst/>
                        <a:latin typeface="Arial Cyr"/>
                      </a:endParaRPr>
                    </a:p>
                  </a:txBody>
                  <a:tcPr marL="9525" marR="9525" marT="9525"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rPr>
                        <a:t>Среднее образование (школа или ПТУ)</a:t>
                      </a:r>
                      <a:endParaRPr lang="ru-RU" sz="1200" b="0" i="1" u="none" strike="noStrike" dirty="0">
                        <a:solidFill>
                          <a:schemeClr val="bg1"/>
                        </a:solidFill>
                        <a:effectLst/>
                        <a:latin typeface="Arial Cyr"/>
                      </a:endParaRPr>
                    </a:p>
                  </a:txBody>
                  <a:tcPr marL="9525" marR="9525" marT="9525"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rPr>
                        <a:t>Среднее специальное образование (техникум)</a:t>
                      </a:r>
                      <a:endParaRPr lang="ru-RU" sz="1200" b="0" i="1" u="none" strike="noStrike" dirty="0">
                        <a:solidFill>
                          <a:schemeClr val="bg1"/>
                        </a:solidFill>
                        <a:effectLst/>
                        <a:latin typeface="Arial Cyr"/>
                      </a:endParaRPr>
                    </a:p>
                  </a:txBody>
                  <a:tcPr marL="9525" marR="9525" marT="9525"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rPr>
                        <a:t>Незаконченное высшее (не менее 3-х курсов ВУЗа), высшее</a:t>
                      </a:r>
                      <a:endParaRPr lang="ru-RU" sz="1200" b="0" i="1" u="none" strike="noStrike" dirty="0">
                        <a:solidFill>
                          <a:schemeClr val="bg1"/>
                        </a:solidFill>
                        <a:effectLst/>
                        <a:latin typeface="Arial Cyr"/>
                      </a:endParaRPr>
                    </a:p>
                  </a:txBody>
                  <a:tcPr marL="9525" marR="9525" marT="9525" marB="0" anchor="ctr">
                    <a:lnB w="3175" cap="flat" cmpd="sng" algn="ctr">
                      <a:solidFill>
                        <a:schemeClr val="bg1">
                          <a:lumMod val="50000"/>
                        </a:schemeClr>
                      </a:solidFill>
                      <a:prstDash val="solid"/>
                      <a:round/>
                      <a:headEnd type="none" w="med" len="med"/>
                      <a:tailEnd type="none" w="med" len="med"/>
                    </a:lnB>
                    <a:solidFill>
                      <a:srgbClr val="00927B"/>
                    </a:solidFill>
                  </a:tcPr>
                </a:tc>
                <a:extLst>
                  <a:ext uri="{0D108BD9-81ED-4DB2-BD59-A6C34878D82A}">
                    <a16:rowId xmlns="" xmlns:a16="http://schemas.microsoft.com/office/drawing/2014/main" val="10001"/>
                  </a:ext>
                </a:extLst>
              </a:tr>
              <a:tr h="375285">
                <a:tc>
                  <a:txBody>
                    <a:bodyPr/>
                    <a:lstStyle/>
                    <a:p>
                      <a:pPr marL="92075" indent="0" algn="l" fontAlgn="t"/>
                      <a:r>
                        <a:rPr lang="ru-RU" sz="1200" b="0" u="none" strike="noStrike" dirty="0">
                          <a:effectLst/>
                        </a:rPr>
                        <a:t>Да, готов(а) участвовать в собрании собственников и определять самостоятельно</a:t>
                      </a:r>
                      <a:endParaRPr lang="ru-RU" sz="1200" b="0" i="1" u="none" strike="noStrike" dirty="0">
                        <a:effectLst/>
                        <a:latin typeface="Arial"/>
                      </a:endParaRP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1" i="0" u="none" strike="noStrike" dirty="0">
                          <a:effectLst/>
                          <a:latin typeface="+mn-lt"/>
                        </a:rPr>
                        <a:t>61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200" b="1" i="0" u="none" strike="noStrike" kern="1200" dirty="0">
                          <a:solidFill>
                            <a:srgbClr val="C00000"/>
                          </a:solidFill>
                          <a:effectLst/>
                          <a:latin typeface="+mn-lt"/>
                          <a:ea typeface="+mn-ea"/>
                          <a:cs typeface="+mn-cs"/>
                        </a:rPr>
                        <a:t>69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effectLst/>
                          <a:latin typeface="+mn-lt"/>
                        </a:rPr>
                        <a:t>45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effectLst/>
                          <a:latin typeface="+mn-lt"/>
                        </a:rPr>
                        <a:t>61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200" b="1" i="0" u="none" strike="noStrike" kern="1200" dirty="0">
                          <a:solidFill>
                            <a:srgbClr val="C00000"/>
                          </a:solidFill>
                          <a:effectLst/>
                          <a:latin typeface="+mn-lt"/>
                          <a:ea typeface="+mn-ea"/>
                          <a:cs typeface="+mn-cs"/>
                        </a:rPr>
                        <a:t>68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375285">
                <a:tc>
                  <a:txBody>
                    <a:bodyPr/>
                    <a:lstStyle/>
                    <a:p>
                      <a:pPr marL="92075" indent="0" algn="l" fontAlgn="t"/>
                      <a:r>
                        <a:rPr lang="ru-RU" sz="1200" b="0" u="none" strike="noStrike" dirty="0">
                          <a:effectLst/>
                        </a:rPr>
                        <a:t>Нет, лучше поручить этот вопрос органам власти</a:t>
                      </a:r>
                      <a:endParaRPr lang="ru-RU" sz="1200" b="0" i="1" u="none" strike="noStrike" dirty="0">
                        <a:effectLst/>
                        <a:latin typeface="Arial"/>
                      </a:endParaRP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1" i="0" u="none" strike="noStrike" dirty="0">
                          <a:effectLst/>
                          <a:latin typeface="+mn-lt"/>
                        </a:rPr>
                        <a:t>31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effectLst/>
                          <a:latin typeface="+mn-lt"/>
                        </a:rPr>
                        <a:t>27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200" b="1" i="0" u="none" strike="noStrike" kern="1200" dirty="0">
                          <a:solidFill>
                            <a:srgbClr val="C00000"/>
                          </a:solidFill>
                          <a:effectLst/>
                          <a:latin typeface="+mn-lt"/>
                          <a:ea typeface="+mn-ea"/>
                          <a:cs typeface="+mn-cs"/>
                        </a:rPr>
                        <a:t>46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200" b="1" i="0" u="none" strike="noStrike" kern="1200" dirty="0">
                          <a:solidFill>
                            <a:srgbClr val="C00000"/>
                          </a:solidFill>
                          <a:effectLst/>
                          <a:latin typeface="+mn-lt"/>
                          <a:ea typeface="+mn-ea"/>
                          <a:cs typeface="+mn-cs"/>
                        </a:rPr>
                        <a:t>31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effectLst/>
                          <a:latin typeface="+mn-lt"/>
                        </a:rPr>
                        <a:t>24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375285">
                <a:tc>
                  <a:txBody>
                    <a:bodyPr/>
                    <a:lstStyle/>
                    <a:p>
                      <a:pPr marL="92075" indent="0" algn="l" fontAlgn="t"/>
                      <a:r>
                        <a:rPr lang="ru-RU" sz="1200" b="0" u="none" strike="noStrike" dirty="0">
                          <a:effectLst/>
                        </a:rPr>
                        <a:t>Затрудняюсь ответить</a:t>
                      </a:r>
                      <a:endParaRPr lang="ru-RU" sz="1200" b="0" i="1" u="none" strike="noStrike" dirty="0">
                        <a:effectLst/>
                        <a:latin typeface="Arial"/>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1" i="0" u="none" strike="noStrike" dirty="0">
                          <a:effectLst/>
                          <a:latin typeface="+mn-lt"/>
                        </a:rPr>
                        <a:t>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effectLst/>
                          <a:latin typeface="+mn-lt"/>
                        </a:rPr>
                        <a:t>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effectLst/>
                          <a:latin typeface="+mn-lt"/>
                        </a:rPr>
                        <a:t>10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effectLst/>
                          <a:latin typeface="+mn-lt"/>
                        </a:rPr>
                        <a:t>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effectLst/>
                          <a:latin typeface="+mn-lt"/>
                        </a:rPr>
                        <a:t>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bl>
          </a:graphicData>
        </a:graphic>
      </p:graphicFrame>
      <p:sp>
        <p:nvSpPr>
          <p:cNvPr id="8" name="Заголовок 1"/>
          <p:cNvSpPr txBox="1">
            <a:spLocks/>
          </p:cNvSpPr>
          <p:nvPr/>
        </p:nvSpPr>
        <p:spPr bwMode="auto">
          <a:xfrm>
            <a:off x="468313" y="332656"/>
            <a:ext cx="7127875" cy="647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b="1">
                <a:solidFill>
                  <a:schemeClr val="tx2"/>
                </a:solidFill>
                <a:latin typeface="+mj-lt"/>
                <a:ea typeface="+mj-ea"/>
                <a:cs typeface="+mj-cs"/>
              </a:defRPr>
            </a:lvl1pPr>
            <a:lvl2pPr algn="l" rtl="0" eaLnBrk="0" fontAlgn="base" hangingPunct="0">
              <a:spcBef>
                <a:spcPct val="0"/>
              </a:spcBef>
              <a:spcAft>
                <a:spcPct val="0"/>
              </a:spcAft>
              <a:defRPr b="1">
                <a:solidFill>
                  <a:schemeClr val="tx2"/>
                </a:solidFill>
                <a:latin typeface="Franklin Gothic Book" pitchFamily="34" charset="0"/>
              </a:defRPr>
            </a:lvl2pPr>
            <a:lvl3pPr algn="l" rtl="0" eaLnBrk="0" fontAlgn="base" hangingPunct="0">
              <a:spcBef>
                <a:spcPct val="0"/>
              </a:spcBef>
              <a:spcAft>
                <a:spcPct val="0"/>
              </a:spcAft>
              <a:defRPr b="1">
                <a:solidFill>
                  <a:schemeClr val="tx2"/>
                </a:solidFill>
                <a:latin typeface="Franklin Gothic Book" pitchFamily="34" charset="0"/>
              </a:defRPr>
            </a:lvl3pPr>
            <a:lvl4pPr algn="l" rtl="0" eaLnBrk="0" fontAlgn="base" hangingPunct="0">
              <a:spcBef>
                <a:spcPct val="0"/>
              </a:spcBef>
              <a:spcAft>
                <a:spcPct val="0"/>
              </a:spcAft>
              <a:defRPr b="1">
                <a:solidFill>
                  <a:schemeClr val="tx2"/>
                </a:solidFill>
                <a:latin typeface="Franklin Gothic Book" pitchFamily="34" charset="0"/>
              </a:defRPr>
            </a:lvl4pPr>
            <a:lvl5pPr algn="l" rtl="0" eaLnBrk="0" fontAlgn="base" hangingPunct="0">
              <a:spcBef>
                <a:spcPct val="0"/>
              </a:spcBef>
              <a:spcAft>
                <a:spcPct val="0"/>
              </a:spcAft>
              <a:defRPr b="1">
                <a:solidFill>
                  <a:schemeClr val="tx2"/>
                </a:solidFill>
                <a:latin typeface="Franklin Gothic Book" pitchFamily="34" charset="0"/>
              </a:defRPr>
            </a:lvl5pPr>
            <a:lvl6pPr marL="457200" algn="l" rtl="0" fontAlgn="base">
              <a:spcBef>
                <a:spcPct val="0"/>
              </a:spcBef>
              <a:spcAft>
                <a:spcPct val="0"/>
              </a:spcAft>
              <a:defRPr b="1">
                <a:solidFill>
                  <a:schemeClr val="tx2"/>
                </a:solidFill>
                <a:latin typeface="Franklin Gothic Book" pitchFamily="34" charset="0"/>
              </a:defRPr>
            </a:lvl6pPr>
            <a:lvl7pPr marL="914400" algn="l" rtl="0" fontAlgn="base">
              <a:spcBef>
                <a:spcPct val="0"/>
              </a:spcBef>
              <a:spcAft>
                <a:spcPct val="0"/>
              </a:spcAft>
              <a:defRPr b="1">
                <a:solidFill>
                  <a:schemeClr val="tx2"/>
                </a:solidFill>
                <a:latin typeface="Franklin Gothic Book" pitchFamily="34" charset="0"/>
              </a:defRPr>
            </a:lvl7pPr>
            <a:lvl8pPr marL="1371600" algn="l" rtl="0" fontAlgn="base">
              <a:spcBef>
                <a:spcPct val="0"/>
              </a:spcBef>
              <a:spcAft>
                <a:spcPct val="0"/>
              </a:spcAft>
              <a:defRPr b="1">
                <a:solidFill>
                  <a:schemeClr val="tx2"/>
                </a:solidFill>
                <a:latin typeface="Franklin Gothic Book" pitchFamily="34" charset="0"/>
              </a:defRPr>
            </a:lvl8pPr>
            <a:lvl9pPr marL="1828800" algn="l" rtl="0" fontAlgn="base">
              <a:spcBef>
                <a:spcPct val="0"/>
              </a:spcBef>
              <a:spcAft>
                <a:spcPct val="0"/>
              </a:spcAft>
              <a:defRPr b="1">
                <a:solidFill>
                  <a:schemeClr val="tx2"/>
                </a:solidFill>
                <a:latin typeface="Franklin Gothic Book" pitchFamily="34" charset="0"/>
              </a:defRPr>
            </a:lvl9pPr>
          </a:lstStyle>
          <a:p>
            <a:pPr>
              <a:defRPr/>
            </a:pPr>
            <a:r>
              <a:rPr lang="ru-RU" sz="1600" dirty="0"/>
              <a:t>Готовность собственников жилья самостоятельно определять объём и виды необходимых работ по капитальному ремонту</a:t>
            </a:r>
            <a:endParaRPr lang="ru-RU" sz="1600" kern="0" dirty="0"/>
          </a:p>
        </p:txBody>
      </p:sp>
      <p:sp>
        <p:nvSpPr>
          <p:cNvPr id="11" name="Text Box 12"/>
          <p:cNvSpPr txBox="1">
            <a:spLocks noChangeArrowheads="1"/>
          </p:cNvSpPr>
          <p:nvPr/>
        </p:nvSpPr>
        <p:spPr bwMode="auto">
          <a:xfrm>
            <a:off x="107950" y="2204864"/>
            <a:ext cx="8712200" cy="400110"/>
          </a:xfrm>
          <a:prstGeom prst="rect">
            <a:avLst/>
          </a:prstGeom>
          <a:noFill/>
          <a:ln w="9525" algn="ctr">
            <a:noFill/>
            <a:miter lim="800000"/>
            <a:headEnd/>
            <a:tailEnd/>
          </a:ln>
          <a:effectLst/>
        </p:spPr>
        <p:txBody>
          <a:bodyPr wrap="square" anchor="b">
            <a:spAutoFit/>
          </a:bodyPr>
          <a:lstStyle/>
          <a:p>
            <a:pPr algn="r">
              <a:spcBef>
                <a:spcPts val="0"/>
              </a:spcBef>
              <a:defRPr/>
            </a:pPr>
            <a:r>
              <a:rPr lang="ru-RU" sz="1000" b="1" i="1" dirty="0" smtClean="0">
                <a:latin typeface="Arial" charset="0"/>
              </a:rPr>
              <a:t>Таблица 16</a:t>
            </a:r>
            <a:endParaRPr lang="ru-RU" sz="1000" i="1" dirty="0">
              <a:latin typeface="Arial" charset="0"/>
            </a:endParaRPr>
          </a:p>
          <a:p>
            <a:pPr algn="r">
              <a:spcBef>
                <a:spcPts val="0"/>
              </a:spcBef>
              <a:defRPr/>
            </a:pPr>
            <a:r>
              <a:rPr lang="ru-RU" sz="1000" i="1" dirty="0" smtClean="0">
                <a:latin typeface="Arial" charset="0"/>
              </a:rPr>
              <a:t>% от собственников, по уровню </a:t>
            </a:r>
            <a:r>
              <a:rPr lang="ru-RU" sz="1000" i="1" dirty="0">
                <a:latin typeface="Arial" charset="0"/>
              </a:rPr>
              <a:t>образования</a:t>
            </a:r>
            <a:r>
              <a:rPr lang="en-US" sz="1000" i="1" dirty="0">
                <a:latin typeface="Arial" charset="0"/>
              </a:rPr>
              <a:t>, </a:t>
            </a:r>
            <a:r>
              <a:rPr lang="en-US" sz="1000" i="1" dirty="0" smtClean="0">
                <a:latin typeface="Arial" charset="0"/>
              </a:rPr>
              <a:t>n=</a:t>
            </a:r>
            <a:r>
              <a:rPr lang="en-US" sz="1000" i="1" dirty="0">
                <a:latin typeface="Arial" charset="0"/>
              </a:rPr>
              <a:t>1</a:t>
            </a:r>
            <a:r>
              <a:rPr lang="ru-RU" sz="1000" i="1" dirty="0">
                <a:latin typeface="Arial" charset="0"/>
              </a:rPr>
              <a:t>084</a:t>
            </a:r>
            <a:endParaRPr lang="ru-RU" sz="1000" i="1" dirty="0">
              <a:latin typeface="Arial" charset="0"/>
            </a:endParaRPr>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44</a:t>
            </a:fld>
            <a:endParaRPr lang="ru-RU" dirty="0"/>
          </a:p>
        </p:txBody>
      </p:sp>
      <p:sp>
        <p:nvSpPr>
          <p:cNvPr id="10" name="Text Box 12"/>
          <p:cNvSpPr txBox="1">
            <a:spLocks noChangeArrowheads="1"/>
          </p:cNvSpPr>
          <p:nvPr/>
        </p:nvSpPr>
        <p:spPr bwMode="auto">
          <a:xfrm>
            <a:off x="-1" y="1410516"/>
            <a:ext cx="8820151" cy="646331"/>
          </a:xfrm>
          <a:prstGeom prst="rect">
            <a:avLst/>
          </a:prstGeom>
          <a:noFill/>
          <a:ln w="9525" algn="ctr">
            <a:noFill/>
            <a:miter lim="800000"/>
            <a:headEnd/>
            <a:tailEnd/>
          </a:ln>
          <a:effectLst/>
        </p:spPr>
        <p:txBody>
          <a:bodyPr wrap="square" anchor="b">
            <a:spAutoFit/>
          </a:bodyPr>
          <a:lstStyle/>
          <a:p>
            <a:pPr algn="ctr">
              <a:defRPr/>
            </a:pPr>
            <a:r>
              <a:rPr lang="ru-RU" sz="1200" b="1" dirty="0" smtClean="0">
                <a:latin typeface="Arial" charset="0"/>
              </a:rPr>
              <a:t>Готовы </a:t>
            </a:r>
            <a:r>
              <a:rPr lang="ru-RU" sz="1200" b="1" dirty="0">
                <a:latin typeface="Arial" charset="0"/>
              </a:rPr>
              <a:t>ли Вы самостоятельно на общем собрании собственников определять объём и виды работ по капитальному ремонту, необходимые вашему многоквартирному дому, или считаете, что это нужно поручить органам власти</a:t>
            </a:r>
            <a:r>
              <a:rPr lang="ru-RU" sz="1200" b="1" dirty="0" smtClean="0">
                <a:latin typeface="Arial" charset="0"/>
              </a:rPr>
              <a:t>?</a:t>
            </a:r>
            <a:endParaRPr lang="ru-RU" sz="1200" i="1" dirty="0">
              <a:latin typeface="Arial" charset="0"/>
              <a:cs typeface="Arial" charset="0"/>
            </a:endParaRPr>
          </a:p>
        </p:txBody>
      </p:sp>
    </p:spTree>
    <p:extLst>
      <p:ext uri="{BB962C8B-B14F-4D97-AF65-F5344CB8AC3E}">
        <p14:creationId xmlns:p14="http://schemas.microsoft.com/office/powerpoint/2010/main" val="16490767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txBox="1">
            <a:spLocks noChangeArrowheads="1"/>
          </p:cNvSpPr>
          <p:nvPr/>
        </p:nvSpPr>
        <p:spPr bwMode="auto">
          <a:xfrm>
            <a:off x="115779" y="5013176"/>
            <a:ext cx="8712200" cy="1107926"/>
          </a:xfrm>
          <a:prstGeom prst="rect">
            <a:avLst/>
          </a:prstGeom>
          <a:noFill/>
          <a:ln w="9525">
            <a:noFill/>
            <a:miter lim="800000"/>
            <a:headEnd/>
            <a:tailEnd/>
          </a:ln>
        </p:spPr>
        <p:txBody>
          <a:bodyPr/>
          <a:lstStyle>
            <a:defPPr>
              <a:defRPr lang="ru-RU"/>
            </a:defPPr>
            <a:lvl1pPr marL="266700" indent="-266700" algn="just">
              <a:spcBef>
                <a:spcPct val="10000"/>
              </a:spcBef>
              <a:buClr>
                <a:srgbClr val="339966"/>
              </a:buClr>
              <a:buSzPct val="90000"/>
              <a:buFont typeface="Wingdings" pitchFamily="2" charset="2"/>
              <a:buChar char="q"/>
              <a:defRPr sz="1400" kern="0" spc="-10">
                <a:latin typeface="Franklin Gothic Book" panose="020B0503020102020204" pitchFamily="34" charset="0"/>
                <a:cs typeface="+mn-cs"/>
              </a:defRPr>
            </a:lvl1pPr>
          </a:lstStyle>
          <a:p>
            <a:pPr>
              <a:lnSpc>
                <a:spcPct val="90000"/>
              </a:lnSpc>
              <a:spcBef>
                <a:spcPts val="0"/>
              </a:spcBef>
            </a:pPr>
            <a:r>
              <a:rPr lang="ru-RU" dirty="0"/>
              <a:t>Наиболее высокая доля россиян, заявляющих о своей готовности самостоятельно определять объём и виды работ по капитальному ремонту на общем собрании собственников многоквартирного дома, в декабре была зафиксирована в Северо-Кавказском </a:t>
            </a:r>
            <a:r>
              <a:rPr lang="ru-RU" dirty="0" smtClean="0"/>
              <a:t>округе (</a:t>
            </a:r>
            <a:r>
              <a:rPr lang="ru-RU" dirty="0"/>
              <a:t>80%), наименьшая – в Центральном </a:t>
            </a:r>
            <a:r>
              <a:rPr lang="ru-RU" dirty="0" smtClean="0"/>
              <a:t>округе </a:t>
            </a:r>
            <a:r>
              <a:rPr lang="ru-RU" dirty="0"/>
              <a:t>(56%). </a:t>
            </a:r>
          </a:p>
          <a:p>
            <a:pPr>
              <a:lnSpc>
                <a:spcPct val="90000"/>
              </a:lnSpc>
              <a:spcBef>
                <a:spcPts val="400"/>
              </a:spcBef>
            </a:pPr>
            <a:r>
              <a:rPr lang="ru-RU" dirty="0"/>
              <a:t>Жители Приволжского (33%), Северо-Западного (32%) и Дальневосточного (32</a:t>
            </a:r>
            <a:r>
              <a:rPr lang="ru-RU" dirty="0" smtClean="0"/>
              <a:t>%) федеральных </a:t>
            </a:r>
            <a:r>
              <a:rPr lang="ru-RU" dirty="0"/>
              <a:t>округов, напротив, </a:t>
            </a:r>
            <a:r>
              <a:rPr lang="ru-RU" dirty="0" smtClean="0"/>
              <a:t>чаще остальных россиян, </a:t>
            </a:r>
            <a:r>
              <a:rPr lang="ru-RU" dirty="0"/>
              <a:t>готовы поручить решение данного вопроса органам власти.</a:t>
            </a:r>
          </a:p>
        </p:txBody>
      </p:sp>
      <p:graphicFrame>
        <p:nvGraphicFramePr>
          <p:cNvPr id="7" name="Таблица 6"/>
          <p:cNvGraphicFramePr>
            <a:graphicFrameLocks noGrp="1"/>
          </p:cNvGraphicFramePr>
          <p:nvPr>
            <p:extLst>
              <p:ext uri="{D42A27DB-BD31-4B8C-83A1-F6EECF244321}">
                <p14:modId xmlns:p14="http://schemas.microsoft.com/office/powerpoint/2010/main" val="1340297941"/>
              </p:ext>
            </p:extLst>
          </p:nvPr>
        </p:nvGraphicFramePr>
        <p:xfrm>
          <a:off x="468306" y="2620723"/>
          <a:ext cx="8351844" cy="2248139"/>
        </p:xfrm>
        <a:graphic>
          <a:graphicData uri="http://schemas.openxmlformats.org/drawingml/2006/table">
            <a:tbl>
              <a:tblPr>
                <a:tableStyleId>{5C22544A-7EE6-4342-B048-85BDC9FD1C3A}</a:tableStyleId>
              </a:tblPr>
              <a:tblGrid>
                <a:gridCol w="3520041">
                  <a:extLst>
                    <a:ext uri="{9D8B030D-6E8A-4147-A177-3AD203B41FA5}">
                      <a16:colId xmlns="" xmlns:a16="http://schemas.microsoft.com/office/drawing/2014/main" val="20000"/>
                    </a:ext>
                  </a:extLst>
                </a:gridCol>
                <a:gridCol w="536867">
                  <a:extLst>
                    <a:ext uri="{9D8B030D-6E8A-4147-A177-3AD203B41FA5}">
                      <a16:colId xmlns="" xmlns:a16="http://schemas.microsoft.com/office/drawing/2014/main" val="20001"/>
                    </a:ext>
                  </a:extLst>
                </a:gridCol>
                <a:gridCol w="536867">
                  <a:extLst>
                    <a:ext uri="{9D8B030D-6E8A-4147-A177-3AD203B41FA5}">
                      <a16:colId xmlns="" xmlns:a16="http://schemas.microsoft.com/office/drawing/2014/main" val="20002"/>
                    </a:ext>
                  </a:extLst>
                </a:gridCol>
                <a:gridCol w="536867">
                  <a:extLst>
                    <a:ext uri="{9D8B030D-6E8A-4147-A177-3AD203B41FA5}">
                      <a16:colId xmlns="" xmlns:a16="http://schemas.microsoft.com/office/drawing/2014/main" val="20003"/>
                    </a:ext>
                  </a:extLst>
                </a:gridCol>
                <a:gridCol w="536867">
                  <a:extLst>
                    <a:ext uri="{9D8B030D-6E8A-4147-A177-3AD203B41FA5}">
                      <a16:colId xmlns="" xmlns:a16="http://schemas.microsoft.com/office/drawing/2014/main" val="20004"/>
                    </a:ext>
                  </a:extLst>
                </a:gridCol>
                <a:gridCol w="536867">
                  <a:extLst>
                    <a:ext uri="{9D8B030D-6E8A-4147-A177-3AD203B41FA5}">
                      <a16:colId xmlns="" xmlns:a16="http://schemas.microsoft.com/office/drawing/2014/main" val="20005"/>
                    </a:ext>
                  </a:extLst>
                </a:gridCol>
                <a:gridCol w="536867">
                  <a:extLst>
                    <a:ext uri="{9D8B030D-6E8A-4147-A177-3AD203B41FA5}">
                      <a16:colId xmlns="" xmlns:a16="http://schemas.microsoft.com/office/drawing/2014/main" val="20006"/>
                    </a:ext>
                  </a:extLst>
                </a:gridCol>
                <a:gridCol w="536867">
                  <a:extLst>
                    <a:ext uri="{9D8B030D-6E8A-4147-A177-3AD203B41FA5}">
                      <a16:colId xmlns="" xmlns:a16="http://schemas.microsoft.com/office/drawing/2014/main" val="20007"/>
                    </a:ext>
                  </a:extLst>
                </a:gridCol>
                <a:gridCol w="536867">
                  <a:extLst>
                    <a:ext uri="{9D8B030D-6E8A-4147-A177-3AD203B41FA5}">
                      <a16:colId xmlns="" xmlns:a16="http://schemas.microsoft.com/office/drawing/2014/main" val="20008"/>
                    </a:ext>
                  </a:extLst>
                </a:gridCol>
                <a:gridCol w="536867">
                  <a:extLst>
                    <a:ext uri="{9D8B030D-6E8A-4147-A177-3AD203B41FA5}">
                      <a16:colId xmlns="" xmlns:a16="http://schemas.microsoft.com/office/drawing/2014/main" val="20009"/>
                    </a:ext>
                  </a:extLst>
                </a:gridCol>
              </a:tblGrid>
              <a:tr h="448759">
                <a:tc rowSpan="2">
                  <a:txBody>
                    <a:bodyPr/>
                    <a:lstStyle/>
                    <a:p>
                      <a:pPr algn="l" fontAlgn="ctr"/>
                      <a:r>
                        <a:rPr lang="ru-RU" sz="3200" u="none" strike="noStrike" dirty="0">
                          <a:effectLst/>
                        </a:rPr>
                        <a:t> </a:t>
                      </a:r>
                      <a:endParaRPr lang="ru-RU" sz="3200" b="1" i="1" u="none" strike="noStrike" dirty="0">
                        <a:effectLst/>
                        <a:latin typeface="Arial"/>
                      </a:endParaRPr>
                    </a:p>
                    <a:p>
                      <a:pPr algn="l" fontAlgn="ctr"/>
                      <a:r>
                        <a:rPr lang="ru-RU" sz="1400" u="none" strike="noStrike" dirty="0">
                          <a:effectLst/>
                        </a:rPr>
                        <a:t> </a:t>
                      </a:r>
                      <a:endParaRPr lang="ru-RU" sz="1400" b="1" i="0" u="none" strike="noStrike" dirty="0">
                        <a:solidFill>
                          <a:srgbClr val="FF0000"/>
                        </a:solidFill>
                        <a:effectLst/>
                        <a:latin typeface="Arial Cyr"/>
                      </a:endParaRPr>
                    </a:p>
                  </a:txBody>
                  <a:tcPr marL="7717" marR="7717" marT="7717" marB="0" anchor="ctr">
                    <a:lnB w="3175" cap="flat" cmpd="sng" algn="ctr">
                      <a:solidFill>
                        <a:schemeClr val="bg1">
                          <a:lumMod val="50000"/>
                        </a:schemeClr>
                      </a:solidFill>
                      <a:prstDash val="solid"/>
                      <a:round/>
                      <a:headEnd type="none" w="med" len="med"/>
                      <a:tailEnd type="none" w="med" len="med"/>
                    </a:lnB>
                    <a:solidFill>
                      <a:srgbClr val="00927B"/>
                    </a:solidFill>
                  </a:tcPr>
                </a:tc>
                <a:tc rowSpan="2">
                  <a:txBody>
                    <a:bodyPr/>
                    <a:lstStyle/>
                    <a:p>
                      <a:pPr algn="ctr" fontAlgn="ctr"/>
                      <a:r>
                        <a:rPr lang="ru-RU" sz="1200" b="1" u="none" strike="noStrike" dirty="0" smtClean="0">
                          <a:solidFill>
                            <a:schemeClr val="bg1"/>
                          </a:solidFill>
                          <a:effectLst/>
                        </a:rPr>
                        <a:t>ВСЕГО</a:t>
                      </a:r>
                      <a:endParaRPr lang="ru-RU" sz="1200" b="1" i="0" u="none" strike="noStrike" dirty="0">
                        <a:solidFill>
                          <a:schemeClr val="bg1"/>
                        </a:solidFill>
                        <a:effectLst/>
                        <a:latin typeface="Arial Cyr"/>
                      </a:endParaRPr>
                    </a:p>
                  </a:txBody>
                  <a:tcPr marL="7717" marR="7717" marT="7717" marB="0" anchor="ctr">
                    <a:lnB w="3175" cap="flat" cmpd="sng" algn="ctr">
                      <a:solidFill>
                        <a:schemeClr val="bg1">
                          <a:lumMod val="50000"/>
                        </a:schemeClr>
                      </a:solidFill>
                      <a:prstDash val="solid"/>
                      <a:round/>
                      <a:headEnd type="none" w="med" len="med"/>
                      <a:tailEnd type="none" w="med" len="med"/>
                    </a:lnB>
                    <a:solidFill>
                      <a:srgbClr val="00927B"/>
                    </a:solidFill>
                  </a:tcPr>
                </a:tc>
                <a:tc gridSpan="8">
                  <a:txBody>
                    <a:bodyPr/>
                    <a:lstStyle/>
                    <a:p>
                      <a:pPr algn="ctr" fontAlgn="ctr"/>
                      <a:r>
                        <a:rPr lang="ru-RU" sz="1200" b="1" u="none" strike="noStrike" dirty="0">
                          <a:solidFill>
                            <a:schemeClr val="bg1"/>
                          </a:solidFill>
                          <a:effectLst/>
                        </a:rPr>
                        <a:t>Федеральный округ</a:t>
                      </a:r>
                      <a:endParaRPr lang="ru-RU" sz="1200" b="1" i="0" u="none" strike="noStrike" dirty="0">
                        <a:solidFill>
                          <a:schemeClr val="bg1"/>
                        </a:solidFill>
                        <a:effectLst/>
                        <a:latin typeface="Arial Cyr"/>
                      </a:endParaRPr>
                    </a:p>
                  </a:txBody>
                  <a:tcPr marL="7717" marR="7717" marT="7717" marB="0" anchor="ctr">
                    <a:solidFill>
                      <a:srgbClr val="00927B"/>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0"/>
                  </a:ext>
                </a:extLst>
              </a:tr>
              <a:tr h="448759">
                <a:tc vMerge="1">
                  <a:txBody>
                    <a:bodyPr/>
                    <a:lstStyle/>
                    <a:p>
                      <a:pPr algn="l" fontAlgn="ctr"/>
                      <a:endParaRPr lang="ru-RU" sz="1400" b="1" i="0" u="none" strike="noStrike" dirty="0">
                        <a:solidFill>
                          <a:srgbClr val="FF0000"/>
                        </a:solidFill>
                        <a:effectLst/>
                        <a:latin typeface="Arial Cyr"/>
                      </a:endParaRPr>
                    </a:p>
                  </a:txBody>
                  <a:tcPr marL="7717" marR="7717" marT="7717" marB="0" anchor="ctr"/>
                </a:tc>
                <a:tc vMerge="1">
                  <a:txBody>
                    <a:bodyPr/>
                    <a:lstStyle/>
                    <a:p>
                      <a:endParaRPr lang="ru-RU"/>
                    </a:p>
                  </a:txBody>
                  <a:tcPr/>
                </a:tc>
                <a:tc>
                  <a:txBody>
                    <a:bodyPr/>
                    <a:lstStyle/>
                    <a:p>
                      <a:pPr algn="ctr" fontAlgn="ctr"/>
                      <a:r>
                        <a:rPr lang="ru-RU" sz="1200" u="none" strike="noStrike" dirty="0">
                          <a:solidFill>
                            <a:schemeClr val="bg1"/>
                          </a:solidFill>
                          <a:effectLst/>
                        </a:rPr>
                        <a:t>ЦФО</a:t>
                      </a:r>
                      <a:endParaRPr lang="ru-RU" sz="1200" b="0" i="1" u="none" strike="noStrike" dirty="0">
                        <a:solidFill>
                          <a:schemeClr val="bg1"/>
                        </a:solidFill>
                        <a:effectLst/>
                        <a:latin typeface="Arial Cyr"/>
                      </a:endParaRPr>
                    </a:p>
                  </a:txBody>
                  <a:tcPr marL="7717" marR="7717" marT="7717"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rPr>
                        <a:t>СЗФО</a:t>
                      </a:r>
                      <a:endParaRPr lang="ru-RU" sz="1200" b="0" i="1" u="none" strike="noStrike" dirty="0">
                        <a:solidFill>
                          <a:schemeClr val="bg1"/>
                        </a:solidFill>
                        <a:effectLst/>
                        <a:latin typeface="Arial Cyr"/>
                      </a:endParaRPr>
                    </a:p>
                  </a:txBody>
                  <a:tcPr marL="7717" marR="7717" marT="7717"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rPr>
                        <a:t>ЮФО</a:t>
                      </a:r>
                      <a:endParaRPr lang="ru-RU" sz="1200" b="0" i="1" u="none" strike="noStrike" dirty="0">
                        <a:solidFill>
                          <a:schemeClr val="bg1"/>
                        </a:solidFill>
                        <a:effectLst/>
                        <a:latin typeface="Arial Cyr"/>
                      </a:endParaRPr>
                    </a:p>
                  </a:txBody>
                  <a:tcPr marL="7717" marR="7717" marT="7717"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rPr>
                        <a:t>СКФО</a:t>
                      </a:r>
                      <a:endParaRPr lang="ru-RU" sz="1200" b="0" i="1" u="none" strike="noStrike" dirty="0">
                        <a:solidFill>
                          <a:schemeClr val="bg1"/>
                        </a:solidFill>
                        <a:effectLst/>
                        <a:latin typeface="Arial Cyr"/>
                      </a:endParaRPr>
                    </a:p>
                  </a:txBody>
                  <a:tcPr marL="7717" marR="7717" marT="7717"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rPr>
                        <a:t>ПФО</a:t>
                      </a:r>
                      <a:endParaRPr lang="ru-RU" sz="1200" b="0" i="1" u="none" strike="noStrike" dirty="0">
                        <a:solidFill>
                          <a:schemeClr val="bg1"/>
                        </a:solidFill>
                        <a:effectLst/>
                        <a:latin typeface="Arial Cyr"/>
                      </a:endParaRPr>
                    </a:p>
                  </a:txBody>
                  <a:tcPr marL="7717" marR="7717" marT="7717"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rPr>
                        <a:t>УФО</a:t>
                      </a:r>
                      <a:endParaRPr lang="ru-RU" sz="1200" b="0" i="1" u="none" strike="noStrike" dirty="0">
                        <a:solidFill>
                          <a:schemeClr val="bg1"/>
                        </a:solidFill>
                        <a:effectLst/>
                        <a:latin typeface="Arial Cyr"/>
                      </a:endParaRPr>
                    </a:p>
                  </a:txBody>
                  <a:tcPr marL="7717" marR="7717" marT="7717"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rPr>
                        <a:t>СФО</a:t>
                      </a:r>
                      <a:endParaRPr lang="ru-RU" sz="1200" b="0" i="1" u="none" strike="noStrike" dirty="0">
                        <a:solidFill>
                          <a:schemeClr val="bg1"/>
                        </a:solidFill>
                        <a:effectLst/>
                        <a:latin typeface="Arial Cyr"/>
                      </a:endParaRPr>
                    </a:p>
                  </a:txBody>
                  <a:tcPr marL="7717" marR="7717" marT="7717"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rPr>
                        <a:t>ДФО</a:t>
                      </a:r>
                      <a:endParaRPr lang="ru-RU" sz="1200" b="0" i="1" u="none" strike="noStrike" dirty="0">
                        <a:solidFill>
                          <a:schemeClr val="bg1"/>
                        </a:solidFill>
                        <a:effectLst/>
                        <a:latin typeface="Arial Cyr"/>
                      </a:endParaRPr>
                    </a:p>
                  </a:txBody>
                  <a:tcPr marL="7717" marR="7717" marT="7717" marB="0" anchor="ctr">
                    <a:lnB w="3175" cap="flat" cmpd="sng" algn="ctr">
                      <a:solidFill>
                        <a:schemeClr val="bg1">
                          <a:lumMod val="50000"/>
                        </a:schemeClr>
                      </a:solidFill>
                      <a:prstDash val="solid"/>
                      <a:round/>
                      <a:headEnd type="none" w="med" len="med"/>
                      <a:tailEnd type="none" w="med" len="med"/>
                    </a:lnB>
                    <a:solidFill>
                      <a:srgbClr val="00927B"/>
                    </a:solidFill>
                  </a:tcPr>
                </a:tc>
                <a:extLst>
                  <a:ext uri="{0D108BD9-81ED-4DB2-BD59-A6C34878D82A}">
                    <a16:rowId xmlns="" xmlns:a16="http://schemas.microsoft.com/office/drawing/2014/main" val="10001"/>
                  </a:ext>
                </a:extLst>
              </a:tr>
              <a:tr h="450931">
                <a:tc>
                  <a:txBody>
                    <a:bodyPr/>
                    <a:lstStyle/>
                    <a:p>
                      <a:pPr marL="92075" indent="0" algn="l" fontAlgn="t"/>
                      <a:r>
                        <a:rPr lang="ru-RU" sz="1200" b="0" i="0" u="none" strike="noStrike" dirty="0">
                          <a:effectLst/>
                          <a:latin typeface="+mn-lt"/>
                        </a:rPr>
                        <a:t>Да, готов(а) участвовать в собрании собственников и определять самостоятельно</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1" i="0" u="none" strike="noStrike" dirty="0">
                          <a:effectLst/>
                          <a:latin typeface="+mn-lt"/>
                        </a:rPr>
                        <a:t>61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effectLst/>
                          <a:latin typeface="+mn-lt"/>
                        </a:rPr>
                        <a:t>56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effectLst/>
                          <a:latin typeface="+mn-lt"/>
                        </a:rPr>
                        <a:t>60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200" b="1" i="0" u="none" strike="noStrike" kern="1200" dirty="0">
                          <a:solidFill>
                            <a:srgbClr val="C00000"/>
                          </a:solidFill>
                          <a:effectLst/>
                          <a:latin typeface="+mn-lt"/>
                          <a:ea typeface="+mn-ea"/>
                          <a:cs typeface="+mn-cs"/>
                        </a:rPr>
                        <a:t>67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200" b="1" i="0" u="none" strike="noStrike" kern="1200" dirty="0">
                          <a:solidFill>
                            <a:srgbClr val="C00000"/>
                          </a:solidFill>
                          <a:effectLst/>
                          <a:latin typeface="+mn-lt"/>
                          <a:ea typeface="+mn-ea"/>
                          <a:cs typeface="+mn-cs"/>
                        </a:rPr>
                        <a:t>80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effectLst/>
                          <a:latin typeface="+mn-lt"/>
                        </a:rPr>
                        <a:t>60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effectLst/>
                          <a:latin typeface="+mn-lt"/>
                        </a:rPr>
                        <a:t>58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200" b="1" i="0" u="none" strike="noStrike" kern="1200" dirty="0">
                          <a:solidFill>
                            <a:srgbClr val="C00000"/>
                          </a:solidFill>
                          <a:effectLst/>
                          <a:latin typeface="+mn-lt"/>
                          <a:ea typeface="+mn-ea"/>
                          <a:cs typeface="+mn-cs"/>
                        </a:rPr>
                        <a:t>66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effectLst/>
                          <a:latin typeface="+mn-lt"/>
                        </a:rPr>
                        <a:t>62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450931">
                <a:tc>
                  <a:txBody>
                    <a:bodyPr/>
                    <a:lstStyle/>
                    <a:p>
                      <a:pPr marL="92075" indent="0" algn="l" fontAlgn="t"/>
                      <a:r>
                        <a:rPr lang="ru-RU" sz="1200" b="0" i="0" u="none" strike="noStrike" dirty="0">
                          <a:effectLst/>
                          <a:latin typeface="+mn-lt"/>
                        </a:rPr>
                        <a:t>Нет, лучше поручить этот вопрос органам власти</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1" i="0" u="none" strike="noStrike" dirty="0">
                          <a:effectLst/>
                          <a:latin typeface="+mn-lt"/>
                        </a:rPr>
                        <a:t>31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effectLst/>
                          <a:latin typeface="+mn-lt"/>
                        </a:rPr>
                        <a:t>33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effectLst/>
                          <a:latin typeface="+mn-lt"/>
                        </a:rPr>
                        <a:t>32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effectLst/>
                          <a:latin typeface="+mn-lt"/>
                        </a:rPr>
                        <a:t>30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effectLst/>
                          <a:latin typeface="+mn-lt"/>
                        </a:rPr>
                        <a:t>13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effectLst/>
                          <a:latin typeface="+mn-lt"/>
                        </a:rPr>
                        <a:t>33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effectLst/>
                          <a:latin typeface="+mn-lt"/>
                        </a:rPr>
                        <a:t>32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effectLst/>
                          <a:latin typeface="+mn-lt"/>
                        </a:rPr>
                        <a:t>28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effectLst/>
                          <a:latin typeface="+mn-lt"/>
                        </a:rPr>
                        <a:t>32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448759">
                <a:tc>
                  <a:txBody>
                    <a:bodyPr/>
                    <a:lstStyle/>
                    <a:p>
                      <a:pPr marL="92075" indent="0" algn="l" fontAlgn="t"/>
                      <a:r>
                        <a:rPr lang="ru-RU" sz="1200" b="0" i="0" u="none" strike="noStrike" dirty="0">
                          <a:effectLst/>
                          <a:latin typeface="+mn-lt"/>
                        </a:rPr>
                        <a:t>Затрудняюсь ответить</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1" i="0" u="none" strike="noStrike" dirty="0">
                          <a:effectLst/>
                          <a:latin typeface="+mn-lt"/>
                        </a:rPr>
                        <a:t>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effectLst/>
                          <a:latin typeface="+mn-lt"/>
                        </a:rPr>
                        <a:t>11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effectLst/>
                          <a:latin typeface="+mn-lt"/>
                        </a:rPr>
                        <a:t>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effectLst/>
                          <a:latin typeface="+mn-lt"/>
                        </a:rPr>
                        <a:t>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a:effectLst/>
                          <a:latin typeface="+mn-lt"/>
                        </a:rPr>
                        <a:t>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effectLst/>
                          <a:latin typeface="+mn-lt"/>
                        </a:rPr>
                        <a:t>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effectLst/>
                          <a:latin typeface="+mn-lt"/>
                        </a:rPr>
                        <a:t>10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effectLst/>
                          <a:latin typeface="+mn-lt"/>
                        </a:rPr>
                        <a:t>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effectLst/>
                          <a:latin typeface="+mn-lt"/>
                        </a:rPr>
                        <a:t>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bl>
          </a:graphicData>
        </a:graphic>
      </p:graphicFrame>
      <p:sp>
        <p:nvSpPr>
          <p:cNvPr id="8" name="Заголовок 1"/>
          <p:cNvSpPr txBox="1">
            <a:spLocks/>
          </p:cNvSpPr>
          <p:nvPr/>
        </p:nvSpPr>
        <p:spPr bwMode="auto">
          <a:xfrm>
            <a:off x="468313" y="332656"/>
            <a:ext cx="7127875" cy="647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b="1">
                <a:solidFill>
                  <a:schemeClr val="tx2"/>
                </a:solidFill>
                <a:latin typeface="+mj-lt"/>
                <a:ea typeface="+mj-ea"/>
                <a:cs typeface="+mj-cs"/>
              </a:defRPr>
            </a:lvl1pPr>
            <a:lvl2pPr algn="l" rtl="0" eaLnBrk="0" fontAlgn="base" hangingPunct="0">
              <a:spcBef>
                <a:spcPct val="0"/>
              </a:spcBef>
              <a:spcAft>
                <a:spcPct val="0"/>
              </a:spcAft>
              <a:defRPr b="1">
                <a:solidFill>
                  <a:schemeClr val="tx2"/>
                </a:solidFill>
                <a:latin typeface="Franklin Gothic Book" pitchFamily="34" charset="0"/>
              </a:defRPr>
            </a:lvl2pPr>
            <a:lvl3pPr algn="l" rtl="0" eaLnBrk="0" fontAlgn="base" hangingPunct="0">
              <a:spcBef>
                <a:spcPct val="0"/>
              </a:spcBef>
              <a:spcAft>
                <a:spcPct val="0"/>
              </a:spcAft>
              <a:defRPr b="1">
                <a:solidFill>
                  <a:schemeClr val="tx2"/>
                </a:solidFill>
                <a:latin typeface="Franklin Gothic Book" pitchFamily="34" charset="0"/>
              </a:defRPr>
            </a:lvl3pPr>
            <a:lvl4pPr algn="l" rtl="0" eaLnBrk="0" fontAlgn="base" hangingPunct="0">
              <a:spcBef>
                <a:spcPct val="0"/>
              </a:spcBef>
              <a:spcAft>
                <a:spcPct val="0"/>
              </a:spcAft>
              <a:defRPr b="1">
                <a:solidFill>
                  <a:schemeClr val="tx2"/>
                </a:solidFill>
                <a:latin typeface="Franklin Gothic Book" pitchFamily="34" charset="0"/>
              </a:defRPr>
            </a:lvl4pPr>
            <a:lvl5pPr algn="l" rtl="0" eaLnBrk="0" fontAlgn="base" hangingPunct="0">
              <a:spcBef>
                <a:spcPct val="0"/>
              </a:spcBef>
              <a:spcAft>
                <a:spcPct val="0"/>
              </a:spcAft>
              <a:defRPr b="1">
                <a:solidFill>
                  <a:schemeClr val="tx2"/>
                </a:solidFill>
                <a:latin typeface="Franklin Gothic Book" pitchFamily="34" charset="0"/>
              </a:defRPr>
            </a:lvl5pPr>
            <a:lvl6pPr marL="457200" algn="l" rtl="0" fontAlgn="base">
              <a:spcBef>
                <a:spcPct val="0"/>
              </a:spcBef>
              <a:spcAft>
                <a:spcPct val="0"/>
              </a:spcAft>
              <a:defRPr b="1">
                <a:solidFill>
                  <a:schemeClr val="tx2"/>
                </a:solidFill>
                <a:latin typeface="Franklin Gothic Book" pitchFamily="34" charset="0"/>
              </a:defRPr>
            </a:lvl6pPr>
            <a:lvl7pPr marL="914400" algn="l" rtl="0" fontAlgn="base">
              <a:spcBef>
                <a:spcPct val="0"/>
              </a:spcBef>
              <a:spcAft>
                <a:spcPct val="0"/>
              </a:spcAft>
              <a:defRPr b="1">
                <a:solidFill>
                  <a:schemeClr val="tx2"/>
                </a:solidFill>
                <a:latin typeface="Franklin Gothic Book" pitchFamily="34" charset="0"/>
              </a:defRPr>
            </a:lvl7pPr>
            <a:lvl8pPr marL="1371600" algn="l" rtl="0" fontAlgn="base">
              <a:spcBef>
                <a:spcPct val="0"/>
              </a:spcBef>
              <a:spcAft>
                <a:spcPct val="0"/>
              </a:spcAft>
              <a:defRPr b="1">
                <a:solidFill>
                  <a:schemeClr val="tx2"/>
                </a:solidFill>
                <a:latin typeface="Franklin Gothic Book" pitchFamily="34" charset="0"/>
              </a:defRPr>
            </a:lvl8pPr>
            <a:lvl9pPr marL="1828800" algn="l" rtl="0" fontAlgn="base">
              <a:spcBef>
                <a:spcPct val="0"/>
              </a:spcBef>
              <a:spcAft>
                <a:spcPct val="0"/>
              </a:spcAft>
              <a:defRPr b="1">
                <a:solidFill>
                  <a:schemeClr val="tx2"/>
                </a:solidFill>
                <a:latin typeface="Franklin Gothic Book" pitchFamily="34" charset="0"/>
              </a:defRPr>
            </a:lvl9pPr>
          </a:lstStyle>
          <a:p>
            <a:pPr>
              <a:defRPr/>
            </a:pPr>
            <a:r>
              <a:rPr lang="ru-RU" sz="1600" dirty="0"/>
              <a:t>Готовность собственников жилья самостоятельно определять объём и виды необходимых работ по капитальному ремонту</a:t>
            </a:r>
            <a:endParaRPr lang="ru-RU" sz="1600" kern="0" dirty="0"/>
          </a:p>
        </p:txBody>
      </p:sp>
      <p:sp>
        <p:nvSpPr>
          <p:cNvPr id="11" name="Text Box 12"/>
          <p:cNvSpPr txBox="1">
            <a:spLocks noChangeArrowheads="1"/>
          </p:cNvSpPr>
          <p:nvPr/>
        </p:nvSpPr>
        <p:spPr bwMode="auto">
          <a:xfrm>
            <a:off x="66755" y="2085078"/>
            <a:ext cx="8753395" cy="400110"/>
          </a:xfrm>
          <a:prstGeom prst="rect">
            <a:avLst/>
          </a:prstGeom>
          <a:noFill/>
          <a:ln w="9525" algn="ctr">
            <a:noFill/>
            <a:miter lim="800000"/>
            <a:headEnd/>
            <a:tailEnd/>
          </a:ln>
          <a:effectLst/>
        </p:spPr>
        <p:txBody>
          <a:bodyPr wrap="square" anchor="b">
            <a:spAutoFit/>
          </a:bodyPr>
          <a:lstStyle/>
          <a:p>
            <a:pPr algn="r">
              <a:spcBef>
                <a:spcPts val="0"/>
              </a:spcBef>
              <a:defRPr/>
            </a:pPr>
            <a:r>
              <a:rPr lang="ru-RU" sz="1000" b="1" i="1" dirty="0" smtClean="0">
                <a:latin typeface="Arial" charset="0"/>
              </a:rPr>
              <a:t>Таблица 17</a:t>
            </a:r>
            <a:endParaRPr lang="ru-RU" sz="1000" i="1" dirty="0">
              <a:latin typeface="Arial" charset="0"/>
            </a:endParaRPr>
          </a:p>
          <a:p>
            <a:pPr algn="r">
              <a:spcBef>
                <a:spcPts val="0"/>
              </a:spcBef>
              <a:defRPr/>
            </a:pPr>
            <a:r>
              <a:rPr lang="ru-RU" sz="1000" i="1" dirty="0" smtClean="0">
                <a:latin typeface="Arial" charset="0"/>
              </a:rPr>
              <a:t>% от собственников, по федеральным округам</a:t>
            </a:r>
            <a:r>
              <a:rPr lang="en-US" sz="1000" i="1" dirty="0" smtClean="0">
                <a:latin typeface="Arial" charset="0"/>
              </a:rPr>
              <a:t>, </a:t>
            </a:r>
            <a:r>
              <a:rPr lang="en-US" sz="1000" i="1" dirty="0" smtClean="0">
                <a:latin typeface="Arial" charset="0"/>
              </a:rPr>
              <a:t>n=</a:t>
            </a:r>
            <a:r>
              <a:rPr lang="en-US" sz="1000" i="1" dirty="0">
                <a:latin typeface="Arial" charset="0"/>
              </a:rPr>
              <a:t>1</a:t>
            </a:r>
            <a:r>
              <a:rPr lang="ru-RU" sz="1000" i="1" dirty="0">
                <a:latin typeface="Arial" charset="0"/>
              </a:rPr>
              <a:t>084</a:t>
            </a:r>
            <a:endParaRPr lang="ru-RU" sz="1000" dirty="0">
              <a:effectLst>
                <a:outerShdw blurRad="38100" dist="38100" dir="2700000" algn="tl">
                  <a:srgbClr val="C0C0C0"/>
                </a:outerShdw>
              </a:effectLst>
              <a:latin typeface="Arial" charset="0"/>
              <a:cs typeface="+mn-cs"/>
            </a:endParaRPr>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45</a:t>
            </a:fld>
            <a:endParaRPr lang="ru-RU" dirty="0"/>
          </a:p>
        </p:txBody>
      </p:sp>
      <p:sp>
        <p:nvSpPr>
          <p:cNvPr id="10" name="Text Box 12"/>
          <p:cNvSpPr txBox="1">
            <a:spLocks noChangeArrowheads="1"/>
          </p:cNvSpPr>
          <p:nvPr/>
        </p:nvSpPr>
        <p:spPr bwMode="auto">
          <a:xfrm>
            <a:off x="-1" y="1410516"/>
            <a:ext cx="8820151" cy="646331"/>
          </a:xfrm>
          <a:prstGeom prst="rect">
            <a:avLst/>
          </a:prstGeom>
          <a:noFill/>
          <a:ln w="9525" algn="ctr">
            <a:noFill/>
            <a:miter lim="800000"/>
            <a:headEnd/>
            <a:tailEnd/>
          </a:ln>
          <a:effectLst/>
        </p:spPr>
        <p:txBody>
          <a:bodyPr wrap="square" anchor="b">
            <a:spAutoFit/>
          </a:bodyPr>
          <a:lstStyle/>
          <a:p>
            <a:pPr algn="ctr">
              <a:defRPr/>
            </a:pPr>
            <a:r>
              <a:rPr lang="ru-RU" sz="1200" b="1" dirty="0" smtClean="0">
                <a:latin typeface="Arial" charset="0"/>
              </a:rPr>
              <a:t>Готовы </a:t>
            </a:r>
            <a:r>
              <a:rPr lang="ru-RU" sz="1200" b="1" dirty="0">
                <a:latin typeface="Arial" charset="0"/>
              </a:rPr>
              <a:t>ли Вы самостоятельно на общем собрании собственников определять объём и виды работ по капитальному ремонту, необходимые вашему многоквартирному дому, или считаете, что это нужно поручить органам власти</a:t>
            </a:r>
            <a:r>
              <a:rPr lang="ru-RU" sz="1200" b="1" dirty="0" smtClean="0">
                <a:latin typeface="Arial" charset="0"/>
              </a:rPr>
              <a:t>?</a:t>
            </a:r>
            <a:endParaRPr lang="ru-RU" sz="1200" i="1" dirty="0">
              <a:latin typeface="Arial" charset="0"/>
              <a:cs typeface="Arial" charset="0"/>
            </a:endParaRPr>
          </a:p>
        </p:txBody>
      </p:sp>
    </p:spTree>
    <p:extLst>
      <p:ext uri="{BB962C8B-B14F-4D97-AF65-F5344CB8AC3E}">
        <p14:creationId xmlns:p14="http://schemas.microsoft.com/office/powerpoint/2010/main" val="30304942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txBox="1">
            <a:spLocks noChangeArrowheads="1"/>
          </p:cNvSpPr>
          <p:nvPr/>
        </p:nvSpPr>
        <p:spPr bwMode="auto">
          <a:xfrm>
            <a:off x="107950" y="4941888"/>
            <a:ext cx="8712200" cy="1224136"/>
          </a:xfrm>
          <a:prstGeom prst="rect">
            <a:avLst/>
          </a:prstGeom>
          <a:noFill/>
          <a:ln w="9525">
            <a:noFill/>
            <a:miter lim="800000"/>
            <a:headEnd/>
            <a:tailEnd/>
          </a:ln>
        </p:spPr>
        <p:txBody>
          <a:bodyPr/>
          <a:lstStyle>
            <a:defPPr>
              <a:defRPr lang="ru-RU"/>
            </a:defPPr>
            <a:lvl1pPr marL="266700" indent="-266700" algn="just">
              <a:spcBef>
                <a:spcPct val="10000"/>
              </a:spcBef>
              <a:buClr>
                <a:srgbClr val="339966"/>
              </a:buClr>
              <a:buSzPct val="90000"/>
              <a:buFont typeface="Wingdings" pitchFamily="2" charset="2"/>
              <a:buChar char="q"/>
              <a:defRPr sz="1400" kern="0" spc="-10">
                <a:latin typeface="Franklin Gothic Book" panose="020B0503020102020204" pitchFamily="34" charset="0"/>
                <a:cs typeface="+mn-cs"/>
              </a:defRPr>
            </a:lvl1pPr>
          </a:lstStyle>
          <a:p>
            <a:r>
              <a:rPr lang="ru-RU" dirty="0"/>
              <a:t>Чаще остальных готовы </a:t>
            </a:r>
            <a:r>
              <a:rPr lang="ru-RU" dirty="0" smtClean="0"/>
              <a:t>участвовать в </a:t>
            </a:r>
            <a:r>
              <a:rPr lang="ru-RU" dirty="0"/>
              <a:t>собрании собственников </a:t>
            </a:r>
            <a:r>
              <a:rPr lang="ru-RU" dirty="0" smtClean="0"/>
              <a:t>квартир и </a:t>
            </a:r>
            <a:r>
              <a:rPr lang="ru-RU" dirty="0"/>
              <a:t>самостоятельно определять объём и виды работ по капитальному ремонту дома, в котором они проживают, представители 3-й </a:t>
            </a:r>
            <a:r>
              <a:rPr lang="ru-RU" dirty="0" err="1"/>
              <a:t>квинтильной</a:t>
            </a:r>
            <a:r>
              <a:rPr lang="ru-RU" dirty="0"/>
              <a:t> группы </a:t>
            </a:r>
            <a:r>
              <a:rPr lang="ru-RU" dirty="0" smtClean="0"/>
              <a:t>(65% против 61% по выборке в целом).</a:t>
            </a:r>
            <a:endParaRPr lang="ru-RU" dirty="0"/>
          </a:p>
          <a:p>
            <a:r>
              <a:rPr lang="ru-RU" dirty="0" smtClean="0"/>
              <a:t>За поручение решения </a:t>
            </a:r>
            <a:r>
              <a:rPr lang="ru-RU" dirty="0"/>
              <a:t>данного вопроса властям </a:t>
            </a:r>
            <a:r>
              <a:rPr lang="ru-RU" dirty="0" smtClean="0"/>
              <a:t>высказываются в основном представители </a:t>
            </a:r>
            <a:r>
              <a:rPr lang="ru-RU" dirty="0"/>
              <a:t>1-й и 2-й </a:t>
            </a:r>
            <a:r>
              <a:rPr lang="ru-RU" dirty="0" err="1"/>
              <a:t>квинтильных</a:t>
            </a:r>
            <a:r>
              <a:rPr lang="ru-RU" dirty="0"/>
              <a:t> групп (36% и 39% соответственно</a:t>
            </a:r>
            <a:r>
              <a:rPr lang="ru-RU" dirty="0" smtClean="0"/>
              <a:t>), то есть наименее материально-обеспеченные россияне. </a:t>
            </a:r>
            <a:endParaRPr lang="ru-RU" dirty="0"/>
          </a:p>
        </p:txBody>
      </p:sp>
      <p:graphicFrame>
        <p:nvGraphicFramePr>
          <p:cNvPr id="7" name="Таблица 6"/>
          <p:cNvGraphicFramePr>
            <a:graphicFrameLocks noGrp="1"/>
          </p:cNvGraphicFramePr>
          <p:nvPr>
            <p:extLst>
              <p:ext uri="{D42A27DB-BD31-4B8C-83A1-F6EECF244321}">
                <p14:modId xmlns:p14="http://schemas.microsoft.com/office/powerpoint/2010/main" val="4105645608"/>
              </p:ext>
            </p:extLst>
          </p:nvPr>
        </p:nvGraphicFramePr>
        <p:xfrm>
          <a:off x="468313" y="2708277"/>
          <a:ext cx="8351836" cy="2087669"/>
        </p:xfrm>
        <a:graphic>
          <a:graphicData uri="http://schemas.openxmlformats.org/drawingml/2006/table">
            <a:tbl>
              <a:tblPr>
                <a:tableStyleId>{5C22544A-7EE6-4342-B048-85BDC9FD1C3A}</a:tableStyleId>
              </a:tblPr>
              <a:tblGrid>
                <a:gridCol w="3080596">
                  <a:extLst>
                    <a:ext uri="{9D8B030D-6E8A-4147-A177-3AD203B41FA5}">
                      <a16:colId xmlns="" xmlns:a16="http://schemas.microsoft.com/office/drawing/2014/main" val="20000"/>
                    </a:ext>
                  </a:extLst>
                </a:gridCol>
                <a:gridCol w="878540">
                  <a:extLst>
                    <a:ext uri="{9D8B030D-6E8A-4147-A177-3AD203B41FA5}">
                      <a16:colId xmlns="" xmlns:a16="http://schemas.microsoft.com/office/drawing/2014/main" val="20001"/>
                    </a:ext>
                  </a:extLst>
                </a:gridCol>
                <a:gridCol w="878540">
                  <a:extLst>
                    <a:ext uri="{9D8B030D-6E8A-4147-A177-3AD203B41FA5}">
                      <a16:colId xmlns="" xmlns:a16="http://schemas.microsoft.com/office/drawing/2014/main" val="20002"/>
                    </a:ext>
                  </a:extLst>
                </a:gridCol>
                <a:gridCol w="878540">
                  <a:extLst>
                    <a:ext uri="{9D8B030D-6E8A-4147-A177-3AD203B41FA5}">
                      <a16:colId xmlns="" xmlns:a16="http://schemas.microsoft.com/office/drawing/2014/main" val="20003"/>
                    </a:ext>
                  </a:extLst>
                </a:gridCol>
                <a:gridCol w="878540">
                  <a:extLst>
                    <a:ext uri="{9D8B030D-6E8A-4147-A177-3AD203B41FA5}">
                      <a16:colId xmlns="" xmlns:a16="http://schemas.microsoft.com/office/drawing/2014/main" val="20004"/>
                    </a:ext>
                  </a:extLst>
                </a:gridCol>
                <a:gridCol w="878540">
                  <a:extLst>
                    <a:ext uri="{9D8B030D-6E8A-4147-A177-3AD203B41FA5}">
                      <a16:colId xmlns="" xmlns:a16="http://schemas.microsoft.com/office/drawing/2014/main" val="20005"/>
                    </a:ext>
                  </a:extLst>
                </a:gridCol>
                <a:gridCol w="878540">
                  <a:extLst>
                    <a:ext uri="{9D8B030D-6E8A-4147-A177-3AD203B41FA5}">
                      <a16:colId xmlns="" xmlns:a16="http://schemas.microsoft.com/office/drawing/2014/main" val="20006"/>
                    </a:ext>
                  </a:extLst>
                </a:gridCol>
              </a:tblGrid>
              <a:tr h="416727">
                <a:tc rowSpan="2">
                  <a:txBody>
                    <a:bodyPr/>
                    <a:lstStyle/>
                    <a:p>
                      <a:pPr algn="l" fontAlgn="ctr"/>
                      <a:r>
                        <a:rPr lang="ru-RU" sz="3200" u="none" strike="noStrike" dirty="0">
                          <a:effectLst/>
                        </a:rPr>
                        <a:t> </a:t>
                      </a:r>
                      <a:endParaRPr lang="ru-RU" sz="3200" b="1" i="1" u="none" strike="noStrike" dirty="0">
                        <a:effectLst/>
                        <a:latin typeface="Arial"/>
                      </a:endParaRPr>
                    </a:p>
                    <a:p>
                      <a:pPr algn="l" fontAlgn="ctr"/>
                      <a:r>
                        <a:rPr lang="ru-RU" sz="1400" u="none" strike="noStrike" dirty="0">
                          <a:effectLst/>
                        </a:rPr>
                        <a:t> </a:t>
                      </a:r>
                      <a:endParaRPr lang="ru-RU" sz="1400" b="1" i="0" u="none" strike="noStrike" dirty="0">
                        <a:solidFill>
                          <a:srgbClr val="FF0000"/>
                        </a:solidFill>
                        <a:effectLst/>
                        <a:latin typeface="Arial Cyr"/>
                      </a:endParaRPr>
                    </a:p>
                  </a:txBody>
                  <a:tcPr marL="7717" marR="7717" marT="7717" marB="0" anchor="ctr">
                    <a:lnB w="3175" cap="flat" cmpd="sng" algn="ctr">
                      <a:solidFill>
                        <a:schemeClr val="bg1">
                          <a:lumMod val="50000"/>
                        </a:schemeClr>
                      </a:solidFill>
                      <a:prstDash val="solid"/>
                      <a:round/>
                      <a:headEnd type="none" w="med" len="med"/>
                      <a:tailEnd type="none" w="med" len="med"/>
                    </a:lnB>
                    <a:solidFill>
                      <a:srgbClr val="00927B"/>
                    </a:solidFill>
                  </a:tcPr>
                </a:tc>
                <a:tc rowSpan="2">
                  <a:txBody>
                    <a:bodyPr/>
                    <a:lstStyle/>
                    <a:p>
                      <a:pPr algn="ctr" fontAlgn="ctr"/>
                      <a:r>
                        <a:rPr lang="ru-RU" sz="1200" b="1" u="none" strike="noStrike" dirty="0" smtClean="0">
                          <a:solidFill>
                            <a:schemeClr val="bg1"/>
                          </a:solidFill>
                          <a:effectLst/>
                        </a:rPr>
                        <a:t>ВСЕГО</a:t>
                      </a:r>
                      <a:endParaRPr lang="ru-RU" sz="1200" b="1" i="0" u="none" strike="noStrike" dirty="0">
                        <a:solidFill>
                          <a:schemeClr val="bg1"/>
                        </a:solidFill>
                        <a:effectLst/>
                        <a:latin typeface="Arial Cyr"/>
                      </a:endParaRPr>
                    </a:p>
                  </a:txBody>
                  <a:tcPr marL="7717" marR="7717" marT="7717" marB="0" anchor="ctr">
                    <a:lnB w="3175" cap="flat" cmpd="sng" algn="ctr">
                      <a:solidFill>
                        <a:schemeClr val="bg1">
                          <a:lumMod val="50000"/>
                        </a:schemeClr>
                      </a:solidFill>
                      <a:prstDash val="solid"/>
                      <a:round/>
                      <a:headEnd type="none" w="med" len="med"/>
                      <a:tailEnd type="none" w="med" len="med"/>
                    </a:lnB>
                    <a:solidFill>
                      <a:srgbClr val="00927B"/>
                    </a:solidFill>
                  </a:tcPr>
                </a:tc>
                <a:tc gridSpan="5">
                  <a:txBody>
                    <a:bodyPr/>
                    <a:lstStyle/>
                    <a:p>
                      <a:pPr marL="0" algn="ctr" defTabSz="914400" rtl="0" eaLnBrk="1" fontAlgn="ctr" latinLnBrk="0" hangingPunct="1"/>
                      <a:r>
                        <a:rPr lang="ru-RU" sz="1200" b="1" i="0" u="none" strike="noStrike" kern="1200" dirty="0" err="1">
                          <a:solidFill>
                            <a:schemeClr val="bg1"/>
                          </a:solidFill>
                          <a:effectLst/>
                          <a:latin typeface="+mn-lt"/>
                          <a:ea typeface="+mn-ea"/>
                          <a:cs typeface="+mn-cs"/>
                        </a:rPr>
                        <a:t>Квинтильная</a:t>
                      </a:r>
                      <a:r>
                        <a:rPr lang="ru-RU" sz="1200" b="1" i="0" u="none" strike="noStrike" kern="1200" dirty="0">
                          <a:solidFill>
                            <a:schemeClr val="bg1"/>
                          </a:solidFill>
                          <a:effectLst/>
                          <a:latin typeface="+mn-lt"/>
                          <a:ea typeface="+mn-ea"/>
                          <a:cs typeface="+mn-cs"/>
                        </a:rPr>
                        <a:t> группа по доходу</a:t>
                      </a:r>
                    </a:p>
                  </a:txBody>
                  <a:tcPr marL="9525" marR="9525" marT="9525" marB="0" anchor="ctr">
                    <a:solidFill>
                      <a:srgbClr val="00927B"/>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0"/>
                  </a:ext>
                </a:extLst>
              </a:tr>
              <a:tr h="416727">
                <a:tc vMerge="1">
                  <a:txBody>
                    <a:bodyPr/>
                    <a:lstStyle/>
                    <a:p>
                      <a:pPr algn="l" fontAlgn="ctr"/>
                      <a:endParaRPr lang="ru-RU" sz="1400" b="1" i="0" u="none" strike="noStrike" dirty="0">
                        <a:solidFill>
                          <a:srgbClr val="FF0000"/>
                        </a:solidFill>
                        <a:effectLst/>
                        <a:latin typeface="Arial Cyr"/>
                      </a:endParaRPr>
                    </a:p>
                  </a:txBody>
                  <a:tcPr marL="7717" marR="7717" marT="7717" marB="0" anchor="ctr"/>
                </a:tc>
                <a:tc vMerge="1">
                  <a:txBody>
                    <a:bodyPr/>
                    <a:lstStyle/>
                    <a:p>
                      <a:endParaRPr lang="ru-RU"/>
                    </a:p>
                  </a:txBody>
                  <a:tcPr/>
                </a:tc>
                <a:tc>
                  <a:txBody>
                    <a:bodyPr/>
                    <a:lstStyle/>
                    <a:p>
                      <a:pPr marL="0" algn="ctr" defTabSz="914400" rtl="0" eaLnBrk="1" fontAlgn="ctr" latinLnBrk="0" hangingPunct="1"/>
                      <a:r>
                        <a:rPr lang="ru-RU" sz="1200" b="0" i="0" u="none" strike="noStrike" kern="1200" dirty="0">
                          <a:solidFill>
                            <a:schemeClr val="bg1"/>
                          </a:solidFill>
                          <a:effectLst/>
                          <a:latin typeface="+mn-lt"/>
                          <a:ea typeface="+mn-ea"/>
                          <a:cs typeface="+mn-cs"/>
                        </a:rPr>
                        <a:t>1</a:t>
                      </a:r>
                    </a:p>
                  </a:txBody>
                  <a:tcPr marL="9525" marR="9525" marT="9525"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marL="0" algn="ctr" defTabSz="914400" rtl="0" eaLnBrk="1" fontAlgn="ctr" latinLnBrk="0" hangingPunct="1"/>
                      <a:r>
                        <a:rPr lang="ru-RU" sz="1200" b="0" i="0" u="none" strike="noStrike" kern="1200" dirty="0">
                          <a:solidFill>
                            <a:schemeClr val="bg1"/>
                          </a:solidFill>
                          <a:effectLst/>
                          <a:latin typeface="+mn-lt"/>
                          <a:ea typeface="+mn-ea"/>
                          <a:cs typeface="+mn-cs"/>
                        </a:rPr>
                        <a:t>2</a:t>
                      </a:r>
                    </a:p>
                  </a:txBody>
                  <a:tcPr marL="9525" marR="9525" marT="9525"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marL="0" algn="ctr" defTabSz="914400" rtl="0" eaLnBrk="1" fontAlgn="ctr" latinLnBrk="0" hangingPunct="1"/>
                      <a:r>
                        <a:rPr lang="ru-RU" sz="1200" b="0" i="0" u="none" strike="noStrike" kern="1200" dirty="0">
                          <a:solidFill>
                            <a:schemeClr val="bg1"/>
                          </a:solidFill>
                          <a:effectLst/>
                          <a:latin typeface="+mn-lt"/>
                          <a:ea typeface="+mn-ea"/>
                          <a:cs typeface="+mn-cs"/>
                        </a:rPr>
                        <a:t>3</a:t>
                      </a:r>
                    </a:p>
                  </a:txBody>
                  <a:tcPr marL="9525" marR="9525" marT="9525"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marL="0" algn="ctr" defTabSz="914400" rtl="0" eaLnBrk="1" fontAlgn="ctr" latinLnBrk="0" hangingPunct="1"/>
                      <a:r>
                        <a:rPr lang="ru-RU" sz="1200" b="0" i="0" u="none" strike="noStrike" kern="1200" dirty="0">
                          <a:solidFill>
                            <a:schemeClr val="bg1"/>
                          </a:solidFill>
                          <a:effectLst/>
                          <a:latin typeface="+mn-lt"/>
                          <a:ea typeface="+mn-ea"/>
                          <a:cs typeface="+mn-cs"/>
                        </a:rPr>
                        <a:t>4</a:t>
                      </a:r>
                    </a:p>
                  </a:txBody>
                  <a:tcPr marL="9525" marR="9525" marT="9525"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marL="0" algn="ctr" defTabSz="914400" rtl="0" eaLnBrk="1" fontAlgn="ctr" latinLnBrk="0" hangingPunct="1"/>
                      <a:r>
                        <a:rPr lang="ru-RU" sz="1200" b="0" i="0" u="none" strike="noStrike" kern="1200" dirty="0">
                          <a:solidFill>
                            <a:schemeClr val="bg1"/>
                          </a:solidFill>
                          <a:effectLst/>
                          <a:latin typeface="+mn-lt"/>
                          <a:ea typeface="+mn-ea"/>
                          <a:cs typeface="+mn-cs"/>
                        </a:rPr>
                        <a:t>5</a:t>
                      </a:r>
                    </a:p>
                  </a:txBody>
                  <a:tcPr marL="9525" marR="9525" marT="9525" marB="0" anchor="ctr">
                    <a:lnB w="3175" cap="flat" cmpd="sng" algn="ctr">
                      <a:solidFill>
                        <a:schemeClr val="bg1">
                          <a:lumMod val="50000"/>
                        </a:schemeClr>
                      </a:solidFill>
                      <a:prstDash val="solid"/>
                      <a:round/>
                      <a:headEnd type="none" w="med" len="med"/>
                      <a:tailEnd type="none" w="med" len="med"/>
                    </a:lnB>
                    <a:solidFill>
                      <a:srgbClr val="00927B"/>
                    </a:solidFill>
                  </a:tcPr>
                </a:tc>
                <a:extLst>
                  <a:ext uri="{0D108BD9-81ED-4DB2-BD59-A6C34878D82A}">
                    <a16:rowId xmlns="" xmlns:a16="http://schemas.microsoft.com/office/drawing/2014/main" val="10001"/>
                  </a:ext>
                </a:extLst>
              </a:tr>
              <a:tr h="418744">
                <a:tc>
                  <a:txBody>
                    <a:bodyPr/>
                    <a:lstStyle/>
                    <a:p>
                      <a:pPr marL="92075" indent="0" algn="l" fontAlgn="t"/>
                      <a:r>
                        <a:rPr lang="ru-RU" sz="1200" b="0" i="0" u="none" strike="noStrike" dirty="0">
                          <a:effectLst/>
                          <a:latin typeface="+mn-lt"/>
                        </a:rPr>
                        <a:t>Да, готов(а) участвовать в собрании собственников и определять самостоятельно</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1" i="0" u="none" strike="noStrike" dirty="0">
                          <a:effectLst/>
                          <a:latin typeface="+mn-lt"/>
                        </a:rPr>
                        <a:t>61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effectLst/>
                          <a:latin typeface="+mn-lt"/>
                        </a:rPr>
                        <a:t>56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effectLst/>
                          <a:latin typeface="+mn-lt"/>
                        </a:rPr>
                        <a:t>52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200" b="1" i="0" u="none" strike="noStrike" kern="1200" dirty="0">
                          <a:solidFill>
                            <a:srgbClr val="C00000"/>
                          </a:solidFill>
                          <a:effectLst/>
                          <a:latin typeface="+mn-lt"/>
                          <a:ea typeface="+mn-ea"/>
                          <a:cs typeface="+mn-cs"/>
                        </a:rPr>
                        <a:t>65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200" b="1" i="0" u="none" strike="noStrike" kern="1200" dirty="0">
                          <a:solidFill>
                            <a:srgbClr val="C00000"/>
                          </a:solidFill>
                          <a:effectLst/>
                          <a:latin typeface="+mn-lt"/>
                          <a:ea typeface="+mn-ea"/>
                          <a:cs typeface="+mn-cs"/>
                        </a:rPr>
                        <a:t>62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200" b="1" i="0" u="none" strike="noStrike" kern="1200" dirty="0">
                          <a:solidFill>
                            <a:srgbClr val="C00000"/>
                          </a:solidFill>
                          <a:effectLst/>
                          <a:latin typeface="+mn-lt"/>
                          <a:ea typeface="+mn-ea"/>
                          <a:cs typeface="+mn-cs"/>
                        </a:rPr>
                        <a:t>61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418744">
                <a:tc>
                  <a:txBody>
                    <a:bodyPr/>
                    <a:lstStyle/>
                    <a:p>
                      <a:pPr marL="92075" indent="0" algn="l" fontAlgn="t"/>
                      <a:r>
                        <a:rPr lang="ru-RU" sz="1200" b="0" i="0" u="none" strike="noStrike" dirty="0">
                          <a:effectLst/>
                          <a:latin typeface="+mn-lt"/>
                        </a:rPr>
                        <a:t>Нет, лучше поручить этот вопрос органам власти</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1" i="0" u="none" strike="noStrike" dirty="0">
                          <a:effectLst/>
                          <a:latin typeface="+mn-lt"/>
                        </a:rPr>
                        <a:t>31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200" b="1" i="0" u="none" strike="noStrike" kern="1200" dirty="0">
                          <a:solidFill>
                            <a:srgbClr val="C00000"/>
                          </a:solidFill>
                          <a:effectLst/>
                          <a:latin typeface="+mn-lt"/>
                          <a:ea typeface="+mn-ea"/>
                          <a:cs typeface="+mn-cs"/>
                        </a:rPr>
                        <a:t>36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200" b="1" i="0" u="none" strike="noStrike" kern="1200" dirty="0">
                          <a:solidFill>
                            <a:srgbClr val="C00000"/>
                          </a:solidFill>
                          <a:effectLst/>
                          <a:latin typeface="+mn-lt"/>
                          <a:ea typeface="+mn-ea"/>
                          <a:cs typeface="+mn-cs"/>
                        </a:rPr>
                        <a:t>39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effectLst/>
                          <a:latin typeface="+mn-lt"/>
                        </a:rPr>
                        <a:t>24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effectLst/>
                          <a:latin typeface="+mn-lt"/>
                        </a:rPr>
                        <a:t>32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effectLst/>
                          <a:latin typeface="+mn-lt"/>
                        </a:rPr>
                        <a:t>33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416727">
                <a:tc>
                  <a:txBody>
                    <a:bodyPr/>
                    <a:lstStyle/>
                    <a:p>
                      <a:pPr marL="92075" indent="0" algn="l" fontAlgn="t"/>
                      <a:r>
                        <a:rPr lang="ru-RU" sz="1200" b="0" i="0" u="none" strike="noStrike" dirty="0">
                          <a:effectLst/>
                          <a:latin typeface="+mn-lt"/>
                        </a:rPr>
                        <a:t>Затрудняюсь ответить</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1" i="0" u="none" strike="noStrike" dirty="0">
                          <a:effectLst/>
                          <a:latin typeface="+mn-lt"/>
                        </a:rPr>
                        <a:t>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effectLst/>
                          <a:latin typeface="+mn-lt"/>
                        </a:rPr>
                        <a:t>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effectLst/>
                          <a:latin typeface="+mn-lt"/>
                        </a:rPr>
                        <a:t>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effectLst/>
                          <a:latin typeface="+mn-lt"/>
                        </a:rPr>
                        <a:t>10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effectLst/>
                          <a:latin typeface="+mn-lt"/>
                        </a:rPr>
                        <a:t>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effectLst/>
                          <a:latin typeface="+mn-lt"/>
                        </a:rPr>
                        <a:t>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bl>
          </a:graphicData>
        </a:graphic>
      </p:graphicFrame>
      <p:sp>
        <p:nvSpPr>
          <p:cNvPr id="9" name="Заголовок 1"/>
          <p:cNvSpPr txBox="1">
            <a:spLocks/>
          </p:cNvSpPr>
          <p:nvPr/>
        </p:nvSpPr>
        <p:spPr bwMode="auto">
          <a:xfrm>
            <a:off x="468313" y="332656"/>
            <a:ext cx="7127875" cy="647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b="1">
                <a:solidFill>
                  <a:schemeClr val="tx2"/>
                </a:solidFill>
                <a:latin typeface="+mj-lt"/>
                <a:ea typeface="+mj-ea"/>
                <a:cs typeface="+mj-cs"/>
              </a:defRPr>
            </a:lvl1pPr>
            <a:lvl2pPr algn="l" rtl="0" eaLnBrk="0" fontAlgn="base" hangingPunct="0">
              <a:spcBef>
                <a:spcPct val="0"/>
              </a:spcBef>
              <a:spcAft>
                <a:spcPct val="0"/>
              </a:spcAft>
              <a:defRPr b="1">
                <a:solidFill>
                  <a:schemeClr val="tx2"/>
                </a:solidFill>
                <a:latin typeface="Franklin Gothic Book" pitchFamily="34" charset="0"/>
              </a:defRPr>
            </a:lvl2pPr>
            <a:lvl3pPr algn="l" rtl="0" eaLnBrk="0" fontAlgn="base" hangingPunct="0">
              <a:spcBef>
                <a:spcPct val="0"/>
              </a:spcBef>
              <a:spcAft>
                <a:spcPct val="0"/>
              </a:spcAft>
              <a:defRPr b="1">
                <a:solidFill>
                  <a:schemeClr val="tx2"/>
                </a:solidFill>
                <a:latin typeface="Franklin Gothic Book" pitchFamily="34" charset="0"/>
              </a:defRPr>
            </a:lvl3pPr>
            <a:lvl4pPr algn="l" rtl="0" eaLnBrk="0" fontAlgn="base" hangingPunct="0">
              <a:spcBef>
                <a:spcPct val="0"/>
              </a:spcBef>
              <a:spcAft>
                <a:spcPct val="0"/>
              </a:spcAft>
              <a:defRPr b="1">
                <a:solidFill>
                  <a:schemeClr val="tx2"/>
                </a:solidFill>
                <a:latin typeface="Franklin Gothic Book" pitchFamily="34" charset="0"/>
              </a:defRPr>
            </a:lvl4pPr>
            <a:lvl5pPr algn="l" rtl="0" eaLnBrk="0" fontAlgn="base" hangingPunct="0">
              <a:spcBef>
                <a:spcPct val="0"/>
              </a:spcBef>
              <a:spcAft>
                <a:spcPct val="0"/>
              </a:spcAft>
              <a:defRPr b="1">
                <a:solidFill>
                  <a:schemeClr val="tx2"/>
                </a:solidFill>
                <a:latin typeface="Franklin Gothic Book" pitchFamily="34" charset="0"/>
              </a:defRPr>
            </a:lvl5pPr>
            <a:lvl6pPr marL="457200" algn="l" rtl="0" fontAlgn="base">
              <a:spcBef>
                <a:spcPct val="0"/>
              </a:spcBef>
              <a:spcAft>
                <a:spcPct val="0"/>
              </a:spcAft>
              <a:defRPr b="1">
                <a:solidFill>
                  <a:schemeClr val="tx2"/>
                </a:solidFill>
                <a:latin typeface="Franklin Gothic Book" pitchFamily="34" charset="0"/>
              </a:defRPr>
            </a:lvl6pPr>
            <a:lvl7pPr marL="914400" algn="l" rtl="0" fontAlgn="base">
              <a:spcBef>
                <a:spcPct val="0"/>
              </a:spcBef>
              <a:spcAft>
                <a:spcPct val="0"/>
              </a:spcAft>
              <a:defRPr b="1">
                <a:solidFill>
                  <a:schemeClr val="tx2"/>
                </a:solidFill>
                <a:latin typeface="Franklin Gothic Book" pitchFamily="34" charset="0"/>
              </a:defRPr>
            </a:lvl7pPr>
            <a:lvl8pPr marL="1371600" algn="l" rtl="0" fontAlgn="base">
              <a:spcBef>
                <a:spcPct val="0"/>
              </a:spcBef>
              <a:spcAft>
                <a:spcPct val="0"/>
              </a:spcAft>
              <a:defRPr b="1">
                <a:solidFill>
                  <a:schemeClr val="tx2"/>
                </a:solidFill>
                <a:latin typeface="Franklin Gothic Book" pitchFamily="34" charset="0"/>
              </a:defRPr>
            </a:lvl8pPr>
            <a:lvl9pPr marL="1828800" algn="l" rtl="0" fontAlgn="base">
              <a:spcBef>
                <a:spcPct val="0"/>
              </a:spcBef>
              <a:spcAft>
                <a:spcPct val="0"/>
              </a:spcAft>
              <a:defRPr b="1">
                <a:solidFill>
                  <a:schemeClr val="tx2"/>
                </a:solidFill>
                <a:latin typeface="Franklin Gothic Book" pitchFamily="34" charset="0"/>
              </a:defRPr>
            </a:lvl9pPr>
          </a:lstStyle>
          <a:p>
            <a:pPr>
              <a:defRPr/>
            </a:pPr>
            <a:r>
              <a:rPr lang="ru-RU" sz="1600" dirty="0"/>
              <a:t>Готовность собственников жилья самостоятельно определять объём и виды необходимых работ по капитальному ремонту</a:t>
            </a:r>
            <a:endParaRPr lang="ru-RU" sz="1600" kern="0" dirty="0"/>
          </a:p>
        </p:txBody>
      </p:sp>
      <p:sp>
        <p:nvSpPr>
          <p:cNvPr id="11" name="Text Box 12"/>
          <p:cNvSpPr txBox="1">
            <a:spLocks noChangeArrowheads="1"/>
          </p:cNvSpPr>
          <p:nvPr/>
        </p:nvSpPr>
        <p:spPr bwMode="auto">
          <a:xfrm>
            <a:off x="-176496" y="2222821"/>
            <a:ext cx="8996646" cy="400110"/>
          </a:xfrm>
          <a:prstGeom prst="rect">
            <a:avLst/>
          </a:prstGeom>
          <a:noFill/>
          <a:ln w="9525" algn="ctr">
            <a:noFill/>
            <a:miter lim="800000"/>
            <a:headEnd/>
            <a:tailEnd/>
          </a:ln>
          <a:effectLst/>
        </p:spPr>
        <p:txBody>
          <a:bodyPr wrap="square" anchor="b">
            <a:spAutoFit/>
          </a:bodyPr>
          <a:lstStyle/>
          <a:p>
            <a:pPr algn="r">
              <a:spcBef>
                <a:spcPts val="0"/>
              </a:spcBef>
              <a:defRPr/>
            </a:pPr>
            <a:r>
              <a:rPr lang="ru-RU" sz="1000" b="1" i="1" dirty="0" smtClean="0">
                <a:latin typeface="Arial" charset="0"/>
              </a:rPr>
              <a:t>Таблица 18</a:t>
            </a:r>
            <a:endParaRPr lang="ru-RU" sz="1000" i="1" dirty="0">
              <a:latin typeface="Arial" charset="0"/>
            </a:endParaRPr>
          </a:p>
          <a:p>
            <a:pPr algn="r">
              <a:spcBef>
                <a:spcPts val="0"/>
              </a:spcBef>
              <a:defRPr/>
            </a:pPr>
            <a:r>
              <a:rPr lang="ru-RU" sz="1000" i="1" dirty="0" smtClean="0">
                <a:latin typeface="Arial" charset="0"/>
              </a:rPr>
              <a:t>% от собственников, по уровню дохода (</a:t>
            </a:r>
            <a:r>
              <a:rPr lang="ru-RU" sz="1000" i="1" dirty="0" err="1" smtClean="0">
                <a:latin typeface="Arial" charset="0"/>
              </a:rPr>
              <a:t>квинтильным</a:t>
            </a:r>
            <a:r>
              <a:rPr lang="ru-RU" sz="1000" i="1" dirty="0" smtClean="0">
                <a:latin typeface="Arial" charset="0"/>
              </a:rPr>
              <a:t> группам)</a:t>
            </a:r>
            <a:r>
              <a:rPr lang="en-US" sz="1000" i="1" dirty="0">
                <a:latin typeface="Arial" charset="0"/>
              </a:rPr>
              <a:t>, </a:t>
            </a:r>
            <a:r>
              <a:rPr lang="en-US" sz="1000" i="1" dirty="0" smtClean="0">
                <a:latin typeface="Arial" charset="0"/>
              </a:rPr>
              <a:t>n=</a:t>
            </a:r>
            <a:r>
              <a:rPr lang="en-US" sz="1000" i="1" dirty="0">
                <a:latin typeface="Arial" charset="0"/>
              </a:rPr>
              <a:t>1</a:t>
            </a:r>
            <a:r>
              <a:rPr lang="ru-RU" sz="1000" i="1" dirty="0">
                <a:latin typeface="Arial" charset="0"/>
              </a:rPr>
              <a:t>084</a:t>
            </a:r>
            <a:endParaRPr lang="ru-RU" sz="1000" dirty="0">
              <a:effectLst>
                <a:outerShdw blurRad="38100" dist="38100" dir="2700000" algn="tl">
                  <a:srgbClr val="C0C0C0"/>
                </a:outerShdw>
              </a:effectLst>
              <a:latin typeface="Arial" charset="0"/>
              <a:cs typeface="+mn-cs"/>
            </a:endParaRPr>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46</a:t>
            </a:fld>
            <a:endParaRPr lang="ru-RU" dirty="0"/>
          </a:p>
        </p:txBody>
      </p:sp>
      <p:sp>
        <p:nvSpPr>
          <p:cNvPr id="10" name="Text Box 12"/>
          <p:cNvSpPr txBox="1">
            <a:spLocks noChangeArrowheads="1"/>
          </p:cNvSpPr>
          <p:nvPr/>
        </p:nvSpPr>
        <p:spPr bwMode="auto">
          <a:xfrm>
            <a:off x="-1" y="1410516"/>
            <a:ext cx="8820151" cy="646331"/>
          </a:xfrm>
          <a:prstGeom prst="rect">
            <a:avLst/>
          </a:prstGeom>
          <a:noFill/>
          <a:ln w="9525" algn="ctr">
            <a:noFill/>
            <a:miter lim="800000"/>
            <a:headEnd/>
            <a:tailEnd/>
          </a:ln>
          <a:effectLst/>
        </p:spPr>
        <p:txBody>
          <a:bodyPr wrap="square" anchor="b">
            <a:spAutoFit/>
          </a:bodyPr>
          <a:lstStyle/>
          <a:p>
            <a:pPr algn="ctr">
              <a:defRPr/>
            </a:pPr>
            <a:r>
              <a:rPr lang="ru-RU" sz="1200" b="1" dirty="0" smtClean="0">
                <a:latin typeface="Arial" charset="0"/>
              </a:rPr>
              <a:t>Готовы </a:t>
            </a:r>
            <a:r>
              <a:rPr lang="ru-RU" sz="1200" b="1" dirty="0">
                <a:latin typeface="Arial" charset="0"/>
              </a:rPr>
              <a:t>ли Вы самостоятельно на общем собрании собственников определять объём и виды работ по капитальному ремонту, необходимые вашему многоквартирному дому, или считаете, что это нужно поручить органам власти</a:t>
            </a:r>
            <a:r>
              <a:rPr lang="ru-RU" sz="1200" b="1" dirty="0" smtClean="0">
                <a:latin typeface="Arial" charset="0"/>
              </a:rPr>
              <a:t>?</a:t>
            </a:r>
            <a:endParaRPr lang="ru-RU" sz="1200" i="1" dirty="0">
              <a:latin typeface="Arial" charset="0"/>
              <a:cs typeface="Arial" charset="0"/>
            </a:endParaRPr>
          </a:p>
        </p:txBody>
      </p:sp>
    </p:spTree>
    <p:extLst>
      <p:ext uri="{BB962C8B-B14F-4D97-AF65-F5344CB8AC3E}">
        <p14:creationId xmlns:p14="http://schemas.microsoft.com/office/powerpoint/2010/main" val="9942181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3" descr="otoplenie"/>
          <p:cNvPicPr>
            <a:picLocks noChangeAspect="1" noChangeArrowheads="1"/>
          </p:cNvPicPr>
          <p:nvPr/>
        </p:nvPicPr>
        <p:blipFill>
          <a:blip r:embed="rId3" cstate="print"/>
          <a:srcRect/>
          <a:stretch>
            <a:fillRect/>
          </a:stretch>
        </p:blipFill>
        <p:spPr bwMode="auto">
          <a:xfrm>
            <a:off x="5715000" y="2000250"/>
            <a:ext cx="3024188" cy="2517775"/>
          </a:xfrm>
          <a:prstGeom prst="rect">
            <a:avLst/>
          </a:prstGeom>
          <a:noFill/>
          <a:ln w="9525">
            <a:noFill/>
            <a:miter lim="800000"/>
            <a:headEnd/>
            <a:tailEnd/>
          </a:ln>
        </p:spPr>
      </p:pic>
      <p:sp>
        <p:nvSpPr>
          <p:cNvPr id="5" name="Rectangle 2"/>
          <p:cNvSpPr>
            <a:spLocks noChangeArrowheads="1"/>
          </p:cNvSpPr>
          <p:nvPr/>
        </p:nvSpPr>
        <p:spPr bwMode="auto">
          <a:xfrm>
            <a:off x="107505" y="2795333"/>
            <a:ext cx="5511896" cy="863600"/>
          </a:xfrm>
          <a:prstGeom prst="rect">
            <a:avLst/>
          </a:prstGeom>
          <a:noFill/>
          <a:ln w="9525">
            <a:noFill/>
            <a:miter lim="800000"/>
            <a:headEnd/>
            <a:tailEnd/>
          </a:ln>
        </p:spPr>
        <p:txBody>
          <a:bodyPr anchor="ctr"/>
          <a:lstStyle/>
          <a:p>
            <a:pPr algn="ctr">
              <a:defRPr/>
            </a:pPr>
            <a:r>
              <a:rPr lang="ru-RU" sz="2400" dirty="0">
                <a:effectLst>
                  <a:outerShdw blurRad="38100" dist="38100" dir="2700000" algn="tl">
                    <a:srgbClr val="C0C0C0"/>
                  </a:outerShdw>
                </a:effectLst>
                <a:latin typeface="+mj-lt"/>
              </a:rPr>
              <a:t>Оценка изменений, произошедших в качестве предоставляемых жилищно-коммунальных услуг</a:t>
            </a:r>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47</a:t>
            </a:fld>
            <a:endParaRPr lang="ru-RU" dirty="0"/>
          </a:p>
        </p:txBody>
      </p:sp>
    </p:spTree>
    <p:extLst>
      <p:ext uri="{BB962C8B-B14F-4D97-AF65-F5344CB8AC3E}">
        <p14:creationId xmlns:p14="http://schemas.microsoft.com/office/powerpoint/2010/main" val="220532345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bwMode="auto">
          <a:xfrm>
            <a:off x="468313" y="404813"/>
            <a:ext cx="7127875" cy="647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b="1">
                <a:solidFill>
                  <a:schemeClr val="tx2"/>
                </a:solidFill>
                <a:latin typeface="+mj-lt"/>
                <a:ea typeface="+mj-ea"/>
                <a:cs typeface="+mj-cs"/>
              </a:defRPr>
            </a:lvl1pPr>
            <a:lvl2pPr algn="l" rtl="0" eaLnBrk="0" fontAlgn="base" hangingPunct="0">
              <a:spcBef>
                <a:spcPct val="0"/>
              </a:spcBef>
              <a:spcAft>
                <a:spcPct val="0"/>
              </a:spcAft>
              <a:defRPr b="1">
                <a:solidFill>
                  <a:schemeClr val="tx2"/>
                </a:solidFill>
                <a:latin typeface="Franklin Gothic Book" pitchFamily="34" charset="0"/>
              </a:defRPr>
            </a:lvl2pPr>
            <a:lvl3pPr algn="l" rtl="0" eaLnBrk="0" fontAlgn="base" hangingPunct="0">
              <a:spcBef>
                <a:spcPct val="0"/>
              </a:spcBef>
              <a:spcAft>
                <a:spcPct val="0"/>
              </a:spcAft>
              <a:defRPr b="1">
                <a:solidFill>
                  <a:schemeClr val="tx2"/>
                </a:solidFill>
                <a:latin typeface="Franklin Gothic Book" pitchFamily="34" charset="0"/>
              </a:defRPr>
            </a:lvl3pPr>
            <a:lvl4pPr algn="l" rtl="0" eaLnBrk="0" fontAlgn="base" hangingPunct="0">
              <a:spcBef>
                <a:spcPct val="0"/>
              </a:spcBef>
              <a:spcAft>
                <a:spcPct val="0"/>
              </a:spcAft>
              <a:defRPr b="1">
                <a:solidFill>
                  <a:schemeClr val="tx2"/>
                </a:solidFill>
                <a:latin typeface="Franklin Gothic Book" pitchFamily="34" charset="0"/>
              </a:defRPr>
            </a:lvl4pPr>
            <a:lvl5pPr algn="l" rtl="0" eaLnBrk="0" fontAlgn="base" hangingPunct="0">
              <a:spcBef>
                <a:spcPct val="0"/>
              </a:spcBef>
              <a:spcAft>
                <a:spcPct val="0"/>
              </a:spcAft>
              <a:defRPr b="1">
                <a:solidFill>
                  <a:schemeClr val="tx2"/>
                </a:solidFill>
                <a:latin typeface="Franklin Gothic Book" pitchFamily="34" charset="0"/>
              </a:defRPr>
            </a:lvl5pPr>
            <a:lvl6pPr marL="457200" algn="l" rtl="0" fontAlgn="base">
              <a:spcBef>
                <a:spcPct val="0"/>
              </a:spcBef>
              <a:spcAft>
                <a:spcPct val="0"/>
              </a:spcAft>
              <a:defRPr b="1">
                <a:solidFill>
                  <a:schemeClr val="tx2"/>
                </a:solidFill>
                <a:latin typeface="Franklin Gothic Book" pitchFamily="34" charset="0"/>
              </a:defRPr>
            </a:lvl6pPr>
            <a:lvl7pPr marL="914400" algn="l" rtl="0" fontAlgn="base">
              <a:spcBef>
                <a:spcPct val="0"/>
              </a:spcBef>
              <a:spcAft>
                <a:spcPct val="0"/>
              </a:spcAft>
              <a:defRPr b="1">
                <a:solidFill>
                  <a:schemeClr val="tx2"/>
                </a:solidFill>
                <a:latin typeface="Franklin Gothic Book" pitchFamily="34" charset="0"/>
              </a:defRPr>
            </a:lvl7pPr>
            <a:lvl8pPr marL="1371600" algn="l" rtl="0" fontAlgn="base">
              <a:spcBef>
                <a:spcPct val="0"/>
              </a:spcBef>
              <a:spcAft>
                <a:spcPct val="0"/>
              </a:spcAft>
              <a:defRPr b="1">
                <a:solidFill>
                  <a:schemeClr val="tx2"/>
                </a:solidFill>
                <a:latin typeface="Franklin Gothic Book" pitchFamily="34" charset="0"/>
              </a:defRPr>
            </a:lvl8pPr>
            <a:lvl9pPr marL="1828800" algn="l" rtl="0" fontAlgn="base">
              <a:spcBef>
                <a:spcPct val="0"/>
              </a:spcBef>
              <a:spcAft>
                <a:spcPct val="0"/>
              </a:spcAft>
              <a:defRPr b="1">
                <a:solidFill>
                  <a:schemeClr val="tx2"/>
                </a:solidFill>
                <a:latin typeface="Franklin Gothic Book" pitchFamily="34" charset="0"/>
              </a:defRPr>
            </a:lvl9pPr>
          </a:lstStyle>
          <a:p>
            <a:pPr>
              <a:defRPr/>
            </a:pPr>
            <a:r>
              <a:rPr lang="ru-RU" kern="0" dirty="0"/>
              <a:t>Оценка </a:t>
            </a:r>
            <a:r>
              <a:rPr lang="ru-RU" kern="0" dirty="0" smtClean="0"/>
              <a:t>изменений качества </a:t>
            </a:r>
            <a:r>
              <a:rPr lang="ru-RU" kern="0" dirty="0"/>
              <a:t>предоставляемых жилищно-коммунальных услуг</a:t>
            </a:r>
          </a:p>
        </p:txBody>
      </p:sp>
      <p:sp>
        <p:nvSpPr>
          <p:cNvPr id="17" name="Text Box 12"/>
          <p:cNvSpPr txBox="1">
            <a:spLocks noChangeArrowheads="1"/>
          </p:cNvSpPr>
          <p:nvPr/>
        </p:nvSpPr>
        <p:spPr bwMode="auto">
          <a:xfrm>
            <a:off x="506236" y="1268760"/>
            <a:ext cx="7350967" cy="276999"/>
          </a:xfrm>
          <a:prstGeom prst="rect">
            <a:avLst/>
          </a:prstGeom>
          <a:noFill/>
          <a:ln w="9525" algn="ctr">
            <a:noFill/>
            <a:miter lim="800000"/>
            <a:headEnd/>
            <a:tailEnd/>
          </a:ln>
          <a:effectLst/>
        </p:spPr>
        <p:txBody>
          <a:bodyPr wrap="square" anchor="b">
            <a:spAutoFit/>
          </a:bodyPr>
          <a:lstStyle/>
          <a:p>
            <a:pPr algn="ctr">
              <a:defRPr/>
            </a:pPr>
            <a:r>
              <a:rPr lang="ru-RU" sz="1200" b="1" dirty="0">
                <a:solidFill>
                  <a:srgbClr val="000000"/>
                </a:solidFill>
                <a:latin typeface="Arial" charset="0"/>
                <a:cs typeface="+mn-cs"/>
              </a:rPr>
              <a:t>Оцените, как меняется качество предоставляемых жилищно-коммунальных услуг?*</a:t>
            </a:r>
            <a:endParaRPr lang="en-US" sz="1200" b="1" dirty="0">
              <a:solidFill>
                <a:srgbClr val="000000"/>
              </a:solidFill>
              <a:latin typeface="Arial" charset="0"/>
              <a:cs typeface="+mn-cs"/>
            </a:endParaRPr>
          </a:p>
        </p:txBody>
      </p:sp>
      <p:sp>
        <p:nvSpPr>
          <p:cNvPr id="18" name="Text Box 15"/>
          <p:cNvSpPr txBox="1">
            <a:spLocks noChangeArrowheads="1"/>
          </p:cNvSpPr>
          <p:nvPr/>
        </p:nvSpPr>
        <p:spPr bwMode="auto">
          <a:xfrm>
            <a:off x="4108902" y="1484784"/>
            <a:ext cx="4714877" cy="400110"/>
          </a:xfrm>
          <a:prstGeom prst="rect">
            <a:avLst/>
          </a:prstGeom>
          <a:noFill/>
          <a:ln w="9525">
            <a:noFill/>
            <a:miter lim="800000"/>
            <a:headEnd/>
            <a:tailEnd/>
          </a:ln>
        </p:spPr>
        <p:txBody>
          <a:bodyPr wrap="square">
            <a:spAutoFit/>
          </a:bodyPr>
          <a:lstStyle/>
          <a:p>
            <a:pPr algn="r">
              <a:defRPr/>
            </a:pPr>
            <a:r>
              <a:rPr lang="ru-RU" sz="1000" b="1" i="1" dirty="0" smtClean="0">
                <a:latin typeface="Arial" charset="0"/>
              </a:rPr>
              <a:t>Диаграмма </a:t>
            </a:r>
            <a:r>
              <a:rPr lang="ru-RU" sz="1000" b="1" i="1" dirty="0" smtClean="0">
                <a:latin typeface="Arial" charset="0"/>
                <a:cs typeface="+mn-cs"/>
              </a:rPr>
              <a:t>19</a:t>
            </a:r>
            <a:endParaRPr lang="ru-RU" sz="1000" b="1" i="1" dirty="0">
              <a:latin typeface="Arial" charset="0"/>
              <a:cs typeface="+mn-cs"/>
            </a:endParaRPr>
          </a:p>
          <a:p>
            <a:pPr algn="r">
              <a:spcBef>
                <a:spcPts val="0"/>
              </a:spcBef>
              <a:defRPr/>
            </a:pPr>
            <a:r>
              <a:rPr lang="ru-RU" sz="1000" i="1" dirty="0" smtClean="0">
                <a:latin typeface="Arial" charset="0"/>
                <a:cs typeface="+mn-cs"/>
              </a:rPr>
              <a:t>% </a:t>
            </a:r>
            <a:r>
              <a:rPr lang="ru-RU" sz="1000" i="1" dirty="0">
                <a:latin typeface="Arial" charset="0"/>
                <a:cs typeface="+mn-cs"/>
              </a:rPr>
              <a:t>от всех респондентов, </a:t>
            </a:r>
            <a:r>
              <a:rPr lang="en-US" sz="1000" i="1" dirty="0" smtClean="0">
                <a:latin typeface="Arial" charset="0"/>
                <a:cs typeface="+mn-cs"/>
              </a:rPr>
              <a:t>n=1600</a:t>
            </a:r>
            <a:r>
              <a:rPr lang="ru-RU" sz="1000" i="1" dirty="0" smtClean="0">
                <a:latin typeface="Arial" charset="0"/>
                <a:cs typeface="+mn-cs"/>
              </a:rPr>
              <a:t> </a:t>
            </a:r>
            <a:endParaRPr lang="ru-RU" sz="1000" dirty="0">
              <a:effectLst>
                <a:outerShdw blurRad="38100" dist="38100" dir="2700000" algn="tl">
                  <a:srgbClr val="C0C0C0"/>
                </a:outerShdw>
              </a:effectLst>
              <a:latin typeface="Arial" charset="0"/>
              <a:cs typeface="+mn-cs"/>
            </a:endParaRPr>
          </a:p>
        </p:txBody>
      </p:sp>
      <p:sp>
        <p:nvSpPr>
          <p:cNvPr id="8" name="TextBox 7"/>
          <p:cNvSpPr txBox="1"/>
          <p:nvPr/>
        </p:nvSpPr>
        <p:spPr>
          <a:xfrm>
            <a:off x="503040" y="6641635"/>
            <a:ext cx="8640960" cy="215444"/>
          </a:xfrm>
          <a:prstGeom prst="rect">
            <a:avLst/>
          </a:prstGeom>
          <a:noFill/>
        </p:spPr>
        <p:txBody>
          <a:bodyPr wrap="square" rtlCol="0">
            <a:spAutoFit/>
          </a:bodyPr>
          <a:lstStyle/>
          <a:p>
            <a:pPr algn="r"/>
            <a:r>
              <a:rPr lang="ru-RU" sz="800" i="1" dirty="0">
                <a:solidFill>
                  <a:schemeClr val="bg1">
                    <a:lumMod val="50000"/>
                  </a:schemeClr>
                </a:solidFill>
              </a:rPr>
              <a:t>* - Формулировка вопроса в ноябре 2015 года : «Оцените, как изменилось качество предоставляемых жилищно-коммунальных услуг за последний год?»</a:t>
            </a:r>
          </a:p>
        </p:txBody>
      </p:sp>
      <p:sp>
        <p:nvSpPr>
          <p:cNvPr id="3" name="Номер слайда 2"/>
          <p:cNvSpPr>
            <a:spLocks noGrp="1"/>
          </p:cNvSpPr>
          <p:nvPr>
            <p:ph type="sldNum" sz="quarter" idx="10"/>
          </p:nvPr>
        </p:nvSpPr>
        <p:spPr/>
        <p:txBody>
          <a:bodyPr/>
          <a:lstStyle/>
          <a:p>
            <a:pPr>
              <a:defRPr/>
            </a:pPr>
            <a:fld id="{90E6BE94-D13E-4275-A253-D9BFE479F404}" type="slidenum">
              <a:rPr lang="ru-RU" smtClean="0"/>
              <a:pPr>
                <a:defRPr/>
              </a:pPr>
              <a:t>48</a:t>
            </a:fld>
            <a:endParaRPr lang="ru-RU" dirty="0"/>
          </a:p>
        </p:txBody>
      </p:sp>
      <p:sp>
        <p:nvSpPr>
          <p:cNvPr id="10" name="Rectangle 5"/>
          <p:cNvSpPr txBox="1">
            <a:spLocks noChangeArrowheads="1"/>
          </p:cNvSpPr>
          <p:nvPr/>
        </p:nvSpPr>
        <p:spPr bwMode="auto">
          <a:xfrm>
            <a:off x="250825" y="4005064"/>
            <a:ext cx="8713663" cy="2088232"/>
          </a:xfrm>
          <a:prstGeom prst="rect">
            <a:avLst/>
          </a:prstGeom>
          <a:noFill/>
          <a:ln w="9525">
            <a:noFill/>
            <a:miter lim="800000"/>
            <a:headEnd/>
            <a:tailEnd/>
          </a:ln>
        </p:spPr>
        <p:txBody>
          <a:bodyPr/>
          <a:lstStyle/>
          <a:p>
            <a:pPr marL="180975" indent="-180975" algn="just">
              <a:spcBef>
                <a:spcPct val="10000"/>
              </a:spcBef>
              <a:buClr>
                <a:srgbClr val="339966"/>
              </a:buClr>
              <a:buSzPct val="90000"/>
              <a:buFont typeface="Wingdings" pitchFamily="2" charset="2"/>
              <a:buChar char="q"/>
              <a:defRPr/>
            </a:pPr>
            <a:r>
              <a:rPr lang="ru-RU" sz="1400" kern="0" dirty="0" smtClean="0">
                <a:latin typeface="Franklin Gothic Medium" pitchFamily="34" charset="0"/>
                <a:cs typeface="+mn-cs"/>
              </a:rPr>
              <a:t>Чуть меньше </a:t>
            </a:r>
            <a:r>
              <a:rPr lang="ru-RU" sz="1400" kern="0" dirty="0">
                <a:latin typeface="Franklin Gothic Medium" pitchFamily="34" charset="0"/>
                <a:cs typeface="+mn-cs"/>
              </a:rPr>
              <a:t>половины опрошенных россиян сообщили, что качество предоставляемых жилищно-коммунальных услуг, по их мнению, не меняется </a:t>
            </a:r>
            <a:r>
              <a:rPr lang="ru-RU" sz="1400" kern="0" dirty="0" smtClean="0">
                <a:latin typeface="Franklin Gothic Medium" pitchFamily="34" charset="0"/>
                <a:cs typeface="+mn-cs"/>
              </a:rPr>
              <a:t>(43%). Стоит отметить, что доля опрошенных не отметивших изменения сократилась в сравнении с прошлым кварталом на 21 </a:t>
            </a:r>
            <a:r>
              <a:rPr lang="ru-RU" sz="1400" kern="0" dirty="0" err="1" smtClean="0">
                <a:latin typeface="Franklin Gothic Medium" pitchFamily="34" charset="0"/>
                <a:cs typeface="+mn-cs"/>
              </a:rPr>
              <a:t>п.п</a:t>
            </a:r>
            <a:r>
              <a:rPr lang="ru-RU" sz="1400" kern="0" dirty="0" smtClean="0">
                <a:latin typeface="Franklin Gothic Medium" pitchFamily="34" charset="0"/>
                <a:cs typeface="+mn-cs"/>
              </a:rPr>
              <a:t>.</a:t>
            </a:r>
            <a:endParaRPr lang="ru-RU" sz="1400" kern="0" dirty="0">
              <a:latin typeface="Franklin Gothic Medium" pitchFamily="34" charset="0"/>
              <a:cs typeface="+mn-cs"/>
            </a:endParaRPr>
          </a:p>
          <a:p>
            <a:pPr marL="180975" indent="-180975" algn="just">
              <a:spcBef>
                <a:spcPct val="10000"/>
              </a:spcBef>
              <a:buClr>
                <a:srgbClr val="339966"/>
              </a:buClr>
              <a:buSzPct val="90000"/>
              <a:buFont typeface="Wingdings" pitchFamily="2" charset="2"/>
              <a:buChar char="q"/>
              <a:defRPr/>
            </a:pPr>
            <a:r>
              <a:rPr lang="ru-RU" sz="1400" kern="0" dirty="0" smtClean="0">
                <a:latin typeface="Franklin Gothic Medium" pitchFamily="34" charset="0"/>
                <a:cs typeface="+mn-cs"/>
              </a:rPr>
              <a:t>В целом о позитивных изменениях сообщили 33% опрошенных: 8% считают</a:t>
            </a:r>
            <a:r>
              <a:rPr lang="ru-RU" sz="1400" kern="0" dirty="0">
                <a:latin typeface="Franklin Gothic Medium" pitchFamily="34" charset="0"/>
                <a:cs typeface="+mn-cs"/>
              </a:rPr>
              <a:t>, что происходят значительные положительные изменения, ещё </a:t>
            </a:r>
            <a:r>
              <a:rPr lang="ru-RU" sz="1400" kern="0" dirty="0" smtClean="0">
                <a:latin typeface="Franklin Gothic Medium" pitchFamily="34" charset="0"/>
                <a:cs typeface="+mn-cs"/>
              </a:rPr>
              <a:t>24% </a:t>
            </a:r>
            <a:r>
              <a:rPr lang="ru-RU" sz="1400" kern="0" dirty="0">
                <a:latin typeface="Franklin Gothic Medium" pitchFamily="34" charset="0"/>
                <a:cs typeface="+mn-cs"/>
              </a:rPr>
              <a:t>сообщили, что произошедшие изменения были положительными, но незначительными.</a:t>
            </a:r>
          </a:p>
          <a:p>
            <a:pPr marL="180975" indent="-180975" algn="just">
              <a:spcBef>
                <a:spcPct val="10000"/>
              </a:spcBef>
              <a:buClr>
                <a:srgbClr val="339966"/>
              </a:buClr>
              <a:buSzPct val="90000"/>
              <a:buFont typeface="Wingdings" pitchFamily="2" charset="2"/>
              <a:buChar char="q"/>
              <a:defRPr/>
            </a:pPr>
            <a:r>
              <a:rPr lang="ru-RU" sz="1400" kern="0" dirty="0">
                <a:latin typeface="Franklin Gothic Medium" pitchFamily="34" charset="0"/>
                <a:cs typeface="+mn-cs"/>
              </a:rPr>
              <a:t>Противоположной позиции придерживаются около </a:t>
            </a:r>
            <a:r>
              <a:rPr lang="ru-RU" sz="1400" kern="0" dirty="0" smtClean="0">
                <a:latin typeface="Franklin Gothic Medium" pitchFamily="34" charset="0"/>
                <a:cs typeface="+mn-cs"/>
              </a:rPr>
              <a:t>пятой части опрошенных (20%): 10% россиян </a:t>
            </a:r>
            <a:r>
              <a:rPr lang="ru-RU" sz="1400" kern="0" dirty="0">
                <a:latin typeface="Franklin Gothic Medium" pitchFamily="34" charset="0"/>
                <a:cs typeface="+mn-cs"/>
              </a:rPr>
              <a:t>ответили, что происходят незначительные негативные изменения, </a:t>
            </a:r>
            <a:r>
              <a:rPr lang="ru-RU" sz="1400" kern="0" dirty="0" smtClean="0">
                <a:latin typeface="Franklin Gothic Medium" pitchFamily="34" charset="0"/>
                <a:cs typeface="+mn-cs"/>
              </a:rPr>
              <a:t>а еще 10% </a:t>
            </a:r>
            <a:r>
              <a:rPr lang="ru-RU" sz="1400" kern="0" dirty="0">
                <a:latin typeface="Franklin Gothic Medium" pitchFamily="34" charset="0"/>
                <a:cs typeface="+mn-cs"/>
              </a:rPr>
              <a:t>опрошенных убеждены в том, что качество предоставления жилищно-коммунальных услуг значительно ухудшилось. </a:t>
            </a:r>
          </a:p>
        </p:txBody>
      </p:sp>
      <p:graphicFrame>
        <p:nvGraphicFramePr>
          <p:cNvPr id="11" name="Диаграмма 10"/>
          <p:cNvGraphicFramePr/>
          <p:nvPr>
            <p:extLst>
              <p:ext uri="{D42A27DB-BD31-4B8C-83A1-F6EECF244321}">
                <p14:modId xmlns:p14="http://schemas.microsoft.com/office/powerpoint/2010/main" val="3613563278"/>
              </p:ext>
            </p:extLst>
          </p:nvPr>
        </p:nvGraphicFramePr>
        <p:xfrm>
          <a:off x="34988" y="1884894"/>
          <a:ext cx="9109012" cy="21201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347229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15"/>
          <p:cNvSpPr txBox="1">
            <a:spLocks noChangeArrowheads="1"/>
          </p:cNvSpPr>
          <p:nvPr/>
        </p:nvSpPr>
        <p:spPr bwMode="auto">
          <a:xfrm>
            <a:off x="4105273" y="1473751"/>
            <a:ext cx="4714877" cy="369332"/>
          </a:xfrm>
          <a:prstGeom prst="rect">
            <a:avLst/>
          </a:prstGeom>
          <a:noFill/>
          <a:ln w="9525">
            <a:noFill/>
            <a:miter lim="800000"/>
            <a:headEnd/>
            <a:tailEnd/>
          </a:ln>
        </p:spPr>
        <p:txBody>
          <a:bodyPr wrap="square">
            <a:spAutoFit/>
          </a:bodyPr>
          <a:lstStyle/>
          <a:p>
            <a:pPr algn="r">
              <a:defRPr/>
            </a:pPr>
            <a:r>
              <a:rPr lang="ru-RU" sz="900" b="1" i="1" dirty="0" smtClean="0">
                <a:latin typeface="Arial" charset="0"/>
              </a:rPr>
              <a:t>Диаграмма 20</a:t>
            </a:r>
            <a:endParaRPr lang="ru-RU" sz="900" b="1" i="1" dirty="0">
              <a:latin typeface="Arial" charset="0"/>
              <a:cs typeface="+mn-cs"/>
            </a:endParaRPr>
          </a:p>
          <a:p>
            <a:pPr algn="r">
              <a:spcBef>
                <a:spcPts val="0"/>
              </a:spcBef>
              <a:defRPr/>
            </a:pPr>
            <a:r>
              <a:rPr lang="ru-RU" sz="900" i="1" dirty="0" smtClean="0">
                <a:latin typeface="Arial" charset="0"/>
                <a:cs typeface="+mn-cs"/>
              </a:rPr>
              <a:t>% </a:t>
            </a:r>
            <a:r>
              <a:rPr lang="ru-RU" sz="900" i="1" dirty="0">
                <a:latin typeface="Arial" charset="0"/>
                <a:cs typeface="+mn-cs"/>
              </a:rPr>
              <a:t>от всех </a:t>
            </a:r>
            <a:r>
              <a:rPr lang="ru-RU" sz="900" i="1" dirty="0" smtClean="0">
                <a:latin typeface="Arial" charset="0"/>
                <a:cs typeface="+mn-cs"/>
              </a:rPr>
              <a:t>респондентов по полу и возрасту, </a:t>
            </a:r>
            <a:r>
              <a:rPr lang="en-US" sz="900" i="1" dirty="0" smtClean="0">
                <a:latin typeface="Arial" charset="0"/>
                <a:cs typeface="+mn-cs"/>
              </a:rPr>
              <a:t>n=1600</a:t>
            </a:r>
            <a:endParaRPr lang="ru-RU" sz="900" dirty="0">
              <a:effectLst>
                <a:outerShdw blurRad="38100" dist="38100" dir="2700000" algn="tl">
                  <a:srgbClr val="C0C0C0"/>
                </a:outerShdw>
              </a:effectLst>
              <a:latin typeface="Arial" charset="0"/>
              <a:cs typeface="+mn-cs"/>
            </a:endParaRPr>
          </a:p>
        </p:txBody>
      </p:sp>
      <p:sp>
        <p:nvSpPr>
          <p:cNvPr id="8" name="Rectangle 2"/>
          <p:cNvSpPr txBox="1">
            <a:spLocks noChangeArrowheads="1"/>
          </p:cNvSpPr>
          <p:nvPr/>
        </p:nvSpPr>
        <p:spPr bwMode="auto">
          <a:xfrm>
            <a:off x="468313" y="404813"/>
            <a:ext cx="7127875" cy="647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b="1">
                <a:solidFill>
                  <a:schemeClr val="tx2"/>
                </a:solidFill>
                <a:latin typeface="+mj-lt"/>
                <a:ea typeface="+mj-ea"/>
                <a:cs typeface="+mj-cs"/>
              </a:defRPr>
            </a:lvl1pPr>
            <a:lvl2pPr algn="l" rtl="0" eaLnBrk="0" fontAlgn="base" hangingPunct="0">
              <a:spcBef>
                <a:spcPct val="0"/>
              </a:spcBef>
              <a:spcAft>
                <a:spcPct val="0"/>
              </a:spcAft>
              <a:defRPr b="1">
                <a:solidFill>
                  <a:schemeClr val="tx2"/>
                </a:solidFill>
                <a:latin typeface="Franklin Gothic Book" pitchFamily="34" charset="0"/>
              </a:defRPr>
            </a:lvl2pPr>
            <a:lvl3pPr algn="l" rtl="0" eaLnBrk="0" fontAlgn="base" hangingPunct="0">
              <a:spcBef>
                <a:spcPct val="0"/>
              </a:spcBef>
              <a:spcAft>
                <a:spcPct val="0"/>
              </a:spcAft>
              <a:defRPr b="1">
                <a:solidFill>
                  <a:schemeClr val="tx2"/>
                </a:solidFill>
                <a:latin typeface="Franklin Gothic Book" pitchFamily="34" charset="0"/>
              </a:defRPr>
            </a:lvl3pPr>
            <a:lvl4pPr algn="l" rtl="0" eaLnBrk="0" fontAlgn="base" hangingPunct="0">
              <a:spcBef>
                <a:spcPct val="0"/>
              </a:spcBef>
              <a:spcAft>
                <a:spcPct val="0"/>
              </a:spcAft>
              <a:defRPr b="1">
                <a:solidFill>
                  <a:schemeClr val="tx2"/>
                </a:solidFill>
                <a:latin typeface="Franklin Gothic Book" pitchFamily="34" charset="0"/>
              </a:defRPr>
            </a:lvl4pPr>
            <a:lvl5pPr algn="l" rtl="0" eaLnBrk="0" fontAlgn="base" hangingPunct="0">
              <a:spcBef>
                <a:spcPct val="0"/>
              </a:spcBef>
              <a:spcAft>
                <a:spcPct val="0"/>
              </a:spcAft>
              <a:defRPr b="1">
                <a:solidFill>
                  <a:schemeClr val="tx2"/>
                </a:solidFill>
                <a:latin typeface="Franklin Gothic Book" pitchFamily="34" charset="0"/>
              </a:defRPr>
            </a:lvl5pPr>
            <a:lvl6pPr marL="457200" algn="l" rtl="0" fontAlgn="base">
              <a:spcBef>
                <a:spcPct val="0"/>
              </a:spcBef>
              <a:spcAft>
                <a:spcPct val="0"/>
              </a:spcAft>
              <a:defRPr b="1">
                <a:solidFill>
                  <a:schemeClr val="tx2"/>
                </a:solidFill>
                <a:latin typeface="Franklin Gothic Book" pitchFamily="34" charset="0"/>
              </a:defRPr>
            </a:lvl6pPr>
            <a:lvl7pPr marL="914400" algn="l" rtl="0" fontAlgn="base">
              <a:spcBef>
                <a:spcPct val="0"/>
              </a:spcBef>
              <a:spcAft>
                <a:spcPct val="0"/>
              </a:spcAft>
              <a:defRPr b="1">
                <a:solidFill>
                  <a:schemeClr val="tx2"/>
                </a:solidFill>
                <a:latin typeface="Franklin Gothic Book" pitchFamily="34" charset="0"/>
              </a:defRPr>
            </a:lvl7pPr>
            <a:lvl8pPr marL="1371600" algn="l" rtl="0" fontAlgn="base">
              <a:spcBef>
                <a:spcPct val="0"/>
              </a:spcBef>
              <a:spcAft>
                <a:spcPct val="0"/>
              </a:spcAft>
              <a:defRPr b="1">
                <a:solidFill>
                  <a:schemeClr val="tx2"/>
                </a:solidFill>
                <a:latin typeface="Franklin Gothic Book" pitchFamily="34" charset="0"/>
              </a:defRPr>
            </a:lvl8pPr>
            <a:lvl9pPr marL="1828800" algn="l" rtl="0" fontAlgn="base">
              <a:spcBef>
                <a:spcPct val="0"/>
              </a:spcBef>
              <a:spcAft>
                <a:spcPct val="0"/>
              </a:spcAft>
              <a:defRPr b="1">
                <a:solidFill>
                  <a:schemeClr val="tx2"/>
                </a:solidFill>
                <a:latin typeface="Franklin Gothic Book" pitchFamily="34" charset="0"/>
              </a:defRPr>
            </a:lvl9pPr>
          </a:lstStyle>
          <a:p>
            <a:pPr>
              <a:defRPr/>
            </a:pPr>
            <a:r>
              <a:rPr lang="ru-RU" kern="0" dirty="0"/>
              <a:t>Оценка изменений качества предоставляемых жилищно-коммунальных услуг</a:t>
            </a:r>
          </a:p>
        </p:txBody>
      </p:sp>
      <p:sp>
        <p:nvSpPr>
          <p:cNvPr id="9" name="Text Box 12"/>
          <p:cNvSpPr txBox="1">
            <a:spLocks noChangeArrowheads="1"/>
          </p:cNvSpPr>
          <p:nvPr/>
        </p:nvSpPr>
        <p:spPr bwMode="auto">
          <a:xfrm>
            <a:off x="179389" y="1196752"/>
            <a:ext cx="7560964" cy="276999"/>
          </a:xfrm>
          <a:prstGeom prst="rect">
            <a:avLst/>
          </a:prstGeom>
          <a:noFill/>
          <a:ln w="9525" algn="ctr">
            <a:noFill/>
            <a:miter lim="800000"/>
            <a:headEnd/>
            <a:tailEnd/>
          </a:ln>
          <a:effectLst/>
        </p:spPr>
        <p:txBody>
          <a:bodyPr wrap="square" anchor="b">
            <a:spAutoFit/>
          </a:bodyPr>
          <a:lstStyle/>
          <a:p>
            <a:pPr algn="ctr">
              <a:defRPr/>
            </a:pPr>
            <a:r>
              <a:rPr lang="ru-RU" sz="1200" b="1" dirty="0">
                <a:solidFill>
                  <a:srgbClr val="000000"/>
                </a:solidFill>
                <a:latin typeface="Arial" charset="0"/>
                <a:cs typeface="+mn-cs"/>
              </a:rPr>
              <a:t>Оцените, как меняется качество предоставляемых жилищно-коммунальных услуг?</a:t>
            </a:r>
            <a:endParaRPr lang="en-US" sz="1200" b="1" dirty="0">
              <a:solidFill>
                <a:srgbClr val="000000"/>
              </a:solidFill>
              <a:latin typeface="Arial" charset="0"/>
              <a:cs typeface="+mn-cs"/>
            </a:endParaRPr>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49</a:t>
            </a:fld>
            <a:endParaRPr lang="ru-RU" dirty="0"/>
          </a:p>
        </p:txBody>
      </p:sp>
      <p:sp>
        <p:nvSpPr>
          <p:cNvPr id="13" name="TextBox 12"/>
          <p:cNvSpPr txBox="1"/>
          <p:nvPr/>
        </p:nvSpPr>
        <p:spPr>
          <a:xfrm>
            <a:off x="503040" y="6641635"/>
            <a:ext cx="8640960" cy="215444"/>
          </a:xfrm>
          <a:prstGeom prst="rect">
            <a:avLst/>
          </a:prstGeom>
          <a:noFill/>
        </p:spPr>
        <p:txBody>
          <a:bodyPr wrap="square" rtlCol="0">
            <a:spAutoFit/>
          </a:bodyPr>
          <a:lstStyle/>
          <a:p>
            <a:pPr algn="r"/>
            <a:r>
              <a:rPr lang="ru-RU" sz="800" i="1" dirty="0">
                <a:solidFill>
                  <a:schemeClr val="bg1">
                    <a:lumMod val="50000"/>
                  </a:schemeClr>
                </a:solidFill>
              </a:rPr>
              <a:t>* - Формулировка вопроса в ноябре 2015 </a:t>
            </a:r>
            <a:r>
              <a:rPr lang="ru-RU" sz="800" i="1" dirty="0" smtClean="0">
                <a:solidFill>
                  <a:schemeClr val="bg1">
                    <a:lumMod val="50000"/>
                  </a:schemeClr>
                </a:solidFill>
              </a:rPr>
              <a:t>года: </a:t>
            </a:r>
            <a:r>
              <a:rPr lang="ru-RU" sz="800" i="1" dirty="0">
                <a:solidFill>
                  <a:schemeClr val="bg1">
                    <a:lumMod val="50000"/>
                  </a:schemeClr>
                </a:solidFill>
              </a:rPr>
              <a:t>«Оцените, как изменилось качество предоставляемых жилищно-коммунальных услуг за последний год?»</a:t>
            </a:r>
          </a:p>
        </p:txBody>
      </p:sp>
      <p:sp>
        <p:nvSpPr>
          <p:cNvPr id="11" name="Rectangle 5"/>
          <p:cNvSpPr txBox="1">
            <a:spLocks noChangeArrowheads="1"/>
          </p:cNvSpPr>
          <p:nvPr/>
        </p:nvSpPr>
        <p:spPr bwMode="auto">
          <a:xfrm>
            <a:off x="250825" y="4905164"/>
            <a:ext cx="8713663" cy="1116124"/>
          </a:xfrm>
          <a:prstGeom prst="rect">
            <a:avLst/>
          </a:prstGeom>
          <a:noFill/>
          <a:ln w="9525">
            <a:noFill/>
            <a:miter lim="800000"/>
            <a:headEnd/>
            <a:tailEnd/>
          </a:ln>
        </p:spPr>
        <p:txBody>
          <a:bodyPr/>
          <a:lstStyle/>
          <a:p>
            <a:pPr marL="180975" indent="-180975" algn="just">
              <a:spcBef>
                <a:spcPct val="10000"/>
              </a:spcBef>
              <a:buClr>
                <a:srgbClr val="339966"/>
              </a:buClr>
              <a:buSzPct val="90000"/>
              <a:buFont typeface="Wingdings" pitchFamily="2" charset="2"/>
              <a:buChar char="q"/>
              <a:defRPr/>
            </a:pPr>
            <a:r>
              <a:rPr lang="ru-RU" sz="1400" kern="0" dirty="0" smtClean="0">
                <a:latin typeface="Franklin Gothic Medium" pitchFamily="34" charset="0"/>
                <a:cs typeface="+mn-cs"/>
              </a:rPr>
              <a:t>Почти половина опрошенных в возрасте 25-34 года (48%) </a:t>
            </a:r>
            <a:r>
              <a:rPr lang="ru-RU" sz="1400" kern="0" dirty="0">
                <a:latin typeface="Franklin Gothic Medium" pitchFamily="34" charset="0"/>
                <a:cs typeface="+mn-cs"/>
              </a:rPr>
              <a:t>сообщали, что, по их мнению, качество предоставления жилищно-коммунальных услуг никак не изменилось, </a:t>
            </a:r>
            <a:r>
              <a:rPr lang="ru-RU" sz="1400" kern="0" dirty="0" smtClean="0">
                <a:latin typeface="Franklin Gothic Medium" pitchFamily="34" charset="0"/>
                <a:cs typeface="+mn-cs"/>
              </a:rPr>
              <a:t>почти такой же позиции </a:t>
            </a:r>
            <a:r>
              <a:rPr lang="ru-RU" sz="1400" kern="0" dirty="0">
                <a:latin typeface="Franklin Gothic Medium" pitchFamily="34" charset="0"/>
                <a:cs typeface="+mn-cs"/>
              </a:rPr>
              <a:t>придерживались опрошенные в возрасте </a:t>
            </a:r>
            <a:r>
              <a:rPr lang="ru-RU" sz="1400" kern="0" dirty="0" smtClean="0">
                <a:latin typeface="Franklin Gothic Medium" pitchFamily="34" charset="0"/>
                <a:cs typeface="+mn-cs"/>
              </a:rPr>
              <a:t>35-44 года (46%).</a:t>
            </a:r>
            <a:endParaRPr lang="ru-RU" sz="1400" kern="0" dirty="0">
              <a:latin typeface="Franklin Gothic Medium" pitchFamily="34" charset="0"/>
              <a:cs typeface="+mn-cs"/>
            </a:endParaRPr>
          </a:p>
          <a:p>
            <a:pPr marL="180975" indent="-180975" algn="just">
              <a:spcBef>
                <a:spcPct val="10000"/>
              </a:spcBef>
              <a:buClr>
                <a:srgbClr val="339966"/>
              </a:buClr>
              <a:buSzPct val="90000"/>
              <a:buFont typeface="Wingdings" pitchFamily="2" charset="2"/>
              <a:buChar char="q"/>
              <a:defRPr/>
            </a:pPr>
            <a:r>
              <a:rPr lang="ru-RU" sz="1400" kern="0" dirty="0">
                <a:latin typeface="Franklin Gothic Medium" pitchFamily="34" charset="0"/>
                <a:cs typeface="+mn-cs"/>
              </a:rPr>
              <a:t>О положительных изменениях чаще остальных сообщали опрошенные в возрасте </a:t>
            </a:r>
            <a:r>
              <a:rPr lang="ru-RU" sz="1400" kern="0" dirty="0" smtClean="0">
                <a:latin typeface="Franklin Gothic Medium" pitchFamily="34" charset="0"/>
                <a:cs typeface="+mn-cs"/>
              </a:rPr>
              <a:t>от 18 до 24 </a:t>
            </a:r>
            <a:r>
              <a:rPr lang="ru-RU" sz="1400" kern="0" dirty="0">
                <a:latin typeface="Franklin Gothic Medium" pitchFamily="34" charset="0"/>
                <a:cs typeface="+mn-cs"/>
              </a:rPr>
              <a:t>лет </a:t>
            </a:r>
            <a:r>
              <a:rPr lang="ru-RU" sz="1400" kern="0" dirty="0" smtClean="0">
                <a:latin typeface="Franklin Gothic Medium" pitchFamily="34" charset="0"/>
                <a:cs typeface="+mn-cs"/>
              </a:rPr>
              <a:t>(35%) </a:t>
            </a:r>
            <a:r>
              <a:rPr lang="ru-RU" sz="1400" kern="0" dirty="0">
                <a:latin typeface="Franklin Gothic Medium" pitchFamily="34" charset="0"/>
                <a:cs typeface="+mn-cs"/>
              </a:rPr>
              <a:t>и женщины </a:t>
            </a:r>
            <a:r>
              <a:rPr lang="ru-RU" sz="1400" kern="0" dirty="0" smtClean="0">
                <a:latin typeface="Franklin Gothic Medium" pitchFamily="34" charset="0"/>
                <a:cs typeface="+mn-cs"/>
              </a:rPr>
              <a:t>(33%).</a:t>
            </a:r>
            <a:endParaRPr lang="ru-RU" sz="1400" kern="0" dirty="0">
              <a:latin typeface="Franklin Gothic Medium" pitchFamily="34" charset="0"/>
              <a:cs typeface="+mn-cs"/>
            </a:endParaRPr>
          </a:p>
        </p:txBody>
      </p:sp>
      <p:graphicFrame>
        <p:nvGraphicFramePr>
          <p:cNvPr id="16" name="Диаграмма 15"/>
          <p:cNvGraphicFramePr/>
          <p:nvPr>
            <p:extLst>
              <p:ext uri="{D42A27DB-BD31-4B8C-83A1-F6EECF244321}">
                <p14:modId xmlns:p14="http://schemas.microsoft.com/office/powerpoint/2010/main" val="368955280"/>
              </p:ext>
            </p:extLst>
          </p:nvPr>
        </p:nvGraphicFramePr>
        <p:xfrm>
          <a:off x="34988" y="1844824"/>
          <a:ext cx="9109012" cy="29523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497389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68313" y="404813"/>
            <a:ext cx="7127875" cy="647700"/>
          </a:xfrm>
        </p:spPr>
        <p:txBody>
          <a:bodyPr/>
          <a:lstStyle/>
          <a:p>
            <a:pPr>
              <a:defRPr/>
            </a:pPr>
            <a:r>
              <a:rPr lang="ru-RU" dirty="0"/>
              <a:t>Социально-демографические характеристики </a:t>
            </a:r>
            <a:r>
              <a:rPr lang="ru-RU" dirty="0" smtClean="0"/>
              <a:t>выборки</a:t>
            </a:r>
            <a:endParaRPr lang="ru-RU" dirty="0"/>
          </a:p>
        </p:txBody>
      </p:sp>
      <p:sp>
        <p:nvSpPr>
          <p:cNvPr id="8196" name="Text Box 3"/>
          <p:cNvSpPr txBox="1">
            <a:spLocks noChangeArrowheads="1"/>
          </p:cNvSpPr>
          <p:nvPr/>
        </p:nvSpPr>
        <p:spPr bwMode="auto">
          <a:xfrm>
            <a:off x="1149350" y="1571625"/>
            <a:ext cx="6083300" cy="533400"/>
          </a:xfrm>
          <a:prstGeom prst="rect">
            <a:avLst/>
          </a:prstGeom>
          <a:noFill/>
          <a:ln w="9525">
            <a:noFill/>
            <a:miter lim="800000"/>
            <a:headEnd/>
            <a:tailEnd/>
          </a:ln>
        </p:spPr>
        <p:txBody>
          <a:bodyPr>
            <a:spAutoFit/>
          </a:bodyPr>
          <a:lstStyle/>
          <a:p>
            <a:pPr algn="ctr">
              <a:spcBef>
                <a:spcPct val="50000"/>
              </a:spcBef>
            </a:pPr>
            <a:r>
              <a:rPr lang="ru-RU" sz="1400" b="1" dirty="0"/>
              <a:t>Образование респондентов,</a:t>
            </a:r>
          </a:p>
          <a:p>
            <a:pPr algn="ctr">
              <a:spcBef>
                <a:spcPct val="50000"/>
              </a:spcBef>
            </a:pPr>
            <a:r>
              <a:rPr lang="ru-RU" sz="1000" i="1" dirty="0" smtClean="0"/>
              <a:t>% </a:t>
            </a:r>
            <a:r>
              <a:rPr lang="ru-RU" sz="1000" i="1" dirty="0"/>
              <a:t>от общего количества опрошенных</a:t>
            </a:r>
            <a:r>
              <a:rPr lang="en-US" sz="1000" i="1" dirty="0"/>
              <a:t>, n=</a:t>
            </a:r>
            <a:r>
              <a:rPr lang="ru-RU" sz="1000" i="1" dirty="0"/>
              <a:t>1600</a:t>
            </a:r>
          </a:p>
        </p:txBody>
      </p:sp>
      <p:graphicFrame>
        <p:nvGraphicFramePr>
          <p:cNvPr id="17" name="Group 81"/>
          <p:cNvGraphicFramePr>
            <a:graphicFrameLocks noGrp="1"/>
          </p:cNvGraphicFramePr>
          <p:nvPr>
            <p:ph idx="1"/>
            <p:extLst>
              <p:ext uri="{D42A27DB-BD31-4B8C-83A1-F6EECF244321}">
                <p14:modId xmlns:p14="http://schemas.microsoft.com/office/powerpoint/2010/main" val="2484933226"/>
              </p:ext>
            </p:extLst>
          </p:nvPr>
        </p:nvGraphicFramePr>
        <p:xfrm>
          <a:off x="785813" y="2428875"/>
          <a:ext cx="6965205" cy="2662338"/>
        </p:xfrm>
        <a:graphic>
          <a:graphicData uri="http://schemas.openxmlformats.org/drawingml/2006/table">
            <a:tbl>
              <a:tblPr/>
              <a:tblGrid>
                <a:gridCol w="5574209">
                  <a:extLst>
                    <a:ext uri="{9D8B030D-6E8A-4147-A177-3AD203B41FA5}">
                      <a16:colId xmlns="" xmlns:a16="http://schemas.microsoft.com/office/drawing/2014/main" val="20000"/>
                    </a:ext>
                  </a:extLst>
                </a:gridCol>
                <a:gridCol w="1390996">
                  <a:extLst>
                    <a:ext uri="{9D8B030D-6E8A-4147-A177-3AD203B41FA5}">
                      <a16:colId xmlns="" xmlns:a16="http://schemas.microsoft.com/office/drawing/2014/main" val="20001"/>
                    </a:ext>
                  </a:extLst>
                </a:gridCol>
              </a:tblGrid>
              <a:tr h="443723">
                <a:tc>
                  <a:txBody>
                    <a:bodyPr/>
                    <a:lstStyle/>
                    <a:p>
                      <a:pPr marL="0" marR="0" lvl="0" indent="0" algn="ctr" defTabSz="914400" rtl="0" eaLnBrk="1" fontAlgn="base" latinLnBrk="0" hangingPunct="1">
                        <a:lnSpc>
                          <a:spcPct val="120000"/>
                        </a:lnSpc>
                        <a:spcBef>
                          <a:spcPct val="20000"/>
                        </a:spcBef>
                        <a:spcAft>
                          <a:spcPct val="0"/>
                        </a:spcAft>
                        <a:buClr>
                          <a:srgbClr val="FF455C"/>
                        </a:buClr>
                        <a:buSzTx/>
                        <a:buFontTx/>
                        <a:buNone/>
                        <a:tabLst/>
                      </a:pPr>
                      <a:r>
                        <a:rPr kumimoji="0" lang="ru-RU" sz="1300" b="1" i="0" u="none" strike="noStrike" cap="none" normalizeH="0" baseline="0" dirty="0">
                          <a:ln>
                            <a:noFill/>
                          </a:ln>
                          <a:solidFill>
                            <a:schemeClr val="bg1"/>
                          </a:solidFill>
                          <a:effectLst/>
                          <a:latin typeface="Arial" pitchFamily="34" charset="0"/>
                        </a:rPr>
                        <a:t>Образование</a:t>
                      </a:r>
                    </a:p>
                  </a:txBody>
                  <a:tcPr marL="97500" marR="97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27B"/>
                    </a:solidFill>
                  </a:tcPr>
                </a:tc>
                <a:tc>
                  <a:txBody>
                    <a:bodyPr/>
                    <a:lstStyle/>
                    <a:p>
                      <a:pPr marL="0" marR="0" lvl="0" indent="0" algn="ctr" defTabSz="914400" rtl="0" eaLnBrk="1" fontAlgn="base" latinLnBrk="0" hangingPunct="1">
                        <a:lnSpc>
                          <a:spcPct val="80000"/>
                        </a:lnSpc>
                        <a:spcBef>
                          <a:spcPct val="15000"/>
                        </a:spcBef>
                        <a:spcAft>
                          <a:spcPct val="0"/>
                        </a:spcAft>
                        <a:buClr>
                          <a:srgbClr val="FF455C"/>
                        </a:buClr>
                        <a:buSzTx/>
                        <a:buFontTx/>
                        <a:buNone/>
                        <a:tabLst/>
                      </a:pPr>
                      <a:r>
                        <a:rPr kumimoji="0" lang="ru-RU" sz="1300" b="1" i="0" u="none" strike="noStrike" cap="none" normalizeH="0" baseline="0" dirty="0">
                          <a:ln>
                            <a:noFill/>
                          </a:ln>
                          <a:solidFill>
                            <a:schemeClr val="bg1"/>
                          </a:solidFill>
                          <a:effectLst/>
                          <a:latin typeface="Arial" pitchFamily="34" charset="0"/>
                        </a:rPr>
                        <a:t>%</a:t>
                      </a:r>
                    </a:p>
                  </a:txBody>
                  <a:tcPr marL="97500" marR="97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27B"/>
                    </a:solidFill>
                  </a:tcPr>
                </a:tc>
                <a:extLst>
                  <a:ext uri="{0D108BD9-81ED-4DB2-BD59-A6C34878D82A}">
                    <a16:rowId xmlns="" xmlns:a16="http://schemas.microsoft.com/office/drawing/2014/main" val="10000"/>
                  </a:ext>
                </a:extLst>
              </a:tr>
              <a:tr h="443723">
                <a:tc>
                  <a:txBody>
                    <a:bodyPr/>
                    <a:lstStyle/>
                    <a:p>
                      <a:pPr marL="144000" algn="l" fontAlgn="t"/>
                      <a:r>
                        <a:rPr lang="ru-RU" sz="1200" b="0" i="0" u="none" strike="noStrike" dirty="0">
                          <a:latin typeface="Arial Cyr"/>
                        </a:rPr>
                        <a:t>Образование начальное или ниже, неполное среднее образование</a:t>
                      </a: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914400" rtl="0" eaLnBrk="1" fontAlgn="ctr" latinLnBrk="0" hangingPunct="1"/>
                      <a:r>
                        <a:rPr lang="ru-RU" sz="1200" b="0" i="0" u="none" strike="noStrike" kern="1200" dirty="0" smtClean="0">
                          <a:solidFill>
                            <a:schemeClr val="tx1"/>
                          </a:solidFill>
                          <a:latin typeface="Arial" pitchFamily="34" charset="0"/>
                          <a:ea typeface="+mn-ea"/>
                          <a:cs typeface="Arial" pitchFamily="34" charset="0"/>
                        </a:rPr>
                        <a:t>4</a:t>
                      </a:r>
                      <a:endParaRPr lang="ru-RU" sz="1200" b="0" i="0" u="none" strike="noStrike" kern="1200" dirty="0">
                        <a:solidFill>
                          <a:schemeClr val="tx1"/>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443723">
                <a:tc>
                  <a:txBody>
                    <a:bodyPr/>
                    <a:lstStyle/>
                    <a:p>
                      <a:pPr marL="144000" algn="l" fontAlgn="t"/>
                      <a:r>
                        <a:rPr lang="ru-RU" sz="1200" b="0" i="0" u="none" strike="noStrike" dirty="0">
                          <a:latin typeface="Arial Cyr"/>
                        </a:rPr>
                        <a:t>Среднее образование (школа или ПТУ)</a:t>
                      </a: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914400" rtl="0" eaLnBrk="1" fontAlgn="ctr" latinLnBrk="0" hangingPunct="1"/>
                      <a:r>
                        <a:rPr lang="ru-RU" sz="1200" b="0" i="0" u="none" strike="noStrike" kern="1200" dirty="0" smtClean="0">
                          <a:solidFill>
                            <a:schemeClr val="tx1"/>
                          </a:solidFill>
                          <a:latin typeface="Arial" pitchFamily="34" charset="0"/>
                          <a:ea typeface="+mn-ea"/>
                          <a:cs typeface="Arial" pitchFamily="34" charset="0"/>
                        </a:rPr>
                        <a:t>22</a:t>
                      </a:r>
                      <a:endParaRPr lang="ru-RU" sz="1200" b="0" i="0" u="none" strike="noStrike" kern="1200" dirty="0">
                        <a:solidFill>
                          <a:schemeClr val="tx1"/>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443723">
                <a:tc>
                  <a:txBody>
                    <a:bodyPr/>
                    <a:lstStyle/>
                    <a:p>
                      <a:pPr marL="144000" algn="l" fontAlgn="t"/>
                      <a:r>
                        <a:rPr lang="ru-RU" sz="1200" b="0" i="0" u="none" strike="noStrike" dirty="0">
                          <a:latin typeface="Arial Cyr"/>
                        </a:rPr>
                        <a:t>Среднее специальное образование (техникум)</a:t>
                      </a: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914400" rtl="0" eaLnBrk="1" fontAlgn="ctr" latinLnBrk="0" hangingPunct="1"/>
                      <a:r>
                        <a:rPr lang="ru-RU" sz="1200" b="0" i="0" u="none" strike="noStrike" kern="1200" dirty="0" smtClean="0">
                          <a:solidFill>
                            <a:schemeClr val="tx1"/>
                          </a:solidFill>
                          <a:latin typeface="Arial" pitchFamily="34" charset="0"/>
                          <a:ea typeface="+mn-ea"/>
                          <a:cs typeface="Arial" pitchFamily="34" charset="0"/>
                        </a:rPr>
                        <a:t>44</a:t>
                      </a:r>
                      <a:endParaRPr lang="ru-RU" sz="1200" b="0" i="0" u="none" strike="noStrike" kern="1200" dirty="0">
                        <a:solidFill>
                          <a:schemeClr val="tx1"/>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443723">
                <a:tc>
                  <a:txBody>
                    <a:bodyPr/>
                    <a:lstStyle/>
                    <a:p>
                      <a:pPr marL="144000" algn="l" fontAlgn="t"/>
                      <a:r>
                        <a:rPr lang="ru-RU" sz="1200" b="0" i="0" u="none" strike="noStrike" dirty="0">
                          <a:latin typeface="Arial Cyr"/>
                        </a:rPr>
                        <a:t>Незаконченное высшее (не менее 3-х курсов ВУЗа), высшее</a:t>
                      </a: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914400" rtl="0" eaLnBrk="1" fontAlgn="ctr" latinLnBrk="0" hangingPunct="1"/>
                      <a:r>
                        <a:rPr lang="ru-RU" sz="1200" b="0" i="0" u="none" strike="noStrike" kern="1200" dirty="0" smtClean="0">
                          <a:solidFill>
                            <a:schemeClr val="tx1"/>
                          </a:solidFill>
                          <a:latin typeface="Arial" pitchFamily="34" charset="0"/>
                          <a:ea typeface="+mn-ea"/>
                          <a:cs typeface="Arial" pitchFamily="34" charset="0"/>
                        </a:rPr>
                        <a:t>30</a:t>
                      </a:r>
                      <a:endParaRPr lang="ru-RU" sz="1200" b="0" i="0" u="none" strike="noStrike" kern="1200" dirty="0">
                        <a:solidFill>
                          <a:schemeClr val="tx1"/>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443723">
                <a:tc>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ru-RU" sz="1300" b="1" i="0" u="none" strike="noStrike" cap="none" normalizeH="0" baseline="0" dirty="0">
                          <a:ln>
                            <a:noFill/>
                          </a:ln>
                          <a:solidFill>
                            <a:schemeClr val="tx1"/>
                          </a:solidFill>
                          <a:effectLst/>
                          <a:latin typeface="Arial" pitchFamily="34" charset="0"/>
                          <a:ea typeface="Arial Cyr" charset="-52"/>
                          <a:cs typeface="Times New Roman" pitchFamily="18" charset="0"/>
                        </a:rPr>
                        <a:t>Всего:</a:t>
                      </a:r>
                      <a:endParaRPr kumimoji="0" lang="ru-RU" sz="1300" b="0" i="0" u="none" strike="noStrike" cap="none" normalizeH="0" baseline="0" dirty="0">
                        <a:ln>
                          <a:noFill/>
                        </a:ln>
                        <a:solidFill>
                          <a:schemeClr val="tx1"/>
                        </a:solidFill>
                        <a:effectLst/>
                        <a:latin typeface="Arial" pitchFamily="34" charset="0"/>
                        <a:ea typeface="Arial Cyr" charset="-52"/>
                        <a:cs typeface="Times New Roman" pitchFamily="18" charset="0"/>
                      </a:endParaRPr>
                    </a:p>
                  </a:txBody>
                  <a:tcPr marL="97500" marR="97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
                          <a:srgbClr val="FF455C"/>
                        </a:buClr>
                        <a:buSzTx/>
                        <a:buFontTx/>
                        <a:buNone/>
                        <a:tabLst/>
                      </a:pPr>
                      <a:r>
                        <a:rPr kumimoji="0" lang="en-US" sz="1300" b="1" i="0" u="none" strike="noStrike" cap="none" normalizeH="0" baseline="0" dirty="0">
                          <a:ln>
                            <a:noFill/>
                          </a:ln>
                          <a:solidFill>
                            <a:schemeClr val="tx1"/>
                          </a:solidFill>
                          <a:effectLst/>
                          <a:latin typeface="Arial" pitchFamily="34" charset="0"/>
                        </a:rPr>
                        <a:t>100</a:t>
                      </a:r>
                      <a:endParaRPr kumimoji="0" lang="ru-RU" sz="1300" b="1" i="0" u="none" strike="noStrike" cap="none" normalizeH="0" baseline="0" dirty="0">
                        <a:ln>
                          <a:noFill/>
                        </a:ln>
                        <a:solidFill>
                          <a:schemeClr val="tx1"/>
                        </a:solidFill>
                        <a:effectLst/>
                        <a:latin typeface="Arial" pitchFamily="34" charset="0"/>
                      </a:endParaRPr>
                    </a:p>
                  </a:txBody>
                  <a:tcPr marL="97500" marR="97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bl>
          </a:graphicData>
        </a:graphic>
      </p:graphicFrame>
      <p:sp>
        <p:nvSpPr>
          <p:cNvPr id="8220" name="Text Box 45"/>
          <p:cNvSpPr txBox="1">
            <a:spLocks noChangeArrowheads="1"/>
          </p:cNvSpPr>
          <p:nvPr/>
        </p:nvSpPr>
        <p:spPr bwMode="auto">
          <a:xfrm>
            <a:off x="6203950" y="2071688"/>
            <a:ext cx="1481138" cy="244475"/>
          </a:xfrm>
          <a:prstGeom prst="rect">
            <a:avLst/>
          </a:prstGeom>
          <a:noFill/>
          <a:ln w="9525">
            <a:noFill/>
            <a:miter lim="800000"/>
            <a:headEnd/>
            <a:tailEnd/>
          </a:ln>
        </p:spPr>
        <p:txBody>
          <a:bodyPr>
            <a:spAutoFit/>
          </a:bodyPr>
          <a:lstStyle/>
          <a:p>
            <a:pPr algn="ctr">
              <a:spcBef>
                <a:spcPct val="50000"/>
              </a:spcBef>
            </a:pPr>
            <a:r>
              <a:rPr lang="ru-RU" sz="1000" b="1" i="1" dirty="0" smtClean="0"/>
              <a:t>Таблица 3</a:t>
            </a:r>
            <a:endParaRPr lang="ru-RU" sz="1000" b="1" i="1" dirty="0"/>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5</a:t>
            </a:fld>
            <a:endParaRPr lang="ru-RU"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468313" y="404813"/>
            <a:ext cx="7127875" cy="647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b="1">
                <a:solidFill>
                  <a:schemeClr val="tx2"/>
                </a:solidFill>
                <a:latin typeface="+mj-lt"/>
                <a:ea typeface="+mj-ea"/>
                <a:cs typeface="+mj-cs"/>
              </a:defRPr>
            </a:lvl1pPr>
            <a:lvl2pPr algn="l" rtl="0" eaLnBrk="0" fontAlgn="base" hangingPunct="0">
              <a:spcBef>
                <a:spcPct val="0"/>
              </a:spcBef>
              <a:spcAft>
                <a:spcPct val="0"/>
              </a:spcAft>
              <a:defRPr b="1">
                <a:solidFill>
                  <a:schemeClr val="tx2"/>
                </a:solidFill>
                <a:latin typeface="Franklin Gothic Book" pitchFamily="34" charset="0"/>
              </a:defRPr>
            </a:lvl2pPr>
            <a:lvl3pPr algn="l" rtl="0" eaLnBrk="0" fontAlgn="base" hangingPunct="0">
              <a:spcBef>
                <a:spcPct val="0"/>
              </a:spcBef>
              <a:spcAft>
                <a:spcPct val="0"/>
              </a:spcAft>
              <a:defRPr b="1">
                <a:solidFill>
                  <a:schemeClr val="tx2"/>
                </a:solidFill>
                <a:latin typeface="Franklin Gothic Book" pitchFamily="34" charset="0"/>
              </a:defRPr>
            </a:lvl3pPr>
            <a:lvl4pPr algn="l" rtl="0" eaLnBrk="0" fontAlgn="base" hangingPunct="0">
              <a:spcBef>
                <a:spcPct val="0"/>
              </a:spcBef>
              <a:spcAft>
                <a:spcPct val="0"/>
              </a:spcAft>
              <a:defRPr b="1">
                <a:solidFill>
                  <a:schemeClr val="tx2"/>
                </a:solidFill>
                <a:latin typeface="Franklin Gothic Book" pitchFamily="34" charset="0"/>
              </a:defRPr>
            </a:lvl4pPr>
            <a:lvl5pPr algn="l" rtl="0" eaLnBrk="0" fontAlgn="base" hangingPunct="0">
              <a:spcBef>
                <a:spcPct val="0"/>
              </a:spcBef>
              <a:spcAft>
                <a:spcPct val="0"/>
              </a:spcAft>
              <a:defRPr b="1">
                <a:solidFill>
                  <a:schemeClr val="tx2"/>
                </a:solidFill>
                <a:latin typeface="Franklin Gothic Book" pitchFamily="34" charset="0"/>
              </a:defRPr>
            </a:lvl5pPr>
            <a:lvl6pPr marL="457200" algn="l" rtl="0" fontAlgn="base">
              <a:spcBef>
                <a:spcPct val="0"/>
              </a:spcBef>
              <a:spcAft>
                <a:spcPct val="0"/>
              </a:spcAft>
              <a:defRPr b="1">
                <a:solidFill>
                  <a:schemeClr val="tx2"/>
                </a:solidFill>
                <a:latin typeface="Franklin Gothic Book" pitchFamily="34" charset="0"/>
              </a:defRPr>
            </a:lvl6pPr>
            <a:lvl7pPr marL="914400" algn="l" rtl="0" fontAlgn="base">
              <a:spcBef>
                <a:spcPct val="0"/>
              </a:spcBef>
              <a:spcAft>
                <a:spcPct val="0"/>
              </a:spcAft>
              <a:defRPr b="1">
                <a:solidFill>
                  <a:schemeClr val="tx2"/>
                </a:solidFill>
                <a:latin typeface="Franklin Gothic Book" pitchFamily="34" charset="0"/>
              </a:defRPr>
            </a:lvl7pPr>
            <a:lvl8pPr marL="1371600" algn="l" rtl="0" fontAlgn="base">
              <a:spcBef>
                <a:spcPct val="0"/>
              </a:spcBef>
              <a:spcAft>
                <a:spcPct val="0"/>
              </a:spcAft>
              <a:defRPr b="1">
                <a:solidFill>
                  <a:schemeClr val="tx2"/>
                </a:solidFill>
                <a:latin typeface="Franklin Gothic Book" pitchFamily="34" charset="0"/>
              </a:defRPr>
            </a:lvl8pPr>
            <a:lvl9pPr marL="1828800" algn="l" rtl="0" fontAlgn="base">
              <a:spcBef>
                <a:spcPct val="0"/>
              </a:spcBef>
              <a:spcAft>
                <a:spcPct val="0"/>
              </a:spcAft>
              <a:defRPr b="1">
                <a:solidFill>
                  <a:schemeClr val="tx2"/>
                </a:solidFill>
                <a:latin typeface="Franklin Gothic Book" pitchFamily="34" charset="0"/>
              </a:defRPr>
            </a:lvl9pPr>
          </a:lstStyle>
          <a:p>
            <a:pPr>
              <a:defRPr/>
            </a:pPr>
            <a:r>
              <a:rPr lang="ru-RU" kern="0" dirty="0"/>
              <a:t>Оценка изменений качества предоставляемых жилищно-коммунальных услуг</a:t>
            </a:r>
          </a:p>
        </p:txBody>
      </p:sp>
      <p:sp>
        <p:nvSpPr>
          <p:cNvPr id="10" name="Text Box 15"/>
          <p:cNvSpPr txBox="1">
            <a:spLocks noChangeArrowheads="1"/>
          </p:cNvSpPr>
          <p:nvPr/>
        </p:nvSpPr>
        <p:spPr bwMode="auto">
          <a:xfrm>
            <a:off x="4117464" y="1473751"/>
            <a:ext cx="4714877" cy="369332"/>
          </a:xfrm>
          <a:prstGeom prst="rect">
            <a:avLst/>
          </a:prstGeom>
          <a:noFill/>
          <a:ln w="9525">
            <a:noFill/>
            <a:miter lim="800000"/>
            <a:headEnd/>
            <a:tailEnd/>
          </a:ln>
        </p:spPr>
        <p:txBody>
          <a:bodyPr wrap="square">
            <a:spAutoFit/>
          </a:bodyPr>
          <a:lstStyle/>
          <a:p>
            <a:pPr algn="r">
              <a:defRPr/>
            </a:pPr>
            <a:r>
              <a:rPr lang="ru-RU" sz="900" b="1" i="1" dirty="0" smtClean="0">
                <a:latin typeface="Arial" charset="0"/>
              </a:rPr>
              <a:t>Диаграмма </a:t>
            </a:r>
            <a:r>
              <a:rPr lang="ru-RU" sz="900" b="1" i="1" dirty="0" smtClean="0">
                <a:latin typeface="Arial" charset="0"/>
                <a:cs typeface="+mn-cs"/>
              </a:rPr>
              <a:t>21</a:t>
            </a:r>
            <a:endParaRPr lang="ru-RU" sz="900" b="1" i="1" dirty="0">
              <a:latin typeface="Arial" charset="0"/>
              <a:cs typeface="+mn-cs"/>
            </a:endParaRPr>
          </a:p>
          <a:p>
            <a:pPr algn="r">
              <a:spcBef>
                <a:spcPts val="0"/>
              </a:spcBef>
              <a:defRPr/>
            </a:pPr>
            <a:r>
              <a:rPr lang="ru-RU" sz="900" i="1" dirty="0" smtClean="0">
                <a:latin typeface="Arial" charset="0"/>
                <a:cs typeface="+mn-cs"/>
              </a:rPr>
              <a:t>% </a:t>
            </a:r>
            <a:r>
              <a:rPr lang="ru-RU" sz="900" i="1" dirty="0">
                <a:latin typeface="Arial" charset="0"/>
                <a:cs typeface="+mn-cs"/>
              </a:rPr>
              <a:t>от всех </a:t>
            </a:r>
            <a:r>
              <a:rPr lang="ru-RU" sz="900" i="1" dirty="0" smtClean="0">
                <a:latin typeface="Arial" charset="0"/>
                <a:cs typeface="+mn-cs"/>
              </a:rPr>
              <a:t>респондентов по уровню образования, </a:t>
            </a:r>
            <a:r>
              <a:rPr lang="en-US" sz="900" i="1" dirty="0" smtClean="0">
                <a:latin typeface="Arial" charset="0"/>
                <a:cs typeface="+mn-cs"/>
              </a:rPr>
              <a:t>n=1600</a:t>
            </a:r>
            <a:r>
              <a:rPr lang="ru-RU" sz="900" i="1" dirty="0" smtClean="0">
                <a:latin typeface="Arial" charset="0"/>
                <a:cs typeface="+mn-cs"/>
              </a:rPr>
              <a:t> </a:t>
            </a:r>
            <a:endParaRPr lang="ru-RU" sz="900" dirty="0">
              <a:effectLst>
                <a:outerShdw blurRad="38100" dist="38100" dir="2700000" algn="tl">
                  <a:srgbClr val="C0C0C0"/>
                </a:outerShdw>
              </a:effectLst>
              <a:latin typeface="Arial" charset="0"/>
              <a:cs typeface="+mn-cs"/>
            </a:endParaRPr>
          </a:p>
        </p:txBody>
      </p:sp>
      <p:sp>
        <p:nvSpPr>
          <p:cNvPr id="12" name="Text Box 12"/>
          <p:cNvSpPr txBox="1">
            <a:spLocks noChangeArrowheads="1"/>
          </p:cNvSpPr>
          <p:nvPr/>
        </p:nvSpPr>
        <p:spPr bwMode="auto">
          <a:xfrm>
            <a:off x="179389" y="1196752"/>
            <a:ext cx="7560964" cy="276999"/>
          </a:xfrm>
          <a:prstGeom prst="rect">
            <a:avLst/>
          </a:prstGeom>
          <a:noFill/>
          <a:ln w="9525" algn="ctr">
            <a:noFill/>
            <a:miter lim="800000"/>
            <a:headEnd/>
            <a:tailEnd/>
          </a:ln>
          <a:effectLst/>
        </p:spPr>
        <p:txBody>
          <a:bodyPr wrap="square" anchor="b">
            <a:spAutoFit/>
          </a:bodyPr>
          <a:lstStyle/>
          <a:p>
            <a:pPr algn="ctr">
              <a:defRPr/>
            </a:pPr>
            <a:r>
              <a:rPr lang="ru-RU" sz="1200" b="1" dirty="0">
                <a:solidFill>
                  <a:srgbClr val="000000"/>
                </a:solidFill>
                <a:latin typeface="Arial" charset="0"/>
                <a:cs typeface="+mn-cs"/>
              </a:rPr>
              <a:t>Оцените, как меняется качество предоставляемых жилищно-коммунальных услуг?</a:t>
            </a:r>
            <a:endParaRPr lang="en-US" sz="1200" b="1" dirty="0">
              <a:solidFill>
                <a:srgbClr val="000000"/>
              </a:solidFill>
              <a:latin typeface="Arial" charset="0"/>
              <a:cs typeface="+mn-cs"/>
            </a:endParaRPr>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50</a:t>
            </a:fld>
            <a:endParaRPr lang="ru-RU" dirty="0"/>
          </a:p>
        </p:txBody>
      </p:sp>
      <p:sp>
        <p:nvSpPr>
          <p:cNvPr id="13" name="TextBox 12"/>
          <p:cNvSpPr txBox="1"/>
          <p:nvPr/>
        </p:nvSpPr>
        <p:spPr>
          <a:xfrm>
            <a:off x="503040" y="6641635"/>
            <a:ext cx="8640960" cy="215444"/>
          </a:xfrm>
          <a:prstGeom prst="rect">
            <a:avLst/>
          </a:prstGeom>
          <a:noFill/>
        </p:spPr>
        <p:txBody>
          <a:bodyPr wrap="square" rtlCol="0">
            <a:spAutoFit/>
          </a:bodyPr>
          <a:lstStyle/>
          <a:p>
            <a:pPr algn="r"/>
            <a:r>
              <a:rPr lang="ru-RU" sz="800" i="1" dirty="0">
                <a:solidFill>
                  <a:schemeClr val="bg1">
                    <a:lumMod val="50000"/>
                  </a:schemeClr>
                </a:solidFill>
              </a:rPr>
              <a:t>* - Формулировка вопроса в ноябре 2015 </a:t>
            </a:r>
            <a:r>
              <a:rPr lang="ru-RU" sz="800" i="1" dirty="0" smtClean="0">
                <a:solidFill>
                  <a:schemeClr val="bg1">
                    <a:lumMod val="50000"/>
                  </a:schemeClr>
                </a:solidFill>
              </a:rPr>
              <a:t>года: </a:t>
            </a:r>
            <a:r>
              <a:rPr lang="ru-RU" sz="800" i="1" dirty="0">
                <a:solidFill>
                  <a:schemeClr val="bg1">
                    <a:lumMod val="50000"/>
                  </a:schemeClr>
                </a:solidFill>
              </a:rPr>
              <a:t>«Оцените, как изменилось качество предоставляемых жилищно-коммунальных услуг за последний год?»</a:t>
            </a:r>
          </a:p>
        </p:txBody>
      </p:sp>
      <p:sp>
        <p:nvSpPr>
          <p:cNvPr id="11" name="Rectangle 5"/>
          <p:cNvSpPr txBox="1">
            <a:spLocks noChangeArrowheads="1"/>
          </p:cNvSpPr>
          <p:nvPr/>
        </p:nvSpPr>
        <p:spPr bwMode="auto">
          <a:xfrm>
            <a:off x="107505" y="4941168"/>
            <a:ext cx="8856984" cy="1008112"/>
          </a:xfrm>
          <a:prstGeom prst="rect">
            <a:avLst/>
          </a:prstGeom>
          <a:noFill/>
          <a:ln w="9525">
            <a:noFill/>
            <a:miter lim="800000"/>
            <a:headEnd/>
            <a:tailEnd/>
          </a:ln>
        </p:spPr>
        <p:txBody>
          <a:bodyPr/>
          <a:lstStyle/>
          <a:p>
            <a:pPr marL="180975" indent="-180975" algn="just">
              <a:spcBef>
                <a:spcPct val="10000"/>
              </a:spcBef>
              <a:buClr>
                <a:srgbClr val="339966"/>
              </a:buClr>
              <a:buSzPct val="90000"/>
              <a:buFont typeface="Wingdings" pitchFamily="2" charset="2"/>
              <a:buChar char="q"/>
              <a:defRPr/>
            </a:pPr>
            <a:r>
              <a:rPr lang="ru-RU" sz="1200" kern="0" dirty="0">
                <a:latin typeface="Franklin Gothic Medium" pitchFamily="34" charset="0"/>
                <a:cs typeface="+mn-cs"/>
              </a:rPr>
              <a:t>Согласно полученным данным, опрошенные </a:t>
            </a:r>
            <a:r>
              <a:rPr lang="ru-RU" sz="1200" kern="0" dirty="0" smtClean="0">
                <a:latin typeface="Franklin Gothic Medium" pitchFamily="34" charset="0"/>
                <a:cs typeface="+mn-cs"/>
              </a:rPr>
              <a:t>со средним образованием, чаще склонны давать </a:t>
            </a:r>
            <a:r>
              <a:rPr lang="ru-RU" sz="1200" kern="0" dirty="0">
                <a:latin typeface="Franklin Gothic Medium" pitchFamily="34" charset="0"/>
                <a:cs typeface="+mn-cs"/>
              </a:rPr>
              <a:t>негативную оценку произошедшим </a:t>
            </a:r>
            <a:r>
              <a:rPr lang="ru-RU" sz="1200" kern="0" dirty="0" smtClean="0">
                <a:latin typeface="Franklin Gothic Medium" pitchFamily="34" charset="0"/>
                <a:cs typeface="+mn-cs"/>
              </a:rPr>
              <a:t>изменениям (23%).</a:t>
            </a:r>
          </a:p>
          <a:p>
            <a:pPr marL="180975" indent="-180975" algn="just">
              <a:spcBef>
                <a:spcPct val="10000"/>
              </a:spcBef>
              <a:buClr>
                <a:srgbClr val="339966"/>
              </a:buClr>
              <a:buSzPct val="90000"/>
              <a:buFont typeface="Wingdings" pitchFamily="2" charset="2"/>
              <a:buChar char="q"/>
              <a:defRPr/>
            </a:pPr>
            <a:r>
              <a:rPr lang="ru-RU" sz="1200" kern="0" dirty="0" smtClean="0">
                <a:latin typeface="Franklin Gothic Medium" pitchFamily="34" charset="0"/>
                <a:cs typeface="+mn-cs"/>
              </a:rPr>
              <a:t>Чаще </a:t>
            </a:r>
            <a:r>
              <a:rPr lang="ru-RU" sz="1200" kern="0" dirty="0">
                <a:latin typeface="Franklin Gothic Medium" pitchFamily="34" charset="0"/>
                <a:cs typeface="+mn-cs"/>
              </a:rPr>
              <a:t>остальных положительно оценивают произошедшие изменения опрошенные со </a:t>
            </a:r>
            <a:r>
              <a:rPr lang="ru-RU" sz="1200" kern="0" dirty="0" smtClean="0">
                <a:latin typeface="Franklin Gothic Medium" pitchFamily="34" charset="0"/>
                <a:cs typeface="+mn-cs"/>
              </a:rPr>
              <a:t>средним образованием (33%), люди с начальным  или неполным средним образованием, незаконченным высшим и высшим образованием,  а также опрошенные со средним специальным образованием (32</a:t>
            </a:r>
            <a:r>
              <a:rPr lang="ru-RU" sz="1200" kern="0" dirty="0">
                <a:latin typeface="Franklin Gothic Medium" pitchFamily="34" charset="0"/>
                <a:cs typeface="+mn-cs"/>
              </a:rPr>
              <a:t>%).</a:t>
            </a:r>
          </a:p>
        </p:txBody>
      </p:sp>
      <p:graphicFrame>
        <p:nvGraphicFramePr>
          <p:cNvPr id="15" name="Диаграмма 14"/>
          <p:cNvGraphicFramePr/>
          <p:nvPr>
            <p:extLst>
              <p:ext uri="{D42A27DB-BD31-4B8C-83A1-F6EECF244321}">
                <p14:modId xmlns:p14="http://schemas.microsoft.com/office/powerpoint/2010/main" val="1541229616"/>
              </p:ext>
            </p:extLst>
          </p:nvPr>
        </p:nvGraphicFramePr>
        <p:xfrm>
          <a:off x="35050" y="1844824"/>
          <a:ext cx="8785100" cy="30963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6663053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468313" y="404813"/>
            <a:ext cx="7127875" cy="647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b="1">
                <a:solidFill>
                  <a:schemeClr val="tx2"/>
                </a:solidFill>
                <a:latin typeface="+mj-lt"/>
                <a:ea typeface="+mj-ea"/>
                <a:cs typeface="+mj-cs"/>
              </a:defRPr>
            </a:lvl1pPr>
            <a:lvl2pPr algn="l" rtl="0" eaLnBrk="0" fontAlgn="base" hangingPunct="0">
              <a:spcBef>
                <a:spcPct val="0"/>
              </a:spcBef>
              <a:spcAft>
                <a:spcPct val="0"/>
              </a:spcAft>
              <a:defRPr b="1">
                <a:solidFill>
                  <a:schemeClr val="tx2"/>
                </a:solidFill>
                <a:latin typeface="Franklin Gothic Book" pitchFamily="34" charset="0"/>
              </a:defRPr>
            </a:lvl2pPr>
            <a:lvl3pPr algn="l" rtl="0" eaLnBrk="0" fontAlgn="base" hangingPunct="0">
              <a:spcBef>
                <a:spcPct val="0"/>
              </a:spcBef>
              <a:spcAft>
                <a:spcPct val="0"/>
              </a:spcAft>
              <a:defRPr b="1">
                <a:solidFill>
                  <a:schemeClr val="tx2"/>
                </a:solidFill>
                <a:latin typeface="Franklin Gothic Book" pitchFamily="34" charset="0"/>
              </a:defRPr>
            </a:lvl3pPr>
            <a:lvl4pPr algn="l" rtl="0" eaLnBrk="0" fontAlgn="base" hangingPunct="0">
              <a:spcBef>
                <a:spcPct val="0"/>
              </a:spcBef>
              <a:spcAft>
                <a:spcPct val="0"/>
              </a:spcAft>
              <a:defRPr b="1">
                <a:solidFill>
                  <a:schemeClr val="tx2"/>
                </a:solidFill>
                <a:latin typeface="Franklin Gothic Book" pitchFamily="34" charset="0"/>
              </a:defRPr>
            </a:lvl4pPr>
            <a:lvl5pPr algn="l" rtl="0" eaLnBrk="0" fontAlgn="base" hangingPunct="0">
              <a:spcBef>
                <a:spcPct val="0"/>
              </a:spcBef>
              <a:spcAft>
                <a:spcPct val="0"/>
              </a:spcAft>
              <a:defRPr b="1">
                <a:solidFill>
                  <a:schemeClr val="tx2"/>
                </a:solidFill>
                <a:latin typeface="Franklin Gothic Book" pitchFamily="34" charset="0"/>
              </a:defRPr>
            </a:lvl5pPr>
            <a:lvl6pPr marL="457200" algn="l" rtl="0" fontAlgn="base">
              <a:spcBef>
                <a:spcPct val="0"/>
              </a:spcBef>
              <a:spcAft>
                <a:spcPct val="0"/>
              </a:spcAft>
              <a:defRPr b="1">
                <a:solidFill>
                  <a:schemeClr val="tx2"/>
                </a:solidFill>
                <a:latin typeface="Franklin Gothic Book" pitchFamily="34" charset="0"/>
              </a:defRPr>
            </a:lvl6pPr>
            <a:lvl7pPr marL="914400" algn="l" rtl="0" fontAlgn="base">
              <a:spcBef>
                <a:spcPct val="0"/>
              </a:spcBef>
              <a:spcAft>
                <a:spcPct val="0"/>
              </a:spcAft>
              <a:defRPr b="1">
                <a:solidFill>
                  <a:schemeClr val="tx2"/>
                </a:solidFill>
                <a:latin typeface="Franklin Gothic Book" pitchFamily="34" charset="0"/>
              </a:defRPr>
            </a:lvl7pPr>
            <a:lvl8pPr marL="1371600" algn="l" rtl="0" fontAlgn="base">
              <a:spcBef>
                <a:spcPct val="0"/>
              </a:spcBef>
              <a:spcAft>
                <a:spcPct val="0"/>
              </a:spcAft>
              <a:defRPr b="1">
                <a:solidFill>
                  <a:schemeClr val="tx2"/>
                </a:solidFill>
                <a:latin typeface="Franklin Gothic Book" pitchFamily="34" charset="0"/>
              </a:defRPr>
            </a:lvl8pPr>
            <a:lvl9pPr marL="1828800" algn="l" rtl="0" fontAlgn="base">
              <a:spcBef>
                <a:spcPct val="0"/>
              </a:spcBef>
              <a:spcAft>
                <a:spcPct val="0"/>
              </a:spcAft>
              <a:defRPr b="1">
                <a:solidFill>
                  <a:schemeClr val="tx2"/>
                </a:solidFill>
                <a:latin typeface="Franklin Gothic Book" pitchFamily="34" charset="0"/>
              </a:defRPr>
            </a:lvl9pPr>
          </a:lstStyle>
          <a:p>
            <a:pPr>
              <a:defRPr/>
            </a:pPr>
            <a:r>
              <a:rPr lang="ru-RU" kern="0" dirty="0"/>
              <a:t>Оценка изменений качества предоставляемых жилищно-коммунальных услуг</a:t>
            </a:r>
          </a:p>
        </p:txBody>
      </p:sp>
      <p:sp>
        <p:nvSpPr>
          <p:cNvPr id="17" name="Text Box 15"/>
          <p:cNvSpPr txBox="1">
            <a:spLocks noChangeArrowheads="1"/>
          </p:cNvSpPr>
          <p:nvPr/>
        </p:nvSpPr>
        <p:spPr bwMode="auto">
          <a:xfrm>
            <a:off x="3986254" y="1473751"/>
            <a:ext cx="4824536" cy="369332"/>
          </a:xfrm>
          <a:prstGeom prst="rect">
            <a:avLst/>
          </a:prstGeom>
          <a:noFill/>
          <a:ln w="9525">
            <a:noFill/>
            <a:miter lim="800000"/>
            <a:headEnd/>
            <a:tailEnd/>
          </a:ln>
        </p:spPr>
        <p:txBody>
          <a:bodyPr wrap="square">
            <a:spAutoFit/>
          </a:bodyPr>
          <a:lstStyle/>
          <a:p>
            <a:pPr algn="r">
              <a:defRPr/>
            </a:pPr>
            <a:r>
              <a:rPr lang="ru-RU" sz="900" b="1" i="1" dirty="0" smtClean="0">
                <a:latin typeface="Arial" charset="0"/>
              </a:rPr>
              <a:t>Диаграмма </a:t>
            </a:r>
            <a:r>
              <a:rPr lang="ru-RU" sz="900" b="1" i="1" dirty="0" smtClean="0">
                <a:latin typeface="Arial" charset="0"/>
                <a:cs typeface="+mn-cs"/>
              </a:rPr>
              <a:t>22</a:t>
            </a:r>
            <a:endParaRPr lang="ru-RU" sz="900" b="1" i="1" dirty="0">
              <a:latin typeface="Arial" charset="0"/>
              <a:cs typeface="+mn-cs"/>
            </a:endParaRPr>
          </a:p>
          <a:p>
            <a:pPr algn="r">
              <a:spcBef>
                <a:spcPts val="0"/>
              </a:spcBef>
              <a:defRPr/>
            </a:pPr>
            <a:r>
              <a:rPr lang="ru-RU" sz="900" i="1" dirty="0" smtClean="0">
                <a:latin typeface="Arial" charset="0"/>
                <a:cs typeface="+mn-cs"/>
              </a:rPr>
              <a:t>% </a:t>
            </a:r>
            <a:r>
              <a:rPr lang="ru-RU" sz="900" i="1" dirty="0">
                <a:latin typeface="Arial" charset="0"/>
                <a:cs typeface="+mn-cs"/>
              </a:rPr>
              <a:t>от всех </a:t>
            </a:r>
            <a:r>
              <a:rPr lang="ru-RU" sz="900" i="1" dirty="0" smtClean="0">
                <a:latin typeface="Arial" charset="0"/>
                <a:cs typeface="+mn-cs"/>
              </a:rPr>
              <a:t>респондентов по типу населенного пункта, </a:t>
            </a:r>
            <a:r>
              <a:rPr lang="en-US" sz="900" i="1" dirty="0" smtClean="0">
                <a:latin typeface="Arial" charset="0"/>
                <a:cs typeface="+mn-cs"/>
              </a:rPr>
              <a:t>n=1600</a:t>
            </a:r>
            <a:endParaRPr lang="ru-RU" sz="900" dirty="0">
              <a:effectLst>
                <a:outerShdw blurRad="38100" dist="38100" dir="2700000" algn="tl">
                  <a:srgbClr val="C0C0C0"/>
                </a:outerShdw>
              </a:effectLst>
              <a:latin typeface="Arial" charset="0"/>
              <a:cs typeface="+mn-cs"/>
            </a:endParaRPr>
          </a:p>
        </p:txBody>
      </p:sp>
      <p:sp>
        <p:nvSpPr>
          <p:cNvPr id="9" name="Text Box 12"/>
          <p:cNvSpPr txBox="1">
            <a:spLocks noChangeArrowheads="1"/>
          </p:cNvSpPr>
          <p:nvPr/>
        </p:nvSpPr>
        <p:spPr bwMode="auto">
          <a:xfrm>
            <a:off x="179389" y="1196752"/>
            <a:ext cx="7560964" cy="276999"/>
          </a:xfrm>
          <a:prstGeom prst="rect">
            <a:avLst/>
          </a:prstGeom>
          <a:noFill/>
          <a:ln w="9525" algn="ctr">
            <a:noFill/>
            <a:miter lim="800000"/>
            <a:headEnd/>
            <a:tailEnd/>
          </a:ln>
          <a:effectLst/>
        </p:spPr>
        <p:txBody>
          <a:bodyPr wrap="square" anchor="b">
            <a:spAutoFit/>
          </a:bodyPr>
          <a:lstStyle/>
          <a:p>
            <a:pPr algn="ctr">
              <a:defRPr/>
            </a:pPr>
            <a:r>
              <a:rPr lang="ru-RU" sz="1200" b="1" dirty="0">
                <a:solidFill>
                  <a:srgbClr val="000000"/>
                </a:solidFill>
                <a:latin typeface="Arial" charset="0"/>
                <a:cs typeface="+mn-cs"/>
              </a:rPr>
              <a:t>Оцените, как меняется качество предоставляемых жилищно-коммунальных услуг?</a:t>
            </a:r>
            <a:endParaRPr lang="en-US" sz="1200" b="1" dirty="0">
              <a:solidFill>
                <a:srgbClr val="000000"/>
              </a:solidFill>
              <a:latin typeface="Arial" charset="0"/>
              <a:cs typeface="+mn-cs"/>
            </a:endParaRPr>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51</a:t>
            </a:fld>
            <a:endParaRPr lang="ru-RU" dirty="0"/>
          </a:p>
        </p:txBody>
      </p:sp>
      <p:sp>
        <p:nvSpPr>
          <p:cNvPr id="13" name="TextBox 12"/>
          <p:cNvSpPr txBox="1"/>
          <p:nvPr/>
        </p:nvSpPr>
        <p:spPr>
          <a:xfrm>
            <a:off x="503040" y="6641635"/>
            <a:ext cx="8640960" cy="215444"/>
          </a:xfrm>
          <a:prstGeom prst="rect">
            <a:avLst/>
          </a:prstGeom>
          <a:noFill/>
        </p:spPr>
        <p:txBody>
          <a:bodyPr wrap="square" rtlCol="0">
            <a:spAutoFit/>
          </a:bodyPr>
          <a:lstStyle/>
          <a:p>
            <a:pPr algn="r"/>
            <a:r>
              <a:rPr lang="ru-RU" sz="800" i="1" dirty="0">
                <a:solidFill>
                  <a:schemeClr val="bg1">
                    <a:lumMod val="50000"/>
                  </a:schemeClr>
                </a:solidFill>
              </a:rPr>
              <a:t>* - Формулировка вопроса в ноябре 2015 </a:t>
            </a:r>
            <a:r>
              <a:rPr lang="ru-RU" sz="800" i="1" dirty="0" smtClean="0">
                <a:solidFill>
                  <a:schemeClr val="bg1">
                    <a:lumMod val="50000"/>
                  </a:schemeClr>
                </a:solidFill>
              </a:rPr>
              <a:t>года: </a:t>
            </a:r>
            <a:r>
              <a:rPr lang="ru-RU" sz="800" i="1" dirty="0">
                <a:solidFill>
                  <a:schemeClr val="bg1">
                    <a:lumMod val="50000"/>
                  </a:schemeClr>
                </a:solidFill>
              </a:rPr>
              <a:t>«Оцените, как изменилось качество предоставляемых жилищно-коммунальных услуг за последний год?»</a:t>
            </a:r>
          </a:p>
        </p:txBody>
      </p:sp>
      <p:sp>
        <p:nvSpPr>
          <p:cNvPr id="11" name="Rectangle 5"/>
          <p:cNvSpPr txBox="1">
            <a:spLocks noChangeArrowheads="1"/>
          </p:cNvSpPr>
          <p:nvPr/>
        </p:nvSpPr>
        <p:spPr bwMode="auto">
          <a:xfrm>
            <a:off x="107505" y="4797152"/>
            <a:ext cx="8856984" cy="1224136"/>
          </a:xfrm>
          <a:prstGeom prst="rect">
            <a:avLst/>
          </a:prstGeom>
          <a:noFill/>
          <a:ln w="9525">
            <a:noFill/>
            <a:miter lim="800000"/>
            <a:headEnd/>
            <a:tailEnd/>
          </a:ln>
        </p:spPr>
        <p:txBody>
          <a:bodyPr/>
          <a:lstStyle/>
          <a:p>
            <a:pPr marL="180975" indent="-180975" algn="just">
              <a:spcBef>
                <a:spcPct val="10000"/>
              </a:spcBef>
              <a:buClr>
                <a:srgbClr val="339966"/>
              </a:buClr>
              <a:buSzPct val="90000"/>
              <a:buFont typeface="Wingdings" pitchFamily="2" charset="2"/>
              <a:buChar char="q"/>
              <a:defRPr/>
            </a:pPr>
            <a:r>
              <a:rPr lang="ru-RU" sz="1400" kern="0" dirty="0">
                <a:latin typeface="Franklin Gothic Medium" pitchFamily="34" charset="0"/>
                <a:cs typeface="+mn-cs"/>
              </a:rPr>
              <a:t>Жители Москвы и Санкт-Петербурга чаще остальных </a:t>
            </a:r>
            <a:r>
              <a:rPr lang="ru-RU" sz="1400" kern="0" dirty="0" smtClean="0">
                <a:latin typeface="Franklin Gothic Medium" pitchFamily="34" charset="0"/>
                <a:cs typeface="+mn-cs"/>
              </a:rPr>
              <a:t>сообщали</a:t>
            </a:r>
            <a:r>
              <a:rPr lang="ru-RU" sz="1400" kern="0" dirty="0">
                <a:latin typeface="Franklin Gothic Medium" pitchFamily="34" charset="0"/>
                <a:cs typeface="+mn-cs"/>
              </a:rPr>
              <a:t>, что, по их мнению, качество предоставления жилищно-коммунальных услуг улучшилось </a:t>
            </a:r>
            <a:r>
              <a:rPr lang="ru-RU" sz="1400" kern="0" dirty="0" smtClean="0">
                <a:latin typeface="Franklin Gothic Medium" pitchFamily="34" charset="0"/>
                <a:cs typeface="+mn-cs"/>
              </a:rPr>
              <a:t>(38% </a:t>
            </a:r>
            <a:r>
              <a:rPr lang="ru-RU" sz="1400" kern="0" dirty="0">
                <a:latin typeface="Franklin Gothic Medium" pitchFamily="34" charset="0"/>
                <a:cs typeface="+mn-cs"/>
              </a:rPr>
              <a:t>по сравнению с </a:t>
            </a:r>
            <a:r>
              <a:rPr lang="ru-RU" sz="1400" kern="0" dirty="0" smtClean="0">
                <a:latin typeface="Franklin Gothic Medium" pitchFamily="34" charset="0"/>
                <a:cs typeface="+mn-cs"/>
              </a:rPr>
              <a:t>32% </a:t>
            </a:r>
            <a:r>
              <a:rPr lang="ru-RU" sz="1400" kern="0" dirty="0">
                <a:latin typeface="Franklin Gothic Medium" pitchFamily="34" charset="0"/>
                <a:cs typeface="+mn-cs"/>
              </a:rPr>
              <a:t>в целом по выборке).</a:t>
            </a:r>
          </a:p>
          <a:p>
            <a:pPr marL="180975" indent="-180975" algn="just">
              <a:spcBef>
                <a:spcPct val="10000"/>
              </a:spcBef>
              <a:buClr>
                <a:srgbClr val="339966"/>
              </a:buClr>
              <a:buSzPct val="90000"/>
              <a:buFont typeface="Wingdings" pitchFamily="2" charset="2"/>
              <a:buChar char="q"/>
              <a:defRPr/>
            </a:pPr>
            <a:r>
              <a:rPr lang="ru-RU" sz="1400" kern="0" dirty="0">
                <a:latin typeface="Franklin Gothic Medium" pitchFamily="34" charset="0"/>
                <a:cs typeface="+mn-cs"/>
              </a:rPr>
              <a:t>Опрошенные жители городов с населением менее 100 </a:t>
            </a:r>
            <a:r>
              <a:rPr lang="ru-RU" sz="1400" kern="0" dirty="0" smtClean="0">
                <a:latin typeface="Franklin Gothic Medium" pitchFamily="34" charset="0"/>
                <a:cs typeface="+mn-cs"/>
              </a:rPr>
              <a:t>тысяч человек, </a:t>
            </a:r>
            <a:r>
              <a:rPr lang="ru-RU" sz="1400" kern="0" dirty="0">
                <a:latin typeface="Franklin Gothic Medium" pitchFamily="34" charset="0"/>
                <a:cs typeface="+mn-cs"/>
              </a:rPr>
              <a:t>напротив, чаще остальных сообщали, что произошедшие изменения носили негативный характер </a:t>
            </a:r>
            <a:r>
              <a:rPr lang="ru-RU" sz="1400" kern="0" dirty="0" smtClean="0">
                <a:latin typeface="Franklin Gothic Medium" pitchFamily="34" charset="0"/>
                <a:cs typeface="+mn-cs"/>
              </a:rPr>
              <a:t>(26</a:t>
            </a:r>
            <a:r>
              <a:rPr lang="ru-RU" sz="1400" kern="0" dirty="0">
                <a:latin typeface="Franklin Gothic Medium" pitchFamily="34" charset="0"/>
                <a:cs typeface="+mn-cs"/>
              </a:rPr>
              <a:t>%). </a:t>
            </a:r>
          </a:p>
        </p:txBody>
      </p:sp>
      <p:graphicFrame>
        <p:nvGraphicFramePr>
          <p:cNvPr id="15" name="Диаграмма 14"/>
          <p:cNvGraphicFramePr/>
          <p:nvPr>
            <p:extLst>
              <p:ext uri="{D42A27DB-BD31-4B8C-83A1-F6EECF244321}">
                <p14:modId xmlns:p14="http://schemas.microsoft.com/office/powerpoint/2010/main" val="1944896978"/>
              </p:ext>
            </p:extLst>
          </p:nvPr>
        </p:nvGraphicFramePr>
        <p:xfrm>
          <a:off x="35372" y="1791678"/>
          <a:ext cx="8785100" cy="28614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9970476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468313" y="404813"/>
            <a:ext cx="7127875" cy="647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b="1">
                <a:solidFill>
                  <a:schemeClr val="tx2"/>
                </a:solidFill>
                <a:latin typeface="+mj-lt"/>
                <a:ea typeface="+mj-ea"/>
                <a:cs typeface="+mj-cs"/>
              </a:defRPr>
            </a:lvl1pPr>
            <a:lvl2pPr algn="l" rtl="0" eaLnBrk="0" fontAlgn="base" hangingPunct="0">
              <a:spcBef>
                <a:spcPct val="0"/>
              </a:spcBef>
              <a:spcAft>
                <a:spcPct val="0"/>
              </a:spcAft>
              <a:defRPr b="1">
                <a:solidFill>
                  <a:schemeClr val="tx2"/>
                </a:solidFill>
                <a:latin typeface="Franklin Gothic Book" pitchFamily="34" charset="0"/>
              </a:defRPr>
            </a:lvl2pPr>
            <a:lvl3pPr algn="l" rtl="0" eaLnBrk="0" fontAlgn="base" hangingPunct="0">
              <a:spcBef>
                <a:spcPct val="0"/>
              </a:spcBef>
              <a:spcAft>
                <a:spcPct val="0"/>
              </a:spcAft>
              <a:defRPr b="1">
                <a:solidFill>
                  <a:schemeClr val="tx2"/>
                </a:solidFill>
                <a:latin typeface="Franklin Gothic Book" pitchFamily="34" charset="0"/>
              </a:defRPr>
            </a:lvl3pPr>
            <a:lvl4pPr algn="l" rtl="0" eaLnBrk="0" fontAlgn="base" hangingPunct="0">
              <a:spcBef>
                <a:spcPct val="0"/>
              </a:spcBef>
              <a:spcAft>
                <a:spcPct val="0"/>
              </a:spcAft>
              <a:defRPr b="1">
                <a:solidFill>
                  <a:schemeClr val="tx2"/>
                </a:solidFill>
                <a:latin typeface="Franklin Gothic Book" pitchFamily="34" charset="0"/>
              </a:defRPr>
            </a:lvl4pPr>
            <a:lvl5pPr algn="l" rtl="0" eaLnBrk="0" fontAlgn="base" hangingPunct="0">
              <a:spcBef>
                <a:spcPct val="0"/>
              </a:spcBef>
              <a:spcAft>
                <a:spcPct val="0"/>
              </a:spcAft>
              <a:defRPr b="1">
                <a:solidFill>
                  <a:schemeClr val="tx2"/>
                </a:solidFill>
                <a:latin typeface="Franklin Gothic Book" pitchFamily="34" charset="0"/>
              </a:defRPr>
            </a:lvl5pPr>
            <a:lvl6pPr marL="457200" algn="l" rtl="0" fontAlgn="base">
              <a:spcBef>
                <a:spcPct val="0"/>
              </a:spcBef>
              <a:spcAft>
                <a:spcPct val="0"/>
              </a:spcAft>
              <a:defRPr b="1">
                <a:solidFill>
                  <a:schemeClr val="tx2"/>
                </a:solidFill>
                <a:latin typeface="Franklin Gothic Book" pitchFamily="34" charset="0"/>
              </a:defRPr>
            </a:lvl6pPr>
            <a:lvl7pPr marL="914400" algn="l" rtl="0" fontAlgn="base">
              <a:spcBef>
                <a:spcPct val="0"/>
              </a:spcBef>
              <a:spcAft>
                <a:spcPct val="0"/>
              </a:spcAft>
              <a:defRPr b="1">
                <a:solidFill>
                  <a:schemeClr val="tx2"/>
                </a:solidFill>
                <a:latin typeface="Franklin Gothic Book" pitchFamily="34" charset="0"/>
              </a:defRPr>
            </a:lvl7pPr>
            <a:lvl8pPr marL="1371600" algn="l" rtl="0" fontAlgn="base">
              <a:spcBef>
                <a:spcPct val="0"/>
              </a:spcBef>
              <a:spcAft>
                <a:spcPct val="0"/>
              </a:spcAft>
              <a:defRPr b="1">
                <a:solidFill>
                  <a:schemeClr val="tx2"/>
                </a:solidFill>
                <a:latin typeface="Franklin Gothic Book" pitchFamily="34" charset="0"/>
              </a:defRPr>
            </a:lvl8pPr>
            <a:lvl9pPr marL="1828800" algn="l" rtl="0" fontAlgn="base">
              <a:spcBef>
                <a:spcPct val="0"/>
              </a:spcBef>
              <a:spcAft>
                <a:spcPct val="0"/>
              </a:spcAft>
              <a:defRPr b="1">
                <a:solidFill>
                  <a:schemeClr val="tx2"/>
                </a:solidFill>
                <a:latin typeface="Franklin Gothic Book" pitchFamily="34" charset="0"/>
              </a:defRPr>
            </a:lvl9pPr>
          </a:lstStyle>
          <a:p>
            <a:pPr>
              <a:defRPr/>
            </a:pPr>
            <a:r>
              <a:rPr lang="ru-RU" kern="0" dirty="0"/>
              <a:t>Оценка изменений качества предоставляемых жилищно-коммунальных услуг</a:t>
            </a:r>
          </a:p>
        </p:txBody>
      </p:sp>
      <p:sp>
        <p:nvSpPr>
          <p:cNvPr id="19" name="Text Box 15"/>
          <p:cNvSpPr txBox="1">
            <a:spLocks noChangeArrowheads="1"/>
          </p:cNvSpPr>
          <p:nvPr/>
        </p:nvSpPr>
        <p:spPr bwMode="auto">
          <a:xfrm>
            <a:off x="4105273" y="1556792"/>
            <a:ext cx="4714877" cy="369332"/>
          </a:xfrm>
          <a:prstGeom prst="rect">
            <a:avLst/>
          </a:prstGeom>
          <a:noFill/>
          <a:ln w="9525">
            <a:noFill/>
            <a:miter lim="800000"/>
            <a:headEnd/>
            <a:tailEnd/>
          </a:ln>
        </p:spPr>
        <p:txBody>
          <a:bodyPr wrap="square">
            <a:spAutoFit/>
          </a:bodyPr>
          <a:lstStyle/>
          <a:p>
            <a:pPr algn="r">
              <a:defRPr/>
            </a:pPr>
            <a:r>
              <a:rPr lang="ru-RU" sz="900" b="1" i="1" dirty="0" smtClean="0">
                <a:latin typeface="Arial" charset="0"/>
              </a:rPr>
              <a:t>Диаграмма </a:t>
            </a:r>
            <a:r>
              <a:rPr lang="ru-RU" sz="900" b="1" i="1" dirty="0" smtClean="0">
                <a:latin typeface="Arial" charset="0"/>
                <a:cs typeface="+mn-cs"/>
              </a:rPr>
              <a:t>23</a:t>
            </a:r>
            <a:endParaRPr lang="ru-RU" sz="900" b="1" i="1" dirty="0">
              <a:latin typeface="Arial" charset="0"/>
              <a:cs typeface="+mn-cs"/>
            </a:endParaRPr>
          </a:p>
          <a:p>
            <a:pPr algn="r">
              <a:spcBef>
                <a:spcPts val="0"/>
              </a:spcBef>
              <a:defRPr/>
            </a:pPr>
            <a:r>
              <a:rPr lang="ru-RU" sz="900" i="1" dirty="0">
                <a:latin typeface="Arial" charset="0"/>
                <a:cs typeface="+mn-cs"/>
              </a:rPr>
              <a:t>В % от всех респондентов, </a:t>
            </a:r>
            <a:r>
              <a:rPr lang="en-US" sz="900" i="1" dirty="0" smtClean="0">
                <a:latin typeface="Arial" charset="0"/>
                <a:cs typeface="+mn-cs"/>
              </a:rPr>
              <a:t>n=1600</a:t>
            </a:r>
            <a:endParaRPr lang="ru-RU" sz="900" dirty="0">
              <a:effectLst>
                <a:outerShdw blurRad="38100" dist="38100" dir="2700000" algn="tl">
                  <a:srgbClr val="C0C0C0"/>
                </a:outerShdw>
              </a:effectLst>
              <a:latin typeface="Arial" charset="0"/>
              <a:cs typeface="+mn-cs"/>
            </a:endParaRPr>
          </a:p>
        </p:txBody>
      </p:sp>
      <p:sp>
        <p:nvSpPr>
          <p:cNvPr id="9" name="Text Box 12"/>
          <p:cNvSpPr txBox="1">
            <a:spLocks noChangeArrowheads="1"/>
          </p:cNvSpPr>
          <p:nvPr/>
        </p:nvSpPr>
        <p:spPr bwMode="auto">
          <a:xfrm>
            <a:off x="179389" y="1196752"/>
            <a:ext cx="7560964" cy="276999"/>
          </a:xfrm>
          <a:prstGeom prst="rect">
            <a:avLst/>
          </a:prstGeom>
          <a:noFill/>
          <a:ln w="9525" algn="ctr">
            <a:noFill/>
            <a:miter lim="800000"/>
            <a:headEnd/>
            <a:tailEnd/>
          </a:ln>
          <a:effectLst/>
        </p:spPr>
        <p:txBody>
          <a:bodyPr wrap="square" anchor="b">
            <a:spAutoFit/>
          </a:bodyPr>
          <a:lstStyle/>
          <a:p>
            <a:pPr algn="ctr">
              <a:defRPr/>
            </a:pPr>
            <a:r>
              <a:rPr lang="ru-RU" sz="1200" b="1" dirty="0">
                <a:solidFill>
                  <a:srgbClr val="000000"/>
                </a:solidFill>
                <a:latin typeface="Arial" charset="0"/>
                <a:cs typeface="+mn-cs"/>
              </a:rPr>
              <a:t>Оцените, как меняется качество предоставляемых жилищно-коммунальных услуг?</a:t>
            </a:r>
            <a:endParaRPr lang="en-US" sz="1200" b="1" dirty="0">
              <a:solidFill>
                <a:srgbClr val="000000"/>
              </a:solidFill>
              <a:latin typeface="Arial" charset="0"/>
              <a:cs typeface="+mn-cs"/>
            </a:endParaRPr>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52</a:t>
            </a:fld>
            <a:endParaRPr lang="ru-RU" dirty="0"/>
          </a:p>
        </p:txBody>
      </p:sp>
      <p:sp>
        <p:nvSpPr>
          <p:cNvPr id="13" name="TextBox 12"/>
          <p:cNvSpPr txBox="1"/>
          <p:nvPr/>
        </p:nvSpPr>
        <p:spPr>
          <a:xfrm>
            <a:off x="503040" y="6641635"/>
            <a:ext cx="8640960" cy="215444"/>
          </a:xfrm>
          <a:prstGeom prst="rect">
            <a:avLst/>
          </a:prstGeom>
          <a:noFill/>
        </p:spPr>
        <p:txBody>
          <a:bodyPr wrap="square" rtlCol="0">
            <a:spAutoFit/>
          </a:bodyPr>
          <a:lstStyle/>
          <a:p>
            <a:pPr algn="r"/>
            <a:r>
              <a:rPr lang="ru-RU" sz="800" i="1" dirty="0">
                <a:solidFill>
                  <a:schemeClr val="bg1">
                    <a:lumMod val="50000"/>
                  </a:schemeClr>
                </a:solidFill>
              </a:rPr>
              <a:t>* - Формулировка вопроса в ноябре 2015 </a:t>
            </a:r>
            <a:r>
              <a:rPr lang="ru-RU" sz="800" i="1" dirty="0" smtClean="0">
                <a:solidFill>
                  <a:schemeClr val="bg1">
                    <a:lumMod val="50000"/>
                  </a:schemeClr>
                </a:solidFill>
              </a:rPr>
              <a:t>года: </a:t>
            </a:r>
            <a:r>
              <a:rPr lang="ru-RU" sz="800" i="1" dirty="0">
                <a:solidFill>
                  <a:schemeClr val="bg1">
                    <a:lumMod val="50000"/>
                  </a:schemeClr>
                </a:solidFill>
              </a:rPr>
              <a:t>«Оцените, как изменилось качество предоставляемых жилищно-коммунальных услуг за последний год?»</a:t>
            </a:r>
          </a:p>
        </p:txBody>
      </p:sp>
      <p:sp>
        <p:nvSpPr>
          <p:cNvPr id="11" name="Rectangle 5"/>
          <p:cNvSpPr txBox="1">
            <a:spLocks noChangeArrowheads="1"/>
          </p:cNvSpPr>
          <p:nvPr/>
        </p:nvSpPr>
        <p:spPr bwMode="auto">
          <a:xfrm>
            <a:off x="107505" y="4565254"/>
            <a:ext cx="8856984" cy="1383010"/>
          </a:xfrm>
          <a:prstGeom prst="rect">
            <a:avLst/>
          </a:prstGeom>
          <a:noFill/>
          <a:ln w="9525">
            <a:noFill/>
            <a:miter lim="800000"/>
            <a:headEnd/>
            <a:tailEnd/>
          </a:ln>
        </p:spPr>
        <p:txBody>
          <a:bodyPr/>
          <a:lstStyle/>
          <a:p>
            <a:pPr marL="180975" indent="-180975" algn="just">
              <a:spcBef>
                <a:spcPct val="10000"/>
              </a:spcBef>
              <a:buClr>
                <a:srgbClr val="339966"/>
              </a:buClr>
              <a:buSzPct val="90000"/>
              <a:buFont typeface="Wingdings" pitchFamily="2" charset="2"/>
              <a:buChar char="q"/>
              <a:defRPr/>
            </a:pPr>
            <a:r>
              <a:rPr lang="ru-RU" sz="1200" kern="0" dirty="0">
                <a:latin typeface="Franklin Gothic Medium" pitchFamily="34" charset="0"/>
                <a:cs typeface="+mn-cs"/>
              </a:rPr>
              <a:t>Жители </a:t>
            </a:r>
            <a:r>
              <a:rPr lang="ru-RU" sz="1200" kern="0" dirty="0" smtClean="0">
                <a:latin typeface="Franklin Gothic Medium" pitchFamily="34" charset="0"/>
              </a:rPr>
              <a:t>Дальневосточного </a:t>
            </a:r>
            <a:r>
              <a:rPr lang="ru-RU" sz="1200" kern="0" dirty="0">
                <a:latin typeface="Franklin Gothic Medium" pitchFamily="34" charset="0"/>
                <a:cs typeface="+mn-cs"/>
              </a:rPr>
              <a:t>федерального округа чаще остальных опрошенных сообщали, что, по их мнению, </a:t>
            </a:r>
            <a:r>
              <a:rPr lang="ru-RU" sz="1200" kern="0" dirty="0">
                <a:latin typeface="Franklin Gothic Medium" pitchFamily="34" charset="0"/>
              </a:rPr>
              <a:t>в качестве предоставления жилищно-коммунальных </a:t>
            </a:r>
            <a:r>
              <a:rPr lang="ru-RU" sz="1200" kern="0" dirty="0" smtClean="0">
                <a:latin typeface="Franklin Gothic Medium" pitchFamily="34" charset="0"/>
              </a:rPr>
              <a:t>услуг </a:t>
            </a:r>
            <a:r>
              <a:rPr lang="ru-RU" sz="1200" kern="0" dirty="0" smtClean="0">
                <a:latin typeface="Franklin Gothic Medium" pitchFamily="34" charset="0"/>
                <a:cs typeface="+mn-cs"/>
              </a:rPr>
              <a:t>произошли </a:t>
            </a:r>
            <a:r>
              <a:rPr lang="ru-RU" sz="1200" kern="0" dirty="0">
                <a:latin typeface="Franklin Gothic Medium" pitchFamily="34" charset="0"/>
                <a:cs typeface="+mn-cs"/>
              </a:rPr>
              <a:t>положительные </a:t>
            </a:r>
            <a:r>
              <a:rPr lang="ru-RU" sz="1200" kern="0" dirty="0" smtClean="0">
                <a:latin typeface="Franklin Gothic Medium" pitchFamily="34" charset="0"/>
                <a:cs typeface="+mn-cs"/>
              </a:rPr>
              <a:t>изменения (46% по </a:t>
            </a:r>
            <a:r>
              <a:rPr lang="ru-RU" sz="1200" kern="0" dirty="0">
                <a:latin typeface="Franklin Gothic Medium" pitchFamily="34" charset="0"/>
                <a:cs typeface="+mn-cs"/>
              </a:rPr>
              <a:t>сравнению с </a:t>
            </a:r>
            <a:r>
              <a:rPr lang="ru-RU" sz="1200" kern="0" dirty="0" smtClean="0">
                <a:latin typeface="Franklin Gothic Medium" pitchFamily="34" charset="0"/>
                <a:cs typeface="+mn-cs"/>
              </a:rPr>
              <a:t>32% </a:t>
            </a:r>
            <a:r>
              <a:rPr lang="ru-RU" sz="1200" kern="0" dirty="0">
                <a:latin typeface="Franklin Gothic Medium" pitchFamily="34" charset="0"/>
                <a:cs typeface="+mn-cs"/>
              </a:rPr>
              <a:t>в целом по выборке).</a:t>
            </a:r>
          </a:p>
          <a:p>
            <a:pPr marL="180975" indent="-180975" algn="just">
              <a:spcBef>
                <a:spcPct val="10000"/>
              </a:spcBef>
              <a:buClr>
                <a:srgbClr val="339966"/>
              </a:buClr>
              <a:buSzPct val="90000"/>
              <a:buFont typeface="Wingdings" pitchFamily="2" charset="2"/>
              <a:buChar char="q"/>
              <a:defRPr/>
            </a:pPr>
            <a:r>
              <a:rPr lang="ru-RU" sz="1200" kern="0" dirty="0">
                <a:latin typeface="Franklin Gothic Medium" pitchFamily="34" charset="0"/>
                <a:cs typeface="+mn-cs"/>
              </a:rPr>
              <a:t>Реже остальных положительные оценки давали жители Сибирского и </a:t>
            </a:r>
            <a:r>
              <a:rPr lang="ru-RU" sz="1200" kern="0" dirty="0" smtClean="0">
                <a:latin typeface="Franklin Gothic Medium" pitchFamily="34" charset="0"/>
                <a:cs typeface="+mn-cs"/>
              </a:rPr>
              <a:t>Северо-Западного федеральных округов (26% соответственно</a:t>
            </a:r>
            <a:r>
              <a:rPr lang="ru-RU" sz="1200" kern="0" dirty="0">
                <a:latin typeface="Franklin Gothic Medium" pitchFamily="34" charset="0"/>
                <a:cs typeface="+mn-cs"/>
              </a:rPr>
              <a:t>).</a:t>
            </a:r>
          </a:p>
          <a:p>
            <a:pPr marL="180975" indent="-180975" algn="just">
              <a:spcBef>
                <a:spcPct val="10000"/>
              </a:spcBef>
              <a:buClr>
                <a:srgbClr val="339966"/>
              </a:buClr>
              <a:buSzPct val="90000"/>
              <a:buFont typeface="Wingdings" pitchFamily="2" charset="2"/>
              <a:buChar char="q"/>
              <a:defRPr/>
            </a:pPr>
            <a:r>
              <a:rPr lang="ru-RU" sz="1200" kern="0" dirty="0">
                <a:latin typeface="Franklin Gothic Medium" pitchFamily="34" charset="0"/>
                <a:cs typeface="+mn-cs"/>
              </a:rPr>
              <a:t>О негативных изменениях чаще остальных сообщали опрошенные в </a:t>
            </a:r>
            <a:r>
              <a:rPr lang="ru-RU" sz="1200" kern="0" dirty="0" smtClean="0">
                <a:latin typeface="Franklin Gothic Medium" pitchFamily="34" charset="0"/>
                <a:cs typeface="+mn-cs"/>
              </a:rPr>
              <a:t>Дальневосточном федеральном округе (28% </a:t>
            </a:r>
            <a:r>
              <a:rPr lang="ru-RU" sz="1200" kern="0" dirty="0">
                <a:latin typeface="Franklin Gothic Medium" pitchFamily="34" charset="0"/>
                <a:cs typeface="+mn-cs"/>
              </a:rPr>
              <a:t>по сравнению с </a:t>
            </a:r>
            <a:r>
              <a:rPr lang="ru-RU" sz="1200" kern="0" dirty="0" smtClean="0">
                <a:latin typeface="Franklin Gothic Medium" pitchFamily="34" charset="0"/>
                <a:cs typeface="+mn-cs"/>
              </a:rPr>
              <a:t>20% </a:t>
            </a:r>
            <a:r>
              <a:rPr lang="ru-RU" sz="1200" kern="0" dirty="0">
                <a:latin typeface="Franklin Gothic Medium" pitchFamily="34" charset="0"/>
                <a:cs typeface="+mn-cs"/>
              </a:rPr>
              <a:t>в целом по выборке). </a:t>
            </a:r>
          </a:p>
        </p:txBody>
      </p:sp>
      <p:graphicFrame>
        <p:nvGraphicFramePr>
          <p:cNvPr id="15" name="Диаграмма 14"/>
          <p:cNvGraphicFramePr/>
          <p:nvPr>
            <p:extLst>
              <p:ext uri="{D42A27DB-BD31-4B8C-83A1-F6EECF244321}">
                <p14:modId xmlns:p14="http://schemas.microsoft.com/office/powerpoint/2010/main" val="2474461098"/>
              </p:ext>
            </p:extLst>
          </p:nvPr>
        </p:nvGraphicFramePr>
        <p:xfrm>
          <a:off x="35050" y="1916832"/>
          <a:ext cx="8785100" cy="26484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0370801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
          <p:cNvSpPr txBox="1">
            <a:spLocks noChangeArrowheads="1"/>
          </p:cNvSpPr>
          <p:nvPr/>
        </p:nvSpPr>
        <p:spPr bwMode="auto">
          <a:xfrm>
            <a:off x="107950" y="4725144"/>
            <a:ext cx="8726992" cy="1152128"/>
          </a:xfrm>
          <a:prstGeom prst="rect">
            <a:avLst/>
          </a:prstGeom>
          <a:noFill/>
          <a:ln w="9525">
            <a:noFill/>
            <a:miter lim="800000"/>
            <a:headEnd/>
            <a:tailEnd/>
          </a:ln>
        </p:spPr>
        <p:txBody>
          <a:bodyPr/>
          <a:lstStyle>
            <a:defPPr>
              <a:defRPr lang="ru-RU"/>
            </a:defPPr>
            <a:lvl1pPr marL="266700" indent="-266700" algn="just">
              <a:spcBef>
                <a:spcPct val="10000"/>
              </a:spcBef>
              <a:buClr>
                <a:srgbClr val="339966"/>
              </a:buClr>
              <a:buSzPct val="90000"/>
              <a:buFont typeface="Wingdings" pitchFamily="2" charset="2"/>
              <a:buChar char="q"/>
              <a:defRPr sz="1400" kern="0" spc="-10">
                <a:latin typeface="Franklin Gothic Book" panose="020B0503020102020204" pitchFamily="34" charset="0"/>
                <a:cs typeface="+mn-cs"/>
              </a:defRPr>
            </a:lvl1pPr>
          </a:lstStyle>
          <a:p>
            <a:r>
              <a:rPr lang="ru-RU" dirty="0" smtClean="0"/>
              <a:t>Исследование показало, что с ростом дохода россиян – растет удовлетворенность изменениями качества услуг ЖКХ (35% в 3-4 </a:t>
            </a:r>
            <a:r>
              <a:rPr lang="ru-RU" dirty="0" err="1" smtClean="0"/>
              <a:t>квинтилях</a:t>
            </a:r>
            <a:r>
              <a:rPr lang="ru-RU" dirty="0" smtClean="0"/>
              <a:t> и 37% - в 5-м </a:t>
            </a:r>
            <a:r>
              <a:rPr lang="ru-RU" dirty="0" err="1" smtClean="0"/>
              <a:t>квинтиле</a:t>
            </a:r>
            <a:r>
              <a:rPr lang="ru-RU" dirty="0" smtClean="0"/>
              <a:t>). Вероятно, связь опосредована качеством жилищных условий опрошенных.</a:t>
            </a:r>
          </a:p>
          <a:p>
            <a:r>
              <a:rPr lang="ru-RU" dirty="0" smtClean="0"/>
              <a:t>Согласно данным, менее обеспеченные россияне (1-2 </a:t>
            </a:r>
            <a:r>
              <a:rPr lang="ru-RU" dirty="0" err="1" smtClean="0"/>
              <a:t>квинтели</a:t>
            </a:r>
            <a:r>
              <a:rPr lang="ru-RU" dirty="0" smtClean="0"/>
              <a:t>) существенно чаще отвечают, что качество ЖКУ снижается (24-25% против 20% в целом по выборке).</a:t>
            </a:r>
            <a:endParaRPr lang="ru-RU" dirty="0"/>
          </a:p>
        </p:txBody>
      </p:sp>
      <p:sp>
        <p:nvSpPr>
          <p:cNvPr id="8" name="Rectangle 2"/>
          <p:cNvSpPr txBox="1">
            <a:spLocks noChangeArrowheads="1"/>
          </p:cNvSpPr>
          <p:nvPr/>
        </p:nvSpPr>
        <p:spPr bwMode="auto">
          <a:xfrm>
            <a:off x="468313" y="404813"/>
            <a:ext cx="7127875" cy="647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b="1">
                <a:solidFill>
                  <a:schemeClr val="tx2"/>
                </a:solidFill>
                <a:latin typeface="+mj-lt"/>
                <a:ea typeface="+mj-ea"/>
                <a:cs typeface="+mj-cs"/>
              </a:defRPr>
            </a:lvl1pPr>
            <a:lvl2pPr algn="l" rtl="0" eaLnBrk="0" fontAlgn="base" hangingPunct="0">
              <a:spcBef>
                <a:spcPct val="0"/>
              </a:spcBef>
              <a:spcAft>
                <a:spcPct val="0"/>
              </a:spcAft>
              <a:defRPr b="1">
                <a:solidFill>
                  <a:schemeClr val="tx2"/>
                </a:solidFill>
                <a:latin typeface="Franklin Gothic Book" pitchFamily="34" charset="0"/>
              </a:defRPr>
            </a:lvl2pPr>
            <a:lvl3pPr algn="l" rtl="0" eaLnBrk="0" fontAlgn="base" hangingPunct="0">
              <a:spcBef>
                <a:spcPct val="0"/>
              </a:spcBef>
              <a:spcAft>
                <a:spcPct val="0"/>
              </a:spcAft>
              <a:defRPr b="1">
                <a:solidFill>
                  <a:schemeClr val="tx2"/>
                </a:solidFill>
                <a:latin typeface="Franklin Gothic Book" pitchFamily="34" charset="0"/>
              </a:defRPr>
            </a:lvl3pPr>
            <a:lvl4pPr algn="l" rtl="0" eaLnBrk="0" fontAlgn="base" hangingPunct="0">
              <a:spcBef>
                <a:spcPct val="0"/>
              </a:spcBef>
              <a:spcAft>
                <a:spcPct val="0"/>
              </a:spcAft>
              <a:defRPr b="1">
                <a:solidFill>
                  <a:schemeClr val="tx2"/>
                </a:solidFill>
                <a:latin typeface="Franklin Gothic Book" pitchFamily="34" charset="0"/>
              </a:defRPr>
            </a:lvl4pPr>
            <a:lvl5pPr algn="l" rtl="0" eaLnBrk="0" fontAlgn="base" hangingPunct="0">
              <a:spcBef>
                <a:spcPct val="0"/>
              </a:spcBef>
              <a:spcAft>
                <a:spcPct val="0"/>
              </a:spcAft>
              <a:defRPr b="1">
                <a:solidFill>
                  <a:schemeClr val="tx2"/>
                </a:solidFill>
                <a:latin typeface="Franklin Gothic Book" pitchFamily="34" charset="0"/>
              </a:defRPr>
            </a:lvl5pPr>
            <a:lvl6pPr marL="457200" algn="l" rtl="0" fontAlgn="base">
              <a:spcBef>
                <a:spcPct val="0"/>
              </a:spcBef>
              <a:spcAft>
                <a:spcPct val="0"/>
              </a:spcAft>
              <a:defRPr b="1">
                <a:solidFill>
                  <a:schemeClr val="tx2"/>
                </a:solidFill>
                <a:latin typeface="Franklin Gothic Book" pitchFamily="34" charset="0"/>
              </a:defRPr>
            </a:lvl6pPr>
            <a:lvl7pPr marL="914400" algn="l" rtl="0" fontAlgn="base">
              <a:spcBef>
                <a:spcPct val="0"/>
              </a:spcBef>
              <a:spcAft>
                <a:spcPct val="0"/>
              </a:spcAft>
              <a:defRPr b="1">
                <a:solidFill>
                  <a:schemeClr val="tx2"/>
                </a:solidFill>
                <a:latin typeface="Franklin Gothic Book" pitchFamily="34" charset="0"/>
              </a:defRPr>
            </a:lvl7pPr>
            <a:lvl8pPr marL="1371600" algn="l" rtl="0" fontAlgn="base">
              <a:spcBef>
                <a:spcPct val="0"/>
              </a:spcBef>
              <a:spcAft>
                <a:spcPct val="0"/>
              </a:spcAft>
              <a:defRPr b="1">
                <a:solidFill>
                  <a:schemeClr val="tx2"/>
                </a:solidFill>
                <a:latin typeface="Franklin Gothic Book" pitchFamily="34" charset="0"/>
              </a:defRPr>
            </a:lvl8pPr>
            <a:lvl9pPr marL="1828800" algn="l" rtl="0" fontAlgn="base">
              <a:spcBef>
                <a:spcPct val="0"/>
              </a:spcBef>
              <a:spcAft>
                <a:spcPct val="0"/>
              </a:spcAft>
              <a:defRPr b="1">
                <a:solidFill>
                  <a:schemeClr val="tx2"/>
                </a:solidFill>
                <a:latin typeface="Franklin Gothic Book" pitchFamily="34" charset="0"/>
              </a:defRPr>
            </a:lvl9pPr>
          </a:lstStyle>
          <a:p>
            <a:pPr>
              <a:defRPr/>
            </a:pPr>
            <a:r>
              <a:rPr lang="ru-RU" kern="0" dirty="0"/>
              <a:t>Оценка изменений качества предоставляемых жилищно-коммунальных услуг</a:t>
            </a:r>
          </a:p>
        </p:txBody>
      </p:sp>
      <p:sp>
        <p:nvSpPr>
          <p:cNvPr id="10" name="Text Box 15"/>
          <p:cNvSpPr txBox="1">
            <a:spLocks noChangeArrowheads="1"/>
          </p:cNvSpPr>
          <p:nvPr/>
        </p:nvSpPr>
        <p:spPr bwMode="auto">
          <a:xfrm>
            <a:off x="4120065" y="1705745"/>
            <a:ext cx="4714877" cy="369332"/>
          </a:xfrm>
          <a:prstGeom prst="rect">
            <a:avLst/>
          </a:prstGeom>
          <a:noFill/>
          <a:ln w="9525">
            <a:noFill/>
            <a:miter lim="800000"/>
            <a:headEnd/>
            <a:tailEnd/>
          </a:ln>
        </p:spPr>
        <p:txBody>
          <a:bodyPr wrap="square">
            <a:spAutoFit/>
          </a:bodyPr>
          <a:lstStyle/>
          <a:p>
            <a:pPr algn="r">
              <a:defRPr/>
            </a:pPr>
            <a:r>
              <a:rPr lang="ru-RU" sz="900" b="1" i="1" dirty="0" smtClean="0">
                <a:latin typeface="Arial" charset="0"/>
              </a:rPr>
              <a:t>Диаграмма </a:t>
            </a:r>
            <a:r>
              <a:rPr lang="ru-RU" sz="900" b="1" i="1" dirty="0" smtClean="0">
                <a:latin typeface="Arial" charset="0"/>
                <a:cs typeface="+mn-cs"/>
              </a:rPr>
              <a:t>24</a:t>
            </a:r>
            <a:endParaRPr lang="ru-RU" sz="900" b="1" i="1" dirty="0">
              <a:latin typeface="Arial" charset="0"/>
              <a:cs typeface="+mn-cs"/>
            </a:endParaRPr>
          </a:p>
          <a:p>
            <a:pPr algn="r">
              <a:spcBef>
                <a:spcPts val="0"/>
              </a:spcBef>
              <a:defRPr/>
            </a:pPr>
            <a:r>
              <a:rPr lang="ru-RU" sz="900" i="1" dirty="0">
                <a:latin typeface="Arial" charset="0"/>
                <a:cs typeface="+mn-cs"/>
              </a:rPr>
              <a:t>В % от всех респондентов, </a:t>
            </a:r>
            <a:r>
              <a:rPr lang="en-US" sz="900" i="1" dirty="0">
                <a:latin typeface="Arial" charset="0"/>
                <a:cs typeface="+mn-cs"/>
              </a:rPr>
              <a:t>n=1600</a:t>
            </a:r>
            <a:r>
              <a:rPr lang="ru-RU" sz="900" i="1" dirty="0">
                <a:latin typeface="Arial" charset="0"/>
                <a:cs typeface="+mn-cs"/>
              </a:rPr>
              <a:t>. </a:t>
            </a:r>
            <a:endParaRPr lang="ru-RU" sz="900" dirty="0">
              <a:effectLst>
                <a:outerShdw blurRad="38100" dist="38100" dir="2700000" algn="tl">
                  <a:srgbClr val="C0C0C0"/>
                </a:outerShdw>
              </a:effectLst>
              <a:latin typeface="Arial" charset="0"/>
              <a:cs typeface="+mn-cs"/>
            </a:endParaRPr>
          </a:p>
        </p:txBody>
      </p:sp>
      <p:sp>
        <p:nvSpPr>
          <p:cNvPr id="12" name="Text Box 12"/>
          <p:cNvSpPr txBox="1">
            <a:spLocks noChangeArrowheads="1"/>
          </p:cNvSpPr>
          <p:nvPr/>
        </p:nvSpPr>
        <p:spPr bwMode="auto">
          <a:xfrm>
            <a:off x="179389" y="1196752"/>
            <a:ext cx="7560964" cy="276999"/>
          </a:xfrm>
          <a:prstGeom prst="rect">
            <a:avLst/>
          </a:prstGeom>
          <a:noFill/>
          <a:ln w="9525" algn="ctr">
            <a:noFill/>
            <a:miter lim="800000"/>
            <a:headEnd/>
            <a:tailEnd/>
          </a:ln>
          <a:effectLst/>
        </p:spPr>
        <p:txBody>
          <a:bodyPr wrap="square" anchor="b">
            <a:spAutoFit/>
          </a:bodyPr>
          <a:lstStyle/>
          <a:p>
            <a:pPr algn="ctr">
              <a:defRPr/>
            </a:pPr>
            <a:r>
              <a:rPr lang="ru-RU" sz="1200" b="1" dirty="0">
                <a:solidFill>
                  <a:srgbClr val="000000"/>
                </a:solidFill>
                <a:latin typeface="Arial" charset="0"/>
                <a:cs typeface="+mn-cs"/>
              </a:rPr>
              <a:t>Оцените, как меняется качество предоставляемых жилищно-коммунальных услуг?</a:t>
            </a:r>
            <a:endParaRPr lang="en-US" sz="1200" b="1" dirty="0">
              <a:solidFill>
                <a:srgbClr val="000000"/>
              </a:solidFill>
              <a:latin typeface="Arial" charset="0"/>
              <a:cs typeface="+mn-cs"/>
            </a:endParaRPr>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53</a:t>
            </a:fld>
            <a:endParaRPr lang="ru-RU" dirty="0"/>
          </a:p>
        </p:txBody>
      </p:sp>
      <p:sp>
        <p:nvSpPr>
          <p:cNvPr id="17" name="TextBox 16"/>
          <p:cNvSpPr txBox="1"/>
          <p:nvPr/>
        </p:nvSpPr>
        <p:spPr>
          <a:xfrm>
            <a:off x="503040" y="6641635"/>
            <a:ext cx="8640960" cy="215444"/>
          </a:xfrm>
          <a:prstGeom prst="rect">
            <a:avLst/>
          </a:prstGeom>
          <a:noFill/>
        </p:spPr>
        <p:txBody>
          <a:bodyPr wrap="square" rtlCol="0">
            <a:spAutoFit/>
          </a:bodyPr>
          <a:lstStyle/>
          <a:p>
            <a:pPr algn="r"/>
            <a:r>
              <a:rPr lang="ru-RU" sz="800" i="1" dirty="0">
                <a:solidFill>
                  <a:schemeClr val="bg1">
                    <a:lumMod val="50000"/>
                  </a:schemeClr>
                </a:solidFill>
              </a:rPr>
              <a:t>* - Формулировка вопроса в ноябре </a:t>
            </a:r>
            <a:r>
              <a:rPr lang="ru-RU" sz="800" i="1">
                <a:solidFill>
                  <a:schemeClr val="bg1">
                    <a:lumMod val="50000"/>
                  </a:schemeClr>
                </a:solidFill>
              </a:rPr>
              <a:t>2015 </a:t>
            </a:r>
            <a:r>
              <a:rPr lang="ru-RU" sz="800" i="1" smtClean="0">
                <a:solidFill>
                  <a:schemeClr val="bg1">
                    <a:lumMod val="50000"/>
                  </a:schemeClr>
                </a:solidFill>
              </a:rPr>
              <a:t>года: </a:t>
            </a:r>
            <a:r>
              <a:rPr lang="ru-RU" sz="800" i="1" dirty="0">
                <a:solidFill>
                  <a:schemeClr val="bg1">
                    <a:lumMod val="50000"/>
                  </a:schemeClr>
                </a:solidFill>
              </a:rPr>
              <a:t>«Оцените, как изменилось качество предоставляемых жилищно-коммунальных услуг за последний год?»</a:t>
            </a:r>
          </a:p>
        </p:txBody>
      </p:sp>
      <p:graphicFrame>
        <p:nvGraphicFramePr>
          <p:cNvPr id="11" name="Диаграмма 10"/>
          <p:cNvGraphicFramePr/>
          <p:nvPr>
            <p:extLst>
              <p:ext uri="{D42A27DB-BD31-4B8C-83A1-F6EECF244321}">
                <p14:modId xmlns:p14="http://schemas.microsoft.com/office/powerpoint/2010/main" val="3206103187"/>
              </p:ext>
            </p:extLst>
          </p:nvPr>
        </p:nvGraphicFramePr>
        <p:xfrm>
          <a:off x="35372" y="2075077"/>
          <a:ext cx="8785100" cy="25780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7316764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70183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68313" y="404813"/>
            <a:ext cx="7127875" cy="647700"/>
          </a:xfrm>
        </p:spPr>
        <p:txBody>
          <a:bodyPr/>
          <a:lstStyle/>
          <a:p>
            <a:pPr>
              <a:defRPr/>
            </a:pPr>
            <a:r>
              <a:rPr lang="ru-RU" dirty="0"/>
              <a:t>Социально-демографические характеристики </a:t>
            </a:r>
            <a:r>
              <a:rPr lang="ru-RU" dirty="0" smtClean="0"/>
              <a:t>выборки</a:t>
            </a:r>
            <a:endParaRPr lang="ru-RU" dirty="0"/>
          </a:p>
        </p:txBody>
      </p:sp>
      <p:sp>
        <p:nvSpPr>
          <p:cNvPr id="9220" name="Text Box 3"/>
          <p:cNvSpPr txBox="1">
            <a:spLocks noChangeArrowheads="1"/>
          </p:cNvSpPr>
          <p:nvPr/>
        </p:nvSpPr>
        <p:spPr bwMode="auto">
          <a:xfrm>
            <a:off x="283369" y="1533539"/>
            <a:ext cx="7815262" cy="538163"/>
          </a:xfrm>
          <a:prstGeom prst="rect">
            <a:avLst/>
          </a:prstGeom>
          <a:noFill/>
          <a:ln w="9525">
            <a:noFill/>
            <a:miter lim="800000"/>
            <a:headEnd/>
            <a:tailEnd/>
          </a:ln>
        </p:spPr>
        <p:txBody>
          <a:bodyPr>
            <a:spAutoFit/>
          </a:bodyPr>
          <a:lstStyle/>
          <a:p>
            <a:pPr algn="ctr">
              <a:spcBef>
                <a:spcPct val="50000"/>
              </a:spcBef>
            </a:pPr>
            <a:r>
              <a:rPr lang="ru-RU" sz="1400" b="1" dirty="0"/>
              <a:t>Уровень дохода респондентов,</a:t>
            </a:r>
          </a:p>
          <a:p>
            <a:pPr algn="ctr">
              <a:spcBef>
                <a:spcPct val="50000"/>
              </a:spcBef>
            </a:pPr>
            <a:r>
              <a:rPr lang="ru-RU" sz="1000" i="1" dirty="0" smtClean="0"/>
              <a:t>% </a:t>
            </a:r>
            <a:r>
              <a:rPr lang="ru-RU" sz="1000" i="1" dirty="0"/>
              <a:t>от общего количества опрошенных, </a:t>
            </a:r>
            <a:r>
              <a:rPr lang="en-US" sz="1000" i="1" dirty="0"/>
              <a:t>n=</a:t>
            </a:r>
            <a:r>
              <a:rPr lang="ru-RU" sz="1000" i="1" dirty="0"/>
              <a:t>1600</a:t>
            </a:r>
          </a:p>
        </p:txBody>
      </p:sp>
      <p:sp>
        <p:nvSpPr>
          <p:cNvPr id="9221" name="Text Box 4"/>
          <p:cNvSpPr txBox="1">
            <a:spLocks noChangeArrowheads="1"/>
          </p:cNvSpPr>
          <p:nvPr/>
        </p:nvSpPr>
        <p:spPr bwMode="auto">
          <a:xfrm>
            <a:off x="5732481" y="2072246"/>
            <a:ext cx="1482725" cy="246062"/>
          </a:xfrm>
          <a:prstGeom prst="rect">
            <a:avLst/>
          </a:prstGeom>
          <a:noFill/>
          <a:ln w="9525">
            <a:noFill/>
            <a:miter lim="800000"/>
            <a:headEnd/>
            <a:tailEnd/>
          </a:ln>
        </p:spPr>
        <p:txBody>
          <a:bodyPr>
            <a:spAutoFit/>
          </a:bodyPr>
          <a:lstStyle/>
          <a:p>
            <a:pPr algn="ctr">
              <a:spcBef>
                <a:spcPct val="50000"/>
              </a:spcBef>
            </a:pPr>
            <a:r>
              <a:rPr lang="ru-RU" sz="1000" b="1" i="1" dirty="0" smtClean="0"/>
              <a:t>Таблица 4</a:t>
            </a:r>
            <a:endParaRPr lang="ru-RU" sz="1000" b="1" i="1" dirty="0"/>
          </a:p>
        </p:txBody>
      </p:sp>
      <p:graphicFrame>
        <p:nvGraphicFramePr>
          <p:cNvPr id="9" name="Group 81"/>
          <p:cNvGraphicFramePr>
            <a:graphicFrameLocks noGrp="1"/>
          </p:cNvGraphicFramePr>
          <p:nvPr>
            <p:ph idx="1"/>
            <p:extLst>
              <p:ext uri="{D42A27DB-BD31-4B8C-83A1-F6EECF244321}">
                <p14:modId xmlns:p14="http://schemas.microsoft.com/office/powerpoint/2010/main" val="3167415800"/>
              </p:ext>
            </p:extLst>
          </p:nvPr>
        </p:nvGraphicFramePr>
        <p:xfrm>
          <a:off x="1500166" y="2399643"/>
          <a:ext cx="5375323" cy="2743869"/>
        </p:xfrm>
        <a:graphic>
          <a:graphicData uri="http://schemas.openxmlformats.org/drawingml/2006/table">
            <a:tbl>
              <a:tblPr/>
              <a:tblGrid>
                <a:gridCol w="4301836">
                  <a:extLst>
                    <a:ext uri="{9D8B030D-6E8A-4147-A177-3AD203B41FA5}">
                      <a16:colId xmlns="" xmlns:a16="http://schemas.microsoft.com/office/drawing/2014/main" val="20000"/>
                    </a:ext>
                  </a:extLst>
                </a:gridCol>
                <a:gridCol w="1073487">
                  <a:extLst>
                    <a:ext uri="{9D8B030D-6E8A-4147-A177-3AD203B41FA5}">
                      <a16:colId xmlns="" xmlns:a16="http://schemas.microsoft.com/office/drawing/2014/main" val="20001"/>
                    </a:ext>
                  </a:extLst>
                </a:gridCol>
              </a:tblGrid>
              <a:tr h="424461">
                <a:tc>
                  <a:txBody>
                    <a:bodyPr/>
                    <a:lstStyle/>
                    <a:p>
                      <a:pPr marL="0" marR="0" lvl="0" indent="0" algn="ctr" defTabSz="914400" rtl="0" eaLnBrk="1" fontAlgn="base" latinLnBrk="0" hangingPunct="1">
                        <a:lnSpc>
                          <a:spcPct val="120000"/>
                        </a:lnSpc>
                        <a:spcBef>
                          <a:spcPct val="20000"/>
                        </a:spcBef>
                        <a:spcAft>
                          <a:spcPct val="0"/>
                        </a:spcAft>
                        <a:buClr>
                          <a:srgbClr val="FF455C"/>
                        </a:buClr>
                        <a:buSzTx/>
                        <a:buFontTx/>
                        <a:buNone/>
                        <a:tabLst/>
                        <a:defRPr/>
                      </a:pPr>
                      <a:r>
                        <a:rPr kumimoji="0" lang="ru-RU" sz="1300" b="1" i="0" u="none" strike="noStrike" cap="none" normalizeH="0" baseline="0" dirty="0">
                          <a:ln>
                            <a:noFill/>
                          </a:ln>
                          <a:solidFill>
                            <a:schemeClr val="bg1"/>
                          </a:solidFill>
                          <a:effectLst/>
                          <a:latin typeface="Arial" pitchFamily="34" charset="0"/>
                        </a:rPr>
                        <a:t>Уровень дохода на одного члена домохозяйства</a:t>
                      </a:r>
                    </a:p>
                  </a:txBody>
                  <a:tcPr marL="97500" marR="97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27B"/>
                    </a:solidFill>
                  </a:tcPr>
                </a:tc>
                <a:tc>
                  <a:txBody>
                    <a:bodyPr/>
                    <a:lstStyle/>
                    <a:p>
                      <a:pPr marL="0" marR="0" lvl="0" indent="0" algn="ctr" defTabSz="914400" rtl="0" eaLnBrk="1" fontAlgn="base" latinLnBrk="0" hangingPunct="1">
                        <a:lnSpc>
                          <a:spcPct val="80000"/>
                        </a:lnSpc>
                        <a:spcBef>
                          <a:spcPct val="15000"/>
                        </a:spcBef>
                        <a:spcAft>
                          <a:spcPct val="0"/>
                        </a:spcAft>
                        <a:buClr>
                          <a:srgbClr val="FF455C"/>
                        </a:buClr>
                        <a:buSzTx/>
                        <a:buFontTx/>
                        <a:buNone/>
                        <a:tabLst/>
                      </a:pPr>
                      <a:r>
                        <a:rPr kumimoji="0" lang="ru-RU" sz="1300" b="1" i="0" u="none" strike="noStrike" cap="none" normalizeH="0" baseline="0" dirty="0">
                          <a:ln>
                            <a:noFill/>
                          </a:ln>
                          <a:solidFill>
                            <a:schemeClr val="bg1"/>
                          </a:solidFill>
                          <a:effectLst/>
                          <a:latin typeface="Arial" pitchFamily="34" charset="0"/>
                        </a:rPr>
                        <a:t>%</a:t>
                      </a:r>
                    </a:p>
                  </a:txBody>
                  <a:tcPr marL="97500" marR="97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27B"/>
                    </a:solidFill>
                  </a:tcPr>
                </a:tc>
                <a:extLst>
                  <a:ext uri="{0D108BD9-81ED-4DB2-BD59-A6C34878D82A}">
                    <a16:rowId xmlns="" xmlns:a16="http://schemas.microsoft.com/office/drawing/2014/main" val="10000"/>
                  </a:ext>
                </a:extLst>
              </a:tr>
              <a:tr h="331344">
                <a:tc>
                  <a:txBody>
                    <a:bodyPr/>
                    <a:lstStyle/>
                    <a:p>
                      <a:pPr marL="144000" algn="l" defTabSz="914400" rtl="0" eaLnBrk="1" fontAlgn="t" latinLnBrk="0" hangingPunct="1"/>
                      <a:r>
                        <a:rPr lang="ru-RU" sz="1200" b="0" i="0" u="none" strike="noStrike" kern="1200" dirty="0">
                          <a:solidFill>
                            <a:schemeClr val="tx1"/>
                          </a:solidFill>
                          <a:latin typeface="Arial Cyr"/>
                          <a:ea typeface="+mn-ea"/>
                          <a:cs typeface="+mn-cs"/>
                        </a:rPr>
                        <a:t>до 5000 руб.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ru-RU" sz="1200" b="0" i="0" u="none" strike="noStrike" dirty="0" smtClean="0">
                          <a:solidFill>
                            <a:srgbClr val="000000"/>
                          </a:solidFill>
                          <a:effectLst/>
                          <a:latin typeface="Arial Cyr" panose="020B0604020202020204" pitchFamily="34" charset="0"/>
                          <a:cs typeface="Arial Cyr" panose="020B0604020202020204" pitchFamily="34" charset="0"/>
                        </a:rPr>
                        <a:t>16</a:t>
                      </a:r>
                      <a:endParaRPr lang="ru-RU" sz="1200" b="0" i="0" u="none" strike="noStrike" dirty="0">
                        <a:solidFill>
                          <a:srgbClr val="000000"/>
                        </a:solidFill>
                        <a:effectLst/>
                        <a:latin typeface="Arial Cyr" panose="020B0604020202020204" pitchFamily="34" charset="0"/>
                        <a:cs typeface="Arial Cyr"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331344">
                <a:tc>
                  <a:txBody>
                    <a:bodyPr/>
                    <a:lstStyle/>
                    <a:p>
                      <a:pPr marL="144000" algn="l" defTabSz="914400" rtl="0" eaLnBrk="1" fontAlgn="t" latinLnBrk="0" hangingPunct="1"/>
                      <a:r>
                        <a:rPr lang="ru-RU" sz="1200" b="0" i="0" u="none" strike="noStrike" kern="1200" dirty="0">
                          <a:solidFill>
                            <a:schemeClr val="tx1"/>
                          </a:solidFill>
                          <a:latin typeface="Arial Cyr"/>
                          <a:ea typeface="+mn-ea"/>
                          <a:cs typeface="+mn-cs"/>
                        </a:rPr>
                        <a:t>5000 - 8000 руб.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ru-RU" sz="1200" b="0" i="0" u="none" strike="noStrike" dirty="0" smtClean="0">
                          <a:solidFill>
                            <a:srgbClr val="000000"/>
                          </a:solidFill>
                          <a:effectLst/>
                          <a:latin typeface="Arial Cyr" panose="020B0604020202020204" pitchFamily="34" charset="0"/>
                          <a:cs typeface="Arial Cyr" panose="020B0604020202020204" pitchFamily="34" charset="0"/>
                        </a:rPr>
                        <a:t>15</a:t>
                      </a:r>
                      <a:endParaRPr lang="ru-RU" sz="1200" b="0" i="0" u="none" strike="noStrike" dirty="0">
                        <a:solidFill>
                          <a:srgbClr val="000000"/>
                        </a:solidFill>
                        <a:effectLst/>
                        <a:latin typeface="Arial Cyr" panose="020B0604020202020204" pitchFamily="34" charset="0"/>
                        <a:cs typeface="Arial Cyr"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331344">
                <a:tc>
                  <a:txBody>
                    <a:bodyPr/>
                    <a:lstStyle/>
                    <a:p>
                      <a:pPr marL="144000" algn="l" defTabSz="914400" rtl="0" eaLnBrk="1" fontAlgn="t" latinLnBrk="0" hangingPunct="1"/>
                      <a:r>
                        <a:rPr lang="ru-RU" sz="1200" b="0" i="0" u="none" strike="noStrike" kern="1200" dirty="0">
                          <a:solidFill>
                            <a:schemeClr val="tx1"/>
                          </a:solidFill>
                          <a:latin typeface="Arial Cyr"/>
                          <a:ea typeface="+mn-ea"/>
                          <a:cs typeface="+mn-cs"/>
                        </a:rPr>
                        <a:t>8000 - 10000 руб.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ru-RU" sz="1200" b="0" i="0" u="none" strike="noStrike" dirty="0" smtClean="0">
                          <a:solidFill>
                            <a:srgbClr val="000000"/>
                          </a:solidFill>
                          <a:effectLst/>
                          <a:latin typeface="Arial Cyr" panose="020B0604020202020204" pitchFamily="34" charset="0"/>
                          <a:cs typeface="Arial Cyr" panose="020B0604020202020204" pitchFamily="34" charset="0"/>
                        </a:rPr>
                        <a:t>11</a:t>
                      </a:r>
                      <a:endParaRPr lang="ru-RU" sz="1200" b="0" i="0" u="none" strike="noStrike" dirty="0">
                        <a:solidFill>
                          <a:srgbClr val="000000"/>
                        </a:solidFill>
                        <a:effectLst/>
                        <a:latin typeface="Arial Cyr" panose="020B0604020202020204" pitchFamily="34" charset="0"/>
                        <a:cs typeface="Arial Cyr"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331344">
                <a:tc>
                  <a:txBody>
                    <a:bodyPr/>
                    <a:lstStyle/>
                    <a:p>
                      <a:pPr marL="144000" algn="l" defTabSz="914400" rtl="0" eaLnBrk="1" fontAlgn="t" latinLnBrk="0" hangingPunct="1"/>
                      <a:r>
                        <a:rPr lang="ru-RU" sz="1200" b="0" i="0" u="none" strike="noStrike" kern="1200" dirty="0">
                          <a:solidFill>
                            <a:schemeClr val="tx1"/>
                          </a:solidFill>
                          <a:latin typeface="Arial Cyr"/>
                          <a:ea typeface="+mn-ea"/>
                          <a:cs typeface="+mn-cs"/>
                        </a:rPr>
                        <a:t>10000 - 15000 руб.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ru-RU" sz="1200" b="0" i="0" u="none" strike="noStrike" dirty="0" smtClean="0">
                          <a:solidFill>
                            <a:srgbClr val="000000"/>
                          </a:solidFill>
                          <a:effectLst/>
                          <a:latin typeface="Arial Cyr" panose="020B0604020202020204" pitchFamily="34" charset="0"/>
                          <a:cs typeface="Arial Cyr" panose="020B0604020202020204" pitchFamily="34" charset="0"/>
                        </a:rPr>
                        <a:t>22</a:t>
                      </a:r>
                      <a:endParaRPr lang="ru-RU" sz="1200" b="0" i="0" u="none" strike="noStrike" dirty="0">
                        <a:solidFill>
                          <a:srgbClr val="000000"/>
                        </a:solidFill>
                        <a:effectLst/>
                        <a:latin typeface="Arial Cyr" panose="020B0604020202020204" pitchFamily="34" charset="0"/>
                        <a:cs typeface="Arial Cyr"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331344">
                <a:tc>
                  <a:txBody>
                    <a:bodyPr/>
                    <a:lstStyle/>
                    <a:p>
                      <a:pPr marL="144000" algn="l" defTabSz="914400" rtl="0" eaLnBrk="1" fontAlgn="t" latinLnBrk="0" hangingPunct="1"/>
                      <a:r>
                        <a:rPr lang="ru-RU" sz="1200" b="0" i="0" u="none" strike="noStrike" kern="1200" dirty="0">
                          <a:solidFill>
                            <a:schemeClr val="tx1"/>
                          </a:solidFill>
                          <a:latin typeface="Arial Cyr"/>
                          <a:ea typeface="+mn-ea"/>
                          <a:cs typeface="+mn-cs"/>
                        </a:rPr>
                        <a:t>15000 руб. и выше</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ru-RU" sz="1200" b="0" i="0" u="none" strike="noStrike" dirty="0" smtClean="0">
                          <a:solidFill>
                            <a:srgbClr val="000000"/>
                          </a:solidFill>
                          <a:effectLst/>
                          <a:latin typeface="Arial Cyr" panose="020B0604020202020204" pitchFamily="34" charset="0"/>
                          <a:cs typeface="Arial Cyr" panose="020B0604020202020204" pitchFamily="34" charset="0"/>
                        </a:rPr>
                        <a:t>24</a:t>
                      </a:r>
                      <a:endParaRPr lang="ru-RU" sz="1200" b="0" i="0" u="none" strike="noStrike" dirty="0">
                        <a:solidFill>
                          <a:srgbClr val="000000"/>
                        </a:solidFill>
                        <a:effectLst/>
                        <a:latin typeface="Arial Cyr" panose="020B0604020202020204" pitchFamily="34" charset="0"/>
                        <a:cs typeface="Arial Cyr"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331344">
                <a:tc>
                  <a:txBody>
                    <a:bodyPr/>
                    <a:lstStyle/>
                    <a:p>
                      <a:pPr marL="144000" algn="l" defTabSz="914400" rtl="0" eaLnBrk="1" fontAlgn="t" latinLnBrk="0" hangingPunct="1"/>
                      <a:r>
                        <a:rPr lang="ru-RU" sz="1200" b="0" i="0" u="none" strike="noStrike" kern="1200" dirty="0">
                          <a:solidFill>
                            <a:schemeClr val="tx1"/>
                          </a:solidFill>
                          <a:latin typeface="Arial Cyr"/>
                          <a:ea typeface="+mn-ea"/>
                          <a:cs typeface="+mn-cs"/>
                        </a:rPr>
                        <a:t>Затрудняюсь ответить</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ru-RU" sz="1200" b="0" i="0" u="none" strike="noStrike" dirty="0" smtClean="0">
                          <a:solidFill>
                            <a:srgbClr val="000000"/>
                          </a:solidFill>
                          <a:effectLst/>
                          <a:latin typeface="Arial Cyr" panose="020B0604020202020204" pitchFamily="34" charset="0"/>
                          <a:cs typeface="Arial Cyr" panose="020B0604020202020204" pitchFamily="34" charset="0"/>
                        </a:rPr>
                        <a:t>12</a:t>
                      </a:r>
                      <a:endParaRPr lang="ru-RU" sz="1200" b="0" i="0" u="none" strike="noStrike" dirty="0">
                        <a:solidFill>
                          <a:srgbClr val="000000"/>
                        </a:solidFill>
                        <a:effectLst/>
                        <a:latin typeface="Arial Cyr" panose="020B0604020202020204" pitchFamily="34" charset="0"/>
                        <a:cs typeface="Arial Cyr"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331344">
                <a:tc>
                  <a:txBody>
                    <a:bodyPr/>
                    <a:lstStyle/>
                    <a:p>
                      <a:pPr marL="0" marR="0" lvl="0" indent="0" algn="l" defTabSz="914400" rtl="0" eaLnBrk="1" fontAlgn="base" latinLnBrk="0" hangingPunct="1">
                        <a:lnSpc>
                          <a:spcPct val="120000"/>
                        </a:lnSpc>
                        <a:spcBef>
                          <a:spcPct val="20000"/>
                        </a:spcBef>
                        <a:spcAft>
                          <a:spcPct val="0"/>
                        </a:spcAft>
                        <a:buClr>
                          <a:srgbClr val="FF455C"/>
                        </a:buClr>
                        <a:buSzTx/>
                        <a:buFontTx/>
                        <a:buNone/>
                        <a:tabLst/>
                      </a:pPr>
                      <a:r>
                        <a:rPr kumimoji="0" lang="ru-RU" sz="1300" b="1" i="0" u="none" strike="noStrike" kern="1200" cap="none" normalizeH="0" baseline="0" dirty="0">
                          <a:ln>
                            <a:noFill/>
                          </a:ln>
                          <a:solidFill>
                            <a:schemeClr val="tx1"/>
                          </a:solidFill>
                          <a:effectLst/>
                          <a:latin typeface="Arial" pitchFamily="34" charset="0"/>
                          <a:ea typeface="+mn-ea"/>
                          <a:cs typeface="+mn-cs"/>
                        </a:rPr>
                        <a:t>Всего:</a:t>
                      </a:r>
                    </a:p>
                  </a:txBody>
                  <a:tcPr marL="97500" marR="97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
                          <a:srgbClr val="FF455C"/>
                        </a:buClr>
                        <a:buSzTx/>
                        <a:buFontTx/>
                        <a:buNone/>
                        <a:tabLst/>
                      </a:pPr>
                      <a:r>
                        <a:rPr kumimoji="0" lang="en-US" sz="1300" b="1" i="0" u="none" strike="noStrike" cap="none" normalizeH="0" baseline="0" dirty="0">
                          <a:ln>
                            <a:noFill/>
                          </a:ln>
                          <a:solidFill>
                            <a:schemeClr val="tx1"/>
                          </a:solidFill>
                          <a:effectLst/>
                          <a:latin typeface="Arial" pitchFamily="34" charset="0"/>
                        </a:rPr>
                        <a:t>100</a:t>
                      </a:r>
                      <a:endParaRPr kumimoji="0" lang="ru-RU" sz="1300" b="1" i="0" u="none" strike="noStrike" cap="none" normalizeH="0" baseline="0" dirty="0">
                        <a:ln>
                          <a:noFill/>
                        </a:ln>
                        <a:solidFill>
                          <a:schemeClr val="tx1"/>
                        </a:solidFill>
                        <a:effectLst/>
                        <a:latin typeface="Arial" pitchFamily="34" charset="0"/>
                      </a:endParaRPr>
                    </a:p>
                  </a:txBody>
                  <a:tcPr marL="97500" marR="97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bl>
          </a:graphicData>
        </a:graphic>
      </p:graphicFrame>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6</a:t>
            </a:fld>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81"/>
          <p:cNvGraphicFramePr>
            <a:graphicFrameLocks/>
          </p:cNvGraphicFramePr>
          <p:nvPr>
            <p:extLst>
              <p:ext uri="{D42A27DB-BD31-4B8C-83A1-F6EECF244321}">
                <p14:modId xmlns:p14="http://schemas.microsoft.com/office/powerpoint/2010/main" val="4124880855"/>
              </p:ext>
            </p:extLst>
          </p:nvPr>
        </p:nvGraphicFramePr>
        <p:xfrm>
          <a:off x="755576" y="2132856"/>
          <a:ext cx="7029524" cy="3408457"/>
        </p:xfrm>
        <a:graphic>
          <a:graphicData uri="http://schemas.openxmlformats.org/drawingml/2006/table">
            <a:tbl>
              <a:tblPr/>
              <a:tblGrid>
                <a:gridCol w="6014953">
                  <a:extLst>
                    <a:ext uri="{9D8B030D-6E8A-4147-A177-3AD203B41FA5}">
                      <a16:colId xmlns="" xmlns:a16="http://schemas.microsoft.com/office/drawing/2014/main" val="20000"/>
                    </a:ext>
                  </a:extLst>
                </a:gridCol>
                <a:gridCol w="1014571">
                  <a:extLst>
                    <a:ext uri="{9D8B030D-6E8A-4147-A177-3AD203B41FA5}">
                      <a16:colId xmlns="" xmlns:a16="http://schemas.microsoft.com/office/drawing/2014/main" val="20001"/>
                    </a:ext>
                  </a:extLst>
                </a:gridCol>
              </a:tblGrid>
              <a:tr h="432048">
                <a:tc>
                  <a:txBody>
                    <a:bodyPr/>
                    <a:lstStyle/>
                    <a:p>
                      <a:pPr marL="0" marR="0" lvl="0" indent="0" algn="ctr" defTabSz="914400" rtl="0" eaLnBrk="1" fontAlgn="base" latinLnBrk="0" hangingPunct="1">
                        <a:lnSpc>
                          <a:spcPct val="100000"/>
                        </a:lnSpc>
                        <a:spcBef>
                          <a:spcPts val="0"/>
                        </a:spcBef>
                        <a:spcAft>
                          <a:spcPct val="0"/>
                        </a:spcAft>
                        <a:buClr>
                          <a:srgbClr val="FF455C"/>
                        </a:buClr>
                        <a:buSzTx/>
                        <a:buFontTx/>
                        <a:buNone/>
                        <a:tabLst/>
                      </a:pPr>
                      <a:r>
                        <a:rPr kumimoji="0" lang="ru-RU" sz="1300" b="1" i="0" u="none" strike="noStrike" cap="none" normalizeH="0" baseline="0" dirty="0">
                          <a:ln>
                            <a:noFill/>
                          </a:ln>
                          <a:solidFill>
                            <a:schemeClr val="bg1"/>
                          </a:solidFill>
                          <a:effectLst/>
                          <a:latin typeface="Arial" pitchFamily="34" charset="0"/>
                        </a:rPr>
                        <a:t>Самооценка материального положения</a:t>
                      </a:r>
                    </a:p>
                  </a:txBody>
                  <a:tcPr marL="39000" marR="39000" marT="72000" marB="72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27B"/>
                    </a:solidFill>
                  </a:tcPr>
                </a:tc>
                <a:tc>
                  <a:txBody>
                    <a:bodyPr/>
                    <a:lstStyle/>
                    <a:p>
                      <a:pPr marL="0" marR="0" lvl="0" indent="0" algn="ctr" defTabSz="914400" rtl="0" eaLnBrk="1" fontAlgn="base" latinLnBrk="0" hangingPunct="1">
                        <a:lnSpc>
                          <a:spcPct val="100000"/>
                        </a:lnSpc>
                        <a:spcBef>
                          <a:spcPts val="0"/>
                        </a:spcBef>
                        <a:spcAft>
                          <a:spcPct val="0"/>
                        </a:spcAft>
                        <a:buClr>
                          <a:srgbClr val="FF455C"/>
                        </a:buClr>
                        <a:buSzTx/>
                        <a:buFontTx/>
                        <a:buNone/>
                        <a:tabLst/>
                      </a:pPr>
                      <a:r>
                        <a:rPr kumimoji="0" lang="ru-RU" sz="1200" b="1" i="0" u="none" strike="noStrike" cap="none" normalizeH="0" baseline="0" dirty="0">
                          <a:ln>
                            <a:noFill/>
                          </a:ln>
                          <a:solidFill>
                            <a:schemeClr val="bg1"/>
                          </a:solidFill>
                          <a:effectLst/>
                          <a:latin typeface="Arial" pitchFamily="34" charset="0"/>
                        </a:rPr>
                        <a:t>%</a:t>
                      </a:r>
                    </a:p>
                  </a:txBody>
                  <a:tcPr marL="39000" marR="39000" marT="72000" marB="72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27B"/>
                    </a:solidFill>
                  </a:tcPr>
                </a:tc>
                <a:extLst>
                  <a:ext uri="{0D108BD9-81ED-4DB2-BD59-A6C34878D82A}">
                    <a16:rowId xmlns="" xmlns:a16="http://schemas.microsoft.com/office/drawing/2014/main" val="10000"/>
                  </a:ext>
                </a:extLst>
              </a:tr>
              <a:tr h="329159">
                <a:tc>
                  <a:txBody>
                    <a:bodyPr/>
                    <a:lstStyle/>
                    <a:p>
                      <a:pPr marL="144000" algn="l" defTabSz="914400" rtl="0" eaLnBrk="1" fontAlgn="t" latinLnBrk="0" hangingPunct="1"/>
                      <a:r>
                        <a:rPr lang="ru-RU" sz="1200" b="0" i="0" u="none" strike="noStrike" kern="1200" dirty="0">
                          <a:solidFill>
                            <a:schemeClr val="tx1"/>
                          </a:solidFill>
                          <a:latin typeface="Arial Cyr"/>
                          <a:ea typeface="+mn-ea"/>
                          <a:cs typeface="+mn-cs"/>
                        </a:rPr>
                        <a:t>Мы едва сводим концы с концами. Денег не хватает даже на продукты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t"/>
                      <a:r>
                        <a:rPr lang="ru-RU" sz="1200" b="0" i="0" u="none" strike="noStrike" dirty="0" smtClean="0">
                          <a:solidFill>
                            <a:srgbClr val="000000"/>
                          </a:solidFill>
                          <a:effectLst/>
                          <a:latin typeface="Arial Cyr" panose="020B0604020202020204" pitchFamily="34" charset="0"/>
                          <a:cs typeface="Arial Cyr" panose="020B0604020202020204" pitchFamily="34" charset="0"/>
                        </a:rPr>
                        <a:t>7</a:t>
                      </a:r>
                      <a:endParaRPr lang="ru-RU" sz="1200" b="0" i="0" u="none" strike="noStrike" dirty="0">
                        <a:solidFill>
                          <a:srgbClr val="000000"/>
                        </a:solidFill>
                        <a:effectLst/>
                        <a:latin typeface="Arial Cyr" panose="020B0604020202020204" pitchFamily="34" charset="0"/>
                        <a:cs typeface="Arial Cyr"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356453">
                <a:tc>
                  <a:txBody>
                    <a:bodyPr/>
                    <a:lstStyle/>
                    <a:p>
                      <a:pPr marL="144000" algn="l" defTabSz="914400" rtl="0" eaLnBrk="1" fontAlgn="t" latinLnBrk="0" hangingPunct="1"/>
                      <a:r>
                        <a:rPr lang="ru-RU" sz="1200" b="0" i="0" u="none" strike="noStrike" kern="1200" dirty="0">
                          <a:solidFill>
                            <a:schemeClr val="tx1"/>
                          </a:solidFill>
                          <a:latin typeface="Arial Cyr"/>
                          <a:ea typeface="+mn-ea"/>
                          <a:cs typeface="+mn-cs"/>
                        </a:rPr>
                        <a:t>На продукты денег хватает, но покупка одежды уже затруднительна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t"/>
                      <a:r>
                        <a:rPr lang="ru-RU" sz="1200" b="0" i="0" u="none" strike="noStrike" dirty="0" smtClean="0">
                          <a:solidFill>
                            <a:srgbClr val="000000"/>
                          </a:solidFill>
                          <a:effectLst/>
                          <a:latin typeface="Arial Cyr" panose="020B0604020202020204" pitchFamily="34" charset="0"/>
                          <a:cs typeface="Arial Cyr" panose="020B0604020202020204" pitchFamily="34" charset="0"/>
                        </a:rPr>
                        <a:t>28</a:t>
                      </a:r>
                      <a:endParaRPr lang="ru-RU" sz="1200" b="0" i="0" u="none" strike="noStrike" dirty="0">
                        <a:solidFill>
                          <a:srgbClr val="000000"/>
                        </a:solidFill>
                        <a:effectLst/>
                        <a:latin typeface="Arial Cyr" panose="020B0604020202020204" pitchFamily="34" charset="0"/>
                        <a:cs typeface="Arial Cyr"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545261">
                <a:tc>
                  <a:txBody>
                    <a:bodyPr/>
                    <a:lstStyle/>
                    <a:p>
                      <a:pPr marL="144000" algn="l" defTabSz="914400" rtl="0" eaLnBrk="1" fontAlgn="t" latinLnBrk="0" hangingPunct="1"/>
                      <a:r>
                        <a:rPr lang="ru-RU" sz="1200" b="0" i="0" u="none" strike="noStrike" kern="1200" dirty="0">
                          <a:solidFill>
                            <a:schemeClr val="tx1"/>
                          </a:solidFill>
                          <a:latin typeface="Arial Cyr"/>
                          <a:ea typeface="+mn-ea"/>
                          <a:cs typeface="+mn-cs"/>
                        </a:rPr>
                        <a:t>Денег хватает на продукты и одежду, но покупка холодильника, телевизора, мебели – для нас проблема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t"/>
                      <a:r>
                        <a:rPr lang="ru-RU" sz="1200" b="0" i="0" u="none" strike="noStrike" dirty="0" smtClean="0">
                          <a:solidFill>
                            <a:srgbClr val="000000"/>
                          </a:solidFill>
                          <a:effectLst/>
                          <a:latin typeface="Arial Cyr" panose="020B0604020202020204" pitchFamily="34" charset="0"/>
                          <a:cs typeface="Arial Cyr" panose="020B0604020202020204" pitchFamily="34" charset="0"/>
                        </a:rPr>
                        <a:t>36</a:t>
                      </a:r>
                      <a:endParaRPr lang="ru-RU" sz="1200" b="0" i="0" u="none" strike="noStrike" dirty="0">
                        <a:solidFill>
                          <a:srgbClr val="000000"/>
                        </a:solidFill>
                        <a:effectLst/>
                        <a:latin typeface="Arial Cyr" panose="020B0604020202020204" pitchFamily="34" charset="0"/>
                        <a:cs typeface="Arial Cyr"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519054">
                <a:tc>
                  <a:txBody>
                    <a:bodyPr/>
                    <a:lstStyle/>
                    <a:p>
                      <a:pPr marL="144000" algn="l" defTabSz="914400" rtl="0" eaLnBrk="1" fontAlgn="t" latinLnBrk="0" hangingPunct="1"/>
                      <a:r>
                        <a:rPr lang="ru-RU" sz="1200" b="0" i="0" u="none" strike="noStrike" kern="1200" dirty="0">
                          <a:solidFill>
                            <a:schemeClr val="tx1"/>
                          </a:solidFill>
                          <a:latin typeface="Arial Cyr"/>
                          <a:ea typeface="+mn-ea"/>
                          <a:cs typeface="+mn-cs"/>
                        </a:rPr>
                        <a:t>Мы можем без труда купить холодильник, телевизор, мебель, но на большее денег нет</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t"/>
                      <a:r>
                        <a:rPr lang="ru-RU" sz="1200" b="0" i="0" u="none" strike="noStrike" dirty="0" smtClean="0">
                          <a:solidFill>
                            <a:srgbClr val="000000"/>
                          </a:solidFill>
                          <a:effectLst/>
                          <a:latin typeface="Arial Cyr" panose="020B0604020202020204" pitchFamily="34" charset="0"/>
                          <a:cs typeface="Arial Cyr" panose="020B0604020202020204" pitchFamily="34" charset="0"/>
                        </a:rPr>
                        <a:t>22</a:t>
                      </a:r>
                      <a:endParaRPr lang="ru-RU" sz="1200" b="0" i="0" u="none" strike="noStrike" dirty="0">
                        <a:solidFill>
                          <a:srgbClr val="000000"/>
                        </a:solidFill>
                        <a:effectLst/>
                        <a:latin typeface="Arial Cyr" panose="020B0604020202020204" pitchFamily="34" charset="0"/>
                        <a:cs typeface="Arial Cyr"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484139">
                <a:tc>
                  <a:txBody>
                    <a:bodyPr/>
                    <a:lstStyle/>
                    <a:p>
                      <a:pPr marL="144000" algn="l" defTabSz="914400" rtl="0" eaLnBrk="1" fontAlgn="t" latinLnBrk="0" hangingPunct="1"/>
                      <a:r>
                        <a:rPr lang="ru-RU" sz="1200" b="0" i="0" u="none" strike="noStrike" kern="1200" dirty="0">
                          <a:solidFill>
                            <a:schemeClr val="tx1"/>
                          </a:solidFill>
                          <a:latin typeface="Arial Cyr"/>
                          <a:ea typeface="+mn-ea"/>
                          <a:cs typeface="+mn-cs"/>
                        </a:rPr>
                        <a:t>Мы можем позволить себе практически все: машину, квартиру, дачу и многое другое</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t"/>
                      <a:r>
                        <a:rPr lang="ru-RU" sz="1200" b="0" i="0" u="none" strike="noStrike" dirty="0" smtClean="0">
                          <a:solidFill>
                            <a:srgbClr val="000000"/>
                          </a:solidFill>
                          <a:effectLst/>
                          <a:latin typeface="Arial Cyr" panose="020B0604020202020204" pitchFamily="34" charset="0"/>
                          <a:cs typeface="Arial Cyr" panose="020B0604020202020204" pitchFamily="34" charset="0"/>
                        </a:rPr>
                        <a:t>4</a:t>
                      </a:r>
                      <a:endParaRPr lang="ru-RU" sz="1200" b="0" i="0" u="none" strike="noStrike" dirty="0">
                        <a:solidFill>
                          <a:srgbClr val="000000"/>
                        </a:solidFill>
                        <a:effectLst/>
                        <a:latin typeface="Arial Cyr" panose="020B0604020202020204" pitchFamily="34" charset="0"/>
                        <a:cs typeface="Arial Cyr"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348991">
                <a:tc>
                  <a:txBody>
                    <a:bodyPr/>
                    <a:lstStyle/>
                    <a:p>
                      <a:pPr marL="144000" algn="l" defTabSz="914400" rtl="0" eaLnBrk="1" fontAlgn="t" latinLnBrk="0" hangingPunct="1"/>
                      <a:r>
                        <a:rPr lang="ru-RU" sz="1200" b="0" i="0" u="none" strike="noStrike" kern="1200" dirty="0">
                          <a:solidFill>
                            <a:schemeClr val="tx1"/>
                          </a:solidFill>
                          <a:latin typeface="Arial Cyr"/>
                          <a:ea typeface="+mn-ea"/>
                          <a:cs typeface="+mn-cs"/>
                        </a:rPr>
                        <a:t>Затрудняюсь ответить</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t"/>
                      <a:r>
                        <a:rPr lang="ru-RU" sz="1200" b="0" i="0" u="none" strike="noStrike" dirty="0" smtClean="0">
                          <a:solidFill>
                            <a:srgbClr val="000000"/>
                          </a:solidFill>
                          <a:effectLst/>
                          <a:latin typeface="Arial Cyr" panose="020B0604020202020204" pitchFamily="34" charset="0"/>
                          <a:cs typeface="Arial Cyr" panose="020B0604020202020204" pitchFamily="34" charset="0"/>
                        </a:rPr>
                        <a:t>3</a:t>
                      </a:r>
                      <a:endParaRPr lang="ru-RU" sz="1200" b="0" i="0" u="none" strike="noStrike" dirty="0">
                        <a:solidFill>
                          <a:srgbClr val="000000"/>
                        </a:solidFill>
                        <a:effectLst/>
                        <a:latin typeface="Arial Cyr" panose="020B0604020202020204" pitchFamily="34" charset="0"/>
                        <a:cs typeface="Arial Cyr"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393352">
                <a:tc>
                  <a:txBody>
                    <a:bodyPr/>
                    <a:lstStyle/>
                    <a:p>
                      <a:pPr marL="144000" marR="0" lvl="0" indent="0" algn="l" defTabSz="914400" rtl="0" eaLnBrk="1" fontAlgn="t" latinLnBrk="0" hangingPunct="1">
                        <a:lnSpc>
                          <a:spcPct val="80000"/>
                        </a:lnSpc>
                        <a:spcBef>
                          <a:spcPct val="0"/>
                        </a:spcBef>
                        <a:spcAft>
                          <a:spcPct val="0"/>
                        </a:spcAft>
                        <a:buClr>
                          <a:srgbClr val="FF455C"/>
                        </a:buClr>
                        <a:buSzTx/>
                        <a:buFontTx/>
                        <a:buNone/>
                        <a:tabLst/>
                      </a:pPr>
                      <a:r>
                        <a:rPr lang="ru-RU" sz="1400" b="1" i="0" u="none" strike="noStrike" kern="1200" dirty="0">
                          <a:solidFill>
                            <a:schemeClr val="tx1"/>
                          </a:solidFill>
                          <a:latin typeface="Arial Cyr"/>
                          <a:ea typeface="+mn-ea"/>
                          <a:cs typeface="+mn-cs"/>
                        </a:rPr>
                        <a:t>Всего:</a:t>
                      </a:r>
                    </a:p>
                  </a:txBody>
                  <a:tcPr marL="39000" marR="39000" marT="72000" marB="72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ru-RU" sz="1400" b="1" i="0" u="none" strike="noStrike" dirty="0">
                          <a:latin typeface="Arial Cyr"/>
                        </a:rPr>
                        <a:t>100</a:t>
                      </a: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bl>
          </a:graphicData>
        </a:graphic>
      </p:graphicFrame>
      <p:sp>
        <p:nvSpPr>
          <p:cNvPr id="57346" name="Rectangle 2"/>
          <p:cNvSpPr>
            <a:spLocks noGrp="1" noChangeArrowheads="1"/>
          </p:cNvSpPr>
          <p:nvPr>
            <p:ph type="title"/>
          </p:nvPr>
        </p:nvSpPr>
        <p:spPr>
          <a:xfrm>
            <a:off x="468313" y="404813"/>
            <a:ext cx="7127875" cy="647700"/>
          </a:xfrm>
        </p:spPr>
        <p:txBody>
          <a:bodyPr/>
          <a:lstStyle/>
          <a:p>
            <a:pPr>
              <a:defRPr/>
            </a:pPr>
            <a:r>
              <a:rPr lang="ru-RU" dirty="0"/>
              <a:t>Социально-демографические характеристики </a:t>
            </a:r>
            <a:r>
              <a:rPr lang="ru-RU" dirty="0" smtClean="0"/>
              <a:t>выборки</a:t>
            </a:r>
            <a:endParaRPr lang="ru-RU" dirty="0"/>
          </a:p>
        </p:txBody>
      </p:sp>
      <p:sp>
        <p:nvSpPr>
          <p:cNvPr id="10244" name="Text Box 3"/>
          <p:cNvSpPr txBox="1">
            <a:spLocks noChangeArrowheads="1"/>
          </p:cNvSpPr>
          <p:nvPr/>
        </p:nvSpPr>
        <p:spPr bwMode="auto">
          <a:xfrm>
            <a:off x="0" y="1357313"/>
            <a:ext cx="8424863" cy="533400"/>
          </a:xfrm>
          <a:prstGeom prst="rect">
            <a:avLst/>
          </a:prstGeom>
          <a:noFill/>
          <a:ln w="9525">
            <a:noFill/>
            <a:miter lim="800000"/>
            <a:headEnd/>
            <a:tailEnd/>
          </a:ln>
        </p:spPr>
        <p:txBody>
          <a:bodyPr>
            <a:spAutoFit/>
          </a:bodyPr>
          <a:lstStyle/>
          <a:p>
            <a:pPr algn="ctr">
              <a:spcBef>
                <a:spcPct val="50000"/>
              </a:spcBef>
            </a:pPr>
            <a:r>
              <a:rPr lang="ru-RU" sz="1400" b="1" dirty="0"/>
              <a:t>Самооценка материального положения респондентов,</a:t>
            </a:r>
          </a:p>
          <a:p>
            <a:pPr algn="ctr">
              <a:spcBef>
                <a:spcPct val="50000"/>
              </a:spcBef>
            </a:pPr>
            <a:r>
              <a:rPr lang="ru-RU" sz="1000" i="1" dirty="0" smtClean="0"/>
              <a:t>% </a:t>
            </a:r>
            <a:r>
              <a:rPr lang="ru-RU" sz="1000" i="1" dirty="0"/>
              <a:t>от общего количества опрошенных, </a:t>
            </a:r>
            <a:r>
              <a:rPr lang="en-US" sz="1000" i="1" dirty="0"/>
              <a:t>n=</a:t>
            </a:r>
            <a:r>
              <a:rPr lang="ru-RU" sz="1000" i="1" dirty="0"/>
              <a:t>1600</a:t>
            </a:r>
          </a:p>
        </p:txBody>
      </p:sp>
      <p:sp>
        <p:nvSpPr>
          <p:cNvPr id="10245" name="Text Box 4"/>
          <p:cNvSpPr txBox="1">
            <a:spLocks noChangeArrowheads="1"/>
          </p:cNvSpPr>
          <p:nvPr/>
        </p:nvSpPr>
        <p:spPr bwMode="auto">
          <a:xfrm>
            <a:off x="6394975" y="1857375"/>
            <a:ext cx="1482725" cy="244475"/>
          </a:xfrm>
          <a:prstGeom prst="rect">
            <a:avLst/>
          </a:prstGeom>
          <a:noFill/>
          <a:ln w="9525">
            <a:noFill/>
            <a:miter lim="800000"/>
            <a:headEnd/>
            <a:tailEnd/>
          </a:ln>
        </p:spPr>
        <p:txBody>
          <a:bodyPr>
            <a:spAutoFit/>
          </a:bodyPr>
          <a:lstStyle/>
          <a:p>
            <a:pPr algn="r">
              <a:spcBef>
                <a:spcPct val="50000"/>
              </a:spcBef>
            </a:pPr>
            <a:r>
              <a:rPr lang="ru-RU" sz="1000" b="1" i="1" dirty="0" smtClean="0"/>
              <a:t>Таблица </a:t>
            </a:r>
            <a:r>
              <a:rPr lang="en-US" sz="1000" b="1" i="1" dirty="0" smtClean="0"/>
              <a:t>5</a:t>
            </a:r>
            <a:endParaRPr lang="ru-RU" sz="1000" b="1" i="1" dirty="0"/>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7</a:t>
            </a:fld>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107504" y="2781300"/>
            <a:ext cx="5499992" cy="863600"/>
          </a:xfrm>
          <a:prstGeom prst="rect">
            <a:avLst/>
          </a:prstGeom>
          <a:noFill/>
          <a:ln w="9525">
            <a:noFill/>
            <a:miter lim="800000"/>
            <a:headEnd/>
            <a:tailEnd/>
          </a:ln>
        </p:spPr>
        <p:txBody>
          <a:bodyPr anchor="ctr"/>
          <a:lstStyle/>
          <a:p>
            <a:pPr algn="ctr">
              <a:lnSpc>
                <a:spcPct val="120000"/>
              </a:lnSpc>
              <a:defRPr/>
            </a:pPr>
            <a:r>
              <a:rPr lang="ru-RU" sz="2400" dirty="0">
                <a:effectLst>
                  <a:outerShdw blurRad="38100" dist="38100" dir="2700000" algn="tl">
                    <a:srgbClr val="C0C0C0"/>
                  </a:outerShdw>
                </a:effectLst>
                <a:latin typeface="+mj-lt"/>
                <a:cs typeface="+mn-cs"/>
              </a:rPr>
              <a:t>Основные выводы</a:t>
            </a:r>
          </a:p>
        </p:txBody>
      </p:sp>
      <p:pic>
        <p:nvPicPr>
          <p:cNvPr id="14340" name="Picture 3" descr="otoplenie"/>
          <p:cNvPicPr>
            <a:picLocks noChangeAspect="1" noChangeArrowheads="1"/>
          </p:cNvPicPr>
          <p:nvPr/>
        </p:nvPicPr>
        <p:blipFill>
          <a:blip r:embed="rId3" cstate="print"/>
          <a:srcRect/>
          <a:stretch>
            <a:fillRect/>
          </a:stretch>
        </p:blipFill>
        <p:spPr bwMode="auto">
          <a:xfrm>
            <a:off x="5715000" y="2000250"/>
            <a:ext cx="3024188" cy="2517775"/>
          </a:xfrm>
          <a:prstGeom prst="rect">
            <a:avLst/>
          </a:prstGeom>
          <a:noFill/>
          <a:ln w="9525">
            <a:noFill/>
            <a:miter lim="800000"/>
            <a:headEnd/>
            <a:tailEnd/>
          </a:ln>
        </p:spPr>
      </p:pic>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8</a:t>
            </a:fld>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68313" y="404813"/>
            <a:ext cx="7127875" cy="647700"/>
          </a:xfrm>
        </p:spPr>
        <p:txBody>
          <a:bodyPr/>
          <a:lstStyle/>
          <a:p>
            <a:pPr>
              <a:defRPr/>
            </a:pPr>
            <a:r>
              <a:rPr lang="ru-RU" dirty="0"/>
              <a:t>Основные выводы</a:t>
            </a:r>
          </a:p>
        </p:txBody>
      </p:sp>
      <p:sp>
        <p:nvSpPr>
          <p:cNvPr id="5" name="Rectangle 5"/>
          <p:cNvSpPr txBox="1">
            <a:spLocks noChangeArrowheads="1"/>
          </p:cNvSpPr>
          <p:nvPr/>
        </p:nvSpPr>
        <p:spPr bwMode="auto">
          <a:xfrm>
            <a:off x="250825" y="1412875"/>
            <a:ext cx="8571111" cy="4350989"/>
          </a:xfrm>
          <a:prstGeom prst="rect">
            <a:avLst/>
          </a:prstGeom>
          <a:noFill/>
          <a:ln w="9525">
            <a:noFill/>
            <a:miter lim="800000"/>
            <a:headEnd/>
            <a:tailEnd/>
          </a:ln>
        </p:spPr>
        <p:txBody>
          <a:bodyPr/>
          <a:lstStyle/>
          <a:p>
            <a:pPr algn="ctr">
              <a:spcBef>
                <a:spcPts val="600"/>
              </a:spcBef>
              <a:buClr>
                <a:srgbClr val="339966"/>
              </a:buClr>
              <a:buSzPct val="90000"/>
              <a:defRPr/>
            </a:pPr>
            <a:r>
              <a:rPr lang="ru-RU" sz="1600" b="1" kern="0" dirty="0">
                <a:latin typeface="Franklin Gothic Medium" pitchFamily="34" charset="0"/>
              </a:rPr>
              <a:t>Осведомленность о проводимой реформе ЖКХ</a:t>
            </a:r>
          </a:p>
          <a:p>
            <a:pPr algn="just">
              <a:spcBef>
                <a:spcPct val="10000"/>
              </a:spcBef>
              <a:buClr>
                <a:srgbClr val="339966"/>
              </a:buClr>
              <a:buSzPct val="90000"/>
              <a:defRPr/>
            </a:pPr>
            <a:endParaRPr lang="ru-RU" sz="1400" kern="0" dirty="0" smtClean="0">
              <a:latin typeface="Franklin Gothic Medium" pitchFamily="34" charset="0"/>
            </a:endParaRPr>
          </a:p>
          <a:p>
            <a:pPr algn="just">
              <a:spcBef>
                <a:spcPct val="10000"/>
              </a:spcBef>
              <a:buClr>
                <a:srgbClr val="339966"/>
              </a:buClr>
              <a:buSzPct val="90000"/>
              <a:defRPr/>
            </a:pPr>
            <a:r>
              <a:rPr lang="ru-RU" sz="1400" kern="0" dirty="0" smtClean="0">
                <a:latin typeface="Franklin Gothic Medium" pitchFamily="34" charset="0"/>
              </a:rPr>
              <a:t>Доля </a:t>
            </a:r>
            <a:r>
              <a:rPr lang="ru-RU" sz="1400" kern="0" dirty="0">
                <a:latin typeface="Franklin Gothic Medium" pitchFamily="34" charset="0"/>
              </a:rPr>
              <a:t>россиян, </a:t>
            </a:r>
            <a:r>
              <a:rPr lang="ru-RU" sz="1400" kern="0" dirty="0" smtClean="0">
                <a:latin typeface="Franklin Gothic Medium" pitchFamily="34" charset="0"/>
              </a:rPr>
              <a:t>осведомленных о проводимой в стране реформе ЖКХ на конец 2016 года составила 82%. Изменения относительно предыдущего квартала практически отсутствуют (2 </a:t>
            </a:r>
            <a:r>
              <a:rPr lang="ru-RU" sz="1400" kern="0" dirty="0" err="1" smtClean="0">
                <a:latin typeface="Franklin Gothic Medium" pitchFamily="34" charset="0"/>
              </a:rPr>
              <a:t>п.п</a:t>
            </a:r>
            <a:r>
              <a:rPr lang="ru-RU" sz="1400" kern="0" dirty="0" smtClean="0">
                <a:latin typeface="Franklin Gothic Medium" pitchFamily="34" charset="0"/>
              </a:rPr>
              <a:t>.), однако по сравнению с данными конца 2015 года рост составил 5 </a:t>
            </a:r>
            <a:r>
              <a:rPr lang="ru-RU" sz="1400" kern="0" dirty="0" err="1" smtClean="0">
                <a:latin typeface="Franklin Gothic Medium" pitchFamily="34" charset="0"/>
              </a:rPr>
              <a:t>п.п</a:t>
            </a:r>
            <a:r>
              <a:rPr lang="ru-RU" sz="1400" kern="0" dirty="0" smtClean="0">
                <a:latin typeface="Franklin Gothic Medium" pitchFamily="34" charset="0"/>
              </a:rPr>
              <a:t>., тогда знали о реформе не более 77% россиян.</a:t>
            </a:r>
          </a:p>
          <a:p>
            <a:pPr marL="180975" indent="-180975" algn="just">
              <a:spcBef>
                <a:spcPts val="1500"/>
              </a:spcBef>
              <a:spcAft>
                <a:spcPts val="600"/>
              </a:spcAft>
              <a:buClr>
                <a:srgbClr val="339966"/>
              </a:buClr>
              <a:buSzPct val="90000"/>
              <a:defRPr/>
            </a:pPr>
            <a:r>
              <a:rPr lang="ru-RU" sz="1400" b="1" kern="0" dirty="0" smtClean="0">
                <a:latin typeface="Franklin Gothic Medium" pitchFamily="34" charset="0"/>
              </a:rPr>
              <a:t>Лучше </a:t>
            </a:r>
            <a:r>
              <a:rPr lang="ru-RU" sz="1400" b="1" kern="0" dirty="0">
                <a:latin typeface="Franklin Gothic Medium" pitchFamily="34" charset="0"/>
              </a:rPr>
              <a:t>других о реформе информированы россияне:</a:t>
            </a:r>
          </a:p>
          <a:p>
            <a:pPr marL="638175" lvl="1" indent="-180975" algn="just">
              <a:spcBef>
                <a:spcPts val="0"/>
              </a:spcBef>
              <a:buClr>
                <a:srgbClr val="339966"/>
              </a:buClr>
              <a:buSzPct val="90000"/>
              <a:buFont typeface="Wingdings" pitchFamily="2" charset="2"/>
              <a:buChar char="q"/>
              <a:defRPr/>
            </a:pPr>
            <a:r>
              <a:rPr lang="ru-RU" sz="1400" kern="0" dirty="0" smtClean="0">
                <a:latin typeface="Franklin Gothic Medium" pitchFamily="34" charset="0"/>
              </a:rPr>
              <a:t>среднего и старшего возраста (83-84%);</a:t>
            </a:r>
            <a:endParaRPr lang="ru-RU" sz="1400" kern="0" dirty="0">
              <a:latin typeface="Franklin Gothic Medium" pitchFamily="34" charset="0"/>
            </a:endParaRPr>
          </a:p>
          <a:p>
            <a:pPr marL="638175" lvl="1" indent="-180975" algn="just">
              <a:spcBef>
                <a:spcPts val="0"/>
              </a:spcBef>
              <a:buClr>
                <a:srgbClr val="339966"/>
              </a:buClr>
              <a:buSzPct val="90000"/>
              <a:buFont typeface="Wingdings" pitchFamily="2" charset="2"/>
              <a:buChar char="q"/>
              <a:defRPr/>
            </a:pPr>
            <a:r>
              <a:rPr lang="ru-RU" sz="1400" kern="0" dirty="0" smtClean="0">
                <a:latin typeface="Franklin Gothic Medium" pitchFamily="34" charset="0"/>
              </a:rPr>
              <a:t>с высшим образованием (85%);</a:t>
            </a:r>
            <a:endParaRPr lang="ru-RU" sz="1400" kern="0" dirty="0">
              <a:latin typeface="Franklin Gothic Medium" pitchFamily="34" charset="0"/>
            </a:endParaRPr>
          </a:p>
          <a:p>
            <a:pPr marL="638175" lvl="1" indent="-180975" algn="just">
              <a:spcBef>
                <a:spcPts val="0"/>
              </a:spcBef>
              <a:buClr>
                <a:srgbClr val="339966"/>
              </a:buClr>
              <a:buSzPct val="90000"/>
              <a:buFont typeface="Wingdings" pitchFamily="2" charset="2"/>
              <a:buChar char="q"/>
              <a:defRPr/>
            </a:pPr>
            <a:r>
              <a:rPr lang="ru-RU" sz="1400" kern="0" dirty="0" smtClean="0">
                <a:latin typeface="Franklin Gothic Medium" pitchFamily="34" charset="0"/>
              </a:rPr>
              <a:t>проживающие </a:t>
            </a:r>
            <a:r>
              <a:rPr lang="ru-RU" sz="1400" kern="0" dirty="0">
                <a:latin typeface="Franklin Gothic Medium" pitchFamily="34" charset="0"/>
              </a:rPr>
              <a:t>в </a:t>
            </a:r>
            <a:r>
              <a:rPr lang="ru-RU" sz="1400" kern="0" dirty="0" smtClean="0">
                <a:latin typeface="Franklin Gothic Medium" pitchFamily="34" charset="0"/>
              </a:rPr>
              <a:t>городах-</a:t>
            </a:r>
            <a:r>
              <a:rPr lang="ru-RU" sz="1400" kern="0" dirty="0" err="1" smtClean="0">
                <a:latin typeface="Franklin Gothic Medium" pitchFamily="34" charset="0"/>
              </a:rPr>
              <a:t>миллионниках</a:t>
            </a:r>
            <a:r>
              <a:rPr lang="ru-RU" sz="1400" kern="0" dirty="0" smtClean="0">
                <a:latin typeface="Franklin Gothic Medium" pitchFamily="34" charset="0"/>
              </a:rPr>
              <a:t> (85%), а также городах с населением 100-500 тыс. чел.;</a:t>
            </a:r>
            <a:endParaRPr lang="ru-RU" sz="1400" kern="0" dirty="0">
              <a:latin typeface="Franklin Gothic Medium" pitchFamily="34" charset="0"/>
            </a:endParaRPr>
          </a:p>
          <a:p>
            <a:pPr marL="638175" lvl="1" indent="-180975" algn="just">
              <a:spcBef>
                <a:spcPts val="0"/>
              </a:spcBef>
              <a:buClr>
                <a:srgbClr val="339966"/>
              </a:buClr>
              <a:buSzPct val="90000"/>
              <a:buFont typeface="Wingdings" pitchFamily="2" charset="2"/>
              <a:buChar char="q"/>
              <a:defRPr/>
            </a:pPr>
            <a:r>
              <a:rPr lang="ru-RU" sz="1400" kern="0" spc="-20" dirty="0">
                <a:latin typeface="Franklin Gothic Medium" pitchFamily="34" charset="0"/>
              </a:rPr>
              <a:t>жители </a:t>
            </a:r>
            <a:r>
              <a:rPr lang="ru-RU" sz="1400" kern="0" spc="-20" dirty="0" smtClean="0">
                <a:latin typeface="Franklin Gothic Medium" pitchFamily="34" charset="0"/>
              </a:rPr>
              <a:t>Центрального </a:t>
            </a:r>
            <a:r>
              <a:rPr lang="ru-RU" sz="1400" kern="0" spc="-20" dirty="0">
                <a:latin typeface="Franklin Gothic Medium" pitchFamily="34" charset="0"/>
              </a:rPr>
              <a:t>федерального округа </a:t>
            </a:r>
            <a:r>
              <a:rPr lang="ru-RU" sz="1400" kern="0" spc="-20" dirty="0" smtClean="0">
                <a:latin typeface="Franklin Gothic Medium" pitchFamily="34" charset="0"/>
              </a:rPr>
              <a:t>(85%);</a:t>
            </a:r>
            <a:endParaRPr lang="ru-RU" sz="1400" kern="0" spc="-20" dirty="0">
              <a:latin typeface="Franklin Gothic Medium" pitchFamily="34" charset="0"/>
            </a:endParaRPr>
          </a:p>
          <a:p>
            <a:pPr marL="638175" lvl="1" indent="-180975" algn="just">
              <a:spcBef>
                <a:spcPts val="0"/>
              </a:spcBef>
              <a:buClr>
                <a:srgbClr val="339966"/>
              </a:buClr>
              <a:buSzPct val="90000"/>
              <a:buFont typeface="Wingdings" pitchFamily="2" charset="2"/>
              <a:buChar char="q"/>
              <a:defRPr/>
            </a:pPr>
            <a:r>
              <a:rPr lang="ru-RU" sz="1400" kern="0" spc="-20" dirty="0">
                <a:latin typeface="Franklin Gothic Medium" pitchFamily="34" charset="0"/>
              </a:rPr>
              <a:t>респонденты с </a:t>
            </a:r>
            <a:r>
              <a:rPr lang="ru-RU" sz="1400" kern="0" spc="-20" dirty="0" smtClean="0">
                <a:latin typeface="Franklin Gothic Medium" pitchFamily="34" charset="0"/>
              </a:rPr>
              <a:t>наиболее высоким </a:t>
            </a:r>
            <a:r>
              <a:rPr lang="ru-RU" sz="1400" kern="0" spc="-20" dirty="0">
                <a:latin typeface="Franklin Gothic Medium" pitchFamily="34" charset="0"/>
              </a:rPr>
              <a:t>уровнем дохода (5-я </a:t>
            </a:r>
            <a:r>
              <a:rPr lang="ru-RU" sz="1400" kern="0" spc="-20" dirty="0" err="1">
                <a:latin typeface="Franklin Gothic Medium" pitchFamily="34" charset="0"/>
              </a:rPr>
              <a:t>квинтильная</a:t>
            </a:r>
            <a:r>
              <a:rPr lang="ru-RU" sz="1400" kern="0" spc="-20" dirty="0">
                <a:latin typeface="Franklin Gothic Medium" pitchFamily="34" charset="0"/>
              </a:rPr>
              <a:t> группа – </a:t>
            </a:r>
            <a:r>
              <a:rPr lang="ru-RU" sz="1400" kern="0" spc="-20" dirty="0" smtClean="0">
                <a:latin typeface="Franklin Gothic Medium" pitchFamily="34" charset="0"/>
              </a:rPr>
              <a:t>88%).</a:t>
            </a:r>
            <a:endParaRPr lang="ru-RU" sz="1400" kern="0" spc="-20" dirty="0">
              <a:latin typeface="Franklin Gothic Medium" pitchFamily="34" charset="0"/>
            </a:endParaRPr>
          </a:p>
          <a:p>
            <a:pPr marL="180975" indent="-180975" algn="just">
              <a:spcBef>
                <a:spcPts val="0"/>
              </a:spcBef>
              <a:buClr>
                <a:srgbClr val="339966"/>
              </a:buClr>
              <a:buSzPct val="90000"/>
              <a:defRPr/>
            </a:pPr>
            <a:endParaRPr lang="ru-RU" sz="900" b="1" kern="0" dirty="0">
              <a:solidFill>
                <a:srgbClr val="FF0000"/>
              </a:solidFill>
              <a:latin typeface="Franklin Gothic Medium" pitchFamily="34" charset="0"/>
            </a:endParaRPr>
          </a:p>
          <a:p>
            <a:pPr marL="180975" indent="-180975" algn="just">
              <a:spcBef>
                <a:spcPts val="0"/>
              </a:spcBef>
              <a:spcAft>
                <a:spcPts val="600"/>
              </a:spcAft>
              <a:buClr>
                <a:srgbClr val="339966"/>
              </a:buClr>
              <a:buSzPct val="90000"/>
              <a:defRPr/>
            </a:pPr>
            <a:r>
              <a:rPr lang="ru-RU" sz="1400" b="1" kern="0" dirty="0">
                <a:latin typeface="Franklin Gothic Medium" pitchFamily="34" charset="0"/>
              </a:rPr>
              <a:t>Значимо ниже уровень информированности о реформе среди</a:t>
            </a:r>
            <a:r>
              <a:rPr lang="en-US" sz="1400" b="1" kern="0" dirty="0">
                <a:latin typeface="Franklin Gothic Medium" pitchFamily="34" charset="0"/>
              </a:rPr>
              <a:t> </a:t>
            </a:r>
            <a:r>
              <a:rPr lang="ru-RU" sz="1400" b="1" kern="0" dirty="0">
                <a:latin typeface="Franklin Gothic Medium" pitchFamily="34" charset="0"/>
              </a:rPr>
              <a:t>россиян:</a:t>
            </a:r>
          </a:p>
          <a:p>
            <a:pPr marL="638175" lvl="1" indent="-180975" algn="just">
              <a:spcBef>
                <a:spcPts val="0"/>
              </a:spcBef>
              <a:buClr>
                <a:srgbClr val="C00000"/>
              </a:buClr>
              <a:buSzPct val="90000"/>
              <a:buFont typeface="Wingdings" pitchFamily="2" charset="2"/>
              <a:buChar char="q"/>
              <a:defRPr/>
            </a:pPr>
            <a:r>
              <a:rPr lang="ru-RU" sz="1400" kern="0" dirty="0">
                <a:latin typeface="Franklin Gothic Medium" pitchFamily="34" charset="0"/>
              </a:rPr>
              <a:t>в возрасте от 18 до 24 лет </a:t>
            </a:r>
            <a:r>
              <a:rPr lang="ru-RU" sz="1400" kern="0" dirty="0" smtClean="0">
                <a:latin typeface="Franklin Gothic Medium" pitchFamily="34" charset="0"/>
              </a:rPr>
              <a:t>(67%);</a:t>
            </a:r>
            <a:endParaRPr lang="ru-RU" sz="1400" kern="0" dirty="0">
              <a:latin typeface="Franklin Gothic Medium" pitchFamily="34" charset="0"/>
            </a:endParaRPr>
          </a:p>
          <a:p>
            <a:pPr marL="638175" lvl="1" indent="-180975" algn="just">
              <a:spcBef>
                <a:spcPts val="0"/>
              </a:spcBef>
              <a:buClr>
                <a:srgbClr val="C00000"/>
              </a:buClr>
              <a:buSzPct val="90000"/>
              <a:buFont typeface="Wingdings" pitchFamily="2" charset="2"/>
              <a:buChar char="q"/>
              <a:defRPr/>
            </a:pPr>
            <a:r>
              <a:rPr lang="ru-RU" sz="1400" kern="0" dirty="0" smtClean="0">
                <a:latin typeface="Franklin Gothic Medium" pitchFamily="34" charset="0"/>
              </a:rPr>
              <a:t>со средним образованием (79%);</a:t>
            </a:r>
          </a:p>
          <a:p>
            <a:pPr marL="638175" lvl="1" indent="-180975" algn="just">
              <a:spcBef>
                <a:spcPts val="0"/>
              </a:spcBef>
              <a:buClr>
                <a:srgbClr val="C00000"/>
              </a:buClr>
              <a:buSzPct val="90000"/>
              <a:buFont typeface="Wingdings" pitchFamily="2" charset="2"/>
              <a:buChar char="q"/>
              <a:defRPr/>
            </a:pPr>
            <a:r>
              <a:rPr lang="ru-RU" sz="1400" kern="0" dirty="0" smtClean="0">
                <a:latin typeface="Franklin Gothic Medium" pitchFamily="34" charset="0"/>
              </a:rPr>
              <a:t>жителей городов с населением от 500 тыс. до 1 млн. человек (78</a:t>
            </a:r>
            <a:r>
              <a:rPr lang="ru-RU" sz="1400" kern="0" dirty="0">
                <a:latin typeface="Franklin Gothic Medium" pitchFamily="34" charset="0"/>
              </a:rPr>
              <a:t>%);</a:t>
            </a:r>
          </a:p>
          <a:p>
            <a:pPr marL="638175" lvl="1" indent="-180975" algn="just">
              <a:spcBef>
                <a:spcPts val="0"/>
              </a:spcBef>
              <a:buClr>
                <a:srgbClr val="C00000"/>
              </a:buClr>
              <a:buSzPct val="90000"/>
              <a:buFont typeface="Wingdings" pitchFamily="2" charset="2"/>
              <a:buChar char="q"/>
              <a:defRPr/>
            </a:pPr>
            <a:r>
              <a:rPr lang="ru-RU" sz="1400" kern="0" dirty="0">
                <a:latin typeface="Franklin Gothic Medium" pitchFamily="34" charset="0"/>
              </a:rPr>
              <a:t>жителей </a:t>
            </a:r>
            <a:r>
              <a:rPr lang="ru-RU" sz="1400" kern="0" dirty="0" smtClean="0">
                <a:latin typeface="Franklin Gothic Medium" pitchFamily="34" charset="0"/>
              </a:rPr>
              <a:t>регионов Урала (78%) и Северного Кавказа (75%).</a:t>
            </a:r>
            <a:endParaRPr lang="ru-RU" sz="1400" kern="0" dirty="0">
              <a:latin typeface="Franklin Gothic Medium" pitchFamily="34" charset="0"/>
            </a:endParaRPr>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9</a:t>
            </a:fld>
            <a:endParaRPr lang="ru-RU" dirty="0"/>
          </a:p>
        </p:txBody>
      </p:sp>
    </p:spTree>
    <p:extLst>
      <p:ext uri="{BB962C8B-B14F-4D97-AF65-F5344CB8AC3E}">
        <p14:creationId xmlns:p14="http://schemas.microsoft.com/office/powerpoint/2010/main" val="2397036473"/>
      </p:ext>
    </p:extLst>
  </p:cSld>
  <p:clrMapOvr>
    <a:masterClrMapping/>
  </p:clrMapOvr>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Franklin Gothic Book"/>
        <a:ea typeface=""/>
        <a:cs typeface=""/>
      </a:majorFont>
      <a:minorFont>
        <a:latin typeface="Franklin Gothic Book"/>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Специальное оформление">
  <a:themeElements>
    <a:clrScheme name="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пециальное оформление">
      <a:majorFont>
        <a:latin typeface="Franklin Gothic Book"/>
        <a:ea typeface=""/>
        <a:cs typeface=""/>
      </a:majorFont>
      <a:minorFont>
        <a:latin typeface="Franklin Gothic Book"/>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Специальное оформление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Специальное оформление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Специальное оформление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Специальное оформление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Специальное оформление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Специальное оформление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Специальное оформление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Специальное оформление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Специальное оформление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Специальное оформление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Специальное оформление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Специальное оформление">
  <a:themeElements>
    <a:clrScheme name="1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Специальное оформление">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Специальное оформление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Специальное оформление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Специальное оформление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Специальное оформление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Специальное оформление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Специальное оформление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Специальное оформление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Специальное оформление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Специальное оформление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Специальное оформление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Специальное оформление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Шаблон ВЦИОМ">
    <a:dk1>
      <a:sysClr val="windowText" lastClr="000000"/>
    </a:dk1>
    <a:lt1>
      <a:sysClr val="window" lastClr="FFFFFF"/>
    </a:lt1>
    <a:dk2>
      <a:srgbClr val="B50032"/>
    </a:dk2>
    <a:lt2>
      <a:srgbClr val="78408E"/>
    </a:lt2>
    <a:accent1>
      <a:srgbClr val="009A70"/>
    </a:accent1>
    <a:accent2>
      <a:srgbClr val="008A98"/>
    </a:accent2>
    <a:accent3>
      <a:srgbClr val="5595D0"/>
    </a:accent3>
    <a:accent4>
      <a:srgbClr val="35578E"/>
    </a:accent4>
    <a:accent5>
      <a:srgbClr val="DB4227"/>
    </a:accent5>
    <a:accent6>
      <a:srgbClr val="FFED00"/>
    </a:accent6>
    <a:hlink>
      <a:srgbClr val="B50032"/>
    </a:hlink>
    <a:folHlink>
      <a:srgbClr val="78408E"/>
    </a:folHlink>
  </a:clrScheme>
  <a:fontScheme name="Шаблон ВЦИОМ">
    <a:majorFont>
      <a:latin typeface="Franklin Gothic Book"/>
      <a:ea typeface=""/>
      <a:cs typeface=""/>
    </a:majorFont>
    <a:minorFont>
      <a:latin typeface="Franklin Gothic Book"/>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Шаблон ВЦИОМ">
    <a:dk1>
      <a:sysClr val="windowText" lastClr="000000"/>
    </a:dk1>
    <a:lt1>
      <a:sysClr val="window" lastClr="FFFFFF"/>
    </a:lt1>
    <a:dk2>
      <a:srgbClr val="B50032"/>
    </a:dk2>
    <a:lt2>
      <a:srgbClr val="78408E"/>
    </a:lt2>
    <a:accent1>
      <a:srgbClr val="009A70"/>
    </a:accent1>
    <a:accent2>
      <a:srgbClr val="008A98"/>
    </a:accent2>
    <a:accent3>
      <a:srgbClr val="5595D0"/>
    </a:accent3>
    <a:accent4>
      <a:srgbClr val="35578E"/>
    </a:accent4>
    <a:accent5>
      <a:srgbClr val="DB4227"/>
    </a:accent5>
    <a:accent6>
      <a:srgbClr val="FFED00"/>
    </a:accent6>
    <a:hlink>
      <a:srgbClr val="B50032"/>
    </a:hlink>
    <a:folHlink>
      <a:srgbClr val="78408E"/>
    </a:folHlink>
  </a:clrScheme>
  <a:fontScheme name="Шаблон ВЦИОМ">
    <a:majorFont>
      <a:latin typeface="Franklin Gothic Book"/>
      <a:ea typeface=""/>
      <a:cs typeface=""/>
    </a:majorFont>
    <a:minorFont>
      <a:latin typeface="Franklin Gothic Book"/>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Шаблон ВЦИОМ">
    <a:dk1>
      <a:sysClr val="windowText" lastClr="000000"/>
    </a:dk1>
    <a:lt1>
      <a:sysClr val="window" lastClr="FFFFFF"/>
    </a:lt1>
    <a:dk2>
      <a:srgbClr val="B50032"/>
    </a:dk2>
    <a:lt2>
      <a:srgbClr val="78408E"/>
    </a:lt2>
    <a:accent1>
      <a:srgbClr val="009A70"/>
    </a:accent1>
    <a:accent2>
      <a:srgbClr val="008A98"/>
    </a:accent2>
    <a:accent3>
      <a:srgbClr val="5595D0"/>
    </a:accent3>
    <a:accent4>
      <a:srgbClr val="35578E"/>
    </a:accent4>
    <a:accent5>
      <a:srgbClr val="DB4227"/>
    </a:accent5>
    <a:accent6>
      <a:srgbClr val="FFED00"/>
    </a:accent6>
    <a:hlink>
      <a:srgbClr val="B50032"/>
    </a:hlink>
    <a:folHlink>
      <a:srgbClr val="78408E"/>
    </a:folHlink>
  </a:clrScheme>
  <a:fontScheme name="Шаблон ВЦИОМ">
    <a:majorFont>
      <a:latin typeface="Franklin Gothic Book"/>
      <a:ea typeface=""/>
      <a:cs typeface=""/>
    </a:majorFont>
    <a:minorFont>
      <a:latin typeface="Franklin Gothic Book"/>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Шаблон ВЦИОМ">
    <a:dk1>
      <a:sysClr val="windowText" lastClr="000000"/>
    </a:dk1>
    <a:lt1>
      <a:sysClr val="window" lastClr="FFFFFF"/>
    </a:lt1>
    <a:dk2>
      <a:srgbClr val="B50032"/>
    </a:dk2>
    <a:lt2>
      <a:srgbClr val="78408E"/>
    </a:lt2>
    <a:accent1>
      <a:srgbClr val="009A70"/>
    </a:accent1>
    <a:accent2>
      <a:srgbClr val="008A98"/>
    </a:accent2>
    <a:accent3>
      <a:srgbClr val="5595D0"/>
    </a:accent3>
    <a:accent4>
      <a:srgbClr val="35578E"/>
    </a:accent4>
    <a:accent5>
      <a:srgbClr val="DB4227"/>
    </a:accent5>
    <a:accent6>
      <a:srgbClr val="FFED00"/>
    </a:accent6>
    <a:hlink>
      <a:srgbClr val="B50032"/>
    </a:hlink>
    <a:folHlink>
      <a:srgbClr val="78408E"/>
    </a:folHlink>
  </a:clrScheme>
  <a:fontScheme name="Шаблон ВЦИОМ">
    <a:majorFont>
      <a:latin typeface="Franklin Gothic Book"/>
      <a:ea typeface=""/>
      <a:cs typeface=""/>
    </a:majorFont>
    <a:minorFont>
      <a:latin typeface="Franklin Gothic Book"/>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Шаблон ВЦИОМ">
    <a:dk1>
      <a:sysClr val="windowText" lastClr="000000"/>
    </a:dk1>
    <a:lt1>
      <a:sysClr val="window" lastClr="FFFFFF"/>
    </a:lt1>
    <a:dk2>
      <a:srgbClr val="B50032"/>
    </a:dk2>
    <a:lt2>
      <a:srgbClr val="78408E"/>
    </a:lt2>
    <a:accent1>
      <a:srgbClr val="009A70"/>
    </a:accent1>
    <a:accent2>
      <a:srgbClr val="008A98"/>
    </a:accent2>
    <a:accent3>
      <a:srgbClr val="5595D0"/>
    </a:accent3>
    <a:accent4>
      <a:srgbClr val="35578E"/>
    </a:accent4>
    <a:accent5>
      <a:srgbClr val="DB4227"/>
    </a:accent5>
    <a:accent6>
      <a:srgbClr val="FFED00"/>
    </a:accent6>
    <a:hlink>
      <a:srgbClr val="B50032"/>
    </a:hlink>
    <a:folHlink>
      <a:srgbClr val="78408E"/>
    </a:folHlink>
  </a:clrScheme>
  <a:fontScheme name="Шаблон ВЦИОМ">
    <a:majorFont>
      <a:latin typeface="Franklin Gothic Book"/>
      <a:ea typeface=""/>
      <a:cs typeface=""/>
    </a:majorFont>
    <a:minorFont>
      <a:latin typeface="Franklin Gothic Book"/>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Шаблон ВЦИОМ">
    <a:dk1>
      <a:sysClr val="windowText" lastClr="000000"/>
    </a:dk1>
    <a:lt1>
      <a:sysClr val="window" lastClr="FFFFFF"/>
    </a:lt1>
    <a:dk2>
      <a:srgbClr val="B50032"/>
    </a:dk2>
    <a:lt2>
      <a:srgbClr val="78408E"/>
    </a:lt2>
    <a:accent1>
      <a:srgbClr val="009A70"/>
    </a:accent1>
    <a:accent2>
      <a:srgbClr val="008A98"/>
    </a:accent2>
    <a:accent3>
      <a:srgbClr val="5595D0"/>
    </a:accent3>
    <a:accent4>
      <a:srgbClr val="35578E"/>
    </a:accent4>
    <a:accent5>
      <a:srgbClr val="DB4227"/>
    </a:accent5>
    <a:accent6>
      <a:srgbClr val="FFED00"/>
    </a:accent6>
    <a:hlink>
      <a:srgbClr val="B50032"/>
    </a:hlink>
    <a:folHlink>
      <a:srgbClr val="78408E"/>
    </a:folHlink>
  </a:clrScheme>
  <a:fontScheme name="Шаблон ВЦИОМ">
    <a:majorFont>
      <a:latin typeface="Franklin Gothic Book"/>
      <a:ea typeface=""/>
      <a:cs typeface=""/>
    </a:majorFont>
    <a:minorFont>
      <a:latin typeface="Franklin Gothic Book"/>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Шаблон ВЦИОМ">
    <a:dk1>
      <a:sysClr val="windowText" lastClr="000000"/>
    </a:dk1>
    <a:lt1>
      <a:sysClr val="window" lastClr="FFFFFF"/>
    </a:lt1>
    <a:dk2>
      <a:srgbClr val="B50032"/>
    </a:dk2>
    <a:lt2>
      <a:srgbClr val="78408E"/>
    </a:lt2>
    <a:accent1>
      <a:srgbClr val="009A70"/>
    </a:accent1>
    <a:accent2>
      <a:srgbClr val="008A98"/>
    </a:accent2>
    <a:accent3>
      <a:srgbClr val="5595D0"/>
    </a:accent3>
    <a:accent4>
      <a:srgbClr val="35578E"/>
    </a:accent4>
    <a:accent5>
      <a:srgbClr val="DB4227"/>
    </a:accent5>
    <a:accent6>
      <a:srgbClr val="FFED00"/>
    </a:accent6>
    <a:hlink>
      <a:srgbClr val="B50032"/>
    </a:hlink>
    <a:folHlink>
      <a:srgbClr val="78408E"/>
    </a:folHlink>
  </a:clrScheme>
  <a:fontScheme name="Шаблон ВЦИОМ">
    <a:majorFont>
      <a:latin typeface="Franklin Gothic Book"/>
      <a:ea typeface=""/>
      <a:cs typeface=""/>
    </a:majorFont>
    <a:minorFont>
      <a:latin typeface="Franklin Gothic Book"/>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6194</Words>
  <Application>Microsoft Office PowerPoint</Application>
  <PresentationFormat>Экран (4:3)</PresentationFormat>
  <Paragraphs>1259</Paragraphs>
  <Slides>54</Slides>
  <Notes>53</Notes>
  <HiddenSlides>0</HiddenSlides>
  <MMClips>0</MMClips>
  <ScaleCrop>false</ScaleCrop>
  <HeadingPairs>
    <vt:vector size="4" baseType="variant">
      <vt:variant>
        <vt:lpstr>Тема</vt:lpstr>
      </vt:variant>
      <vt:variant>
        <vt:i4>3</vt:i4>
      </vt:variant>
      <vt:variant>
        <vt:lpstr>Заголовки слайдов</vt:lpstr>
      </vt:variant>
      <vt:variant>
        <vt:i4>54</vt:i4>
      </vt:variant>
    </vt:vector>
  </HeadingPairs>
  <TitlesOfParts>
    <vt:vector size="57" baseType="lpstr">
      <vt:lpstr>Оформление по умолчанию</vt:lpstr>
      <vt:lpstr>Специальное оформление</vt:lpstr>
      <vt:lpstr>1_Специальное оформление</vt:lpstr>
      <vt:lpstr>Осведомлённость россиян о реформе ЖКХ    Отчёт по результатам исследования для Некоммерческого партнерства  «Национальный центр общественного контроля в сфере  жилищно-коммунального хозяйства “ЖКХ Контроль”»</vt:lpstr>
      <vt:lpstr>Содержание</vt:lpstr>
      <vt:lpstr>Методология исследования</vt:lpstr>
      <vt:lpstr>Социально-демографические характеристики выборки</vt:lpstr>
      <vt:lpstr>Социально-демографические характеристики выборки</vt:lpstr>
      <vt:lpstr>Социально-демографические характеристики выборки</vt:lpstr>
      <vt:lpstr>Социально-демографические характеристики выборки</vt:lpstr>
      <vt:lpstr>Презентация PowerPoint</vt:lpstr>
      <vt:lpstr>Основные выводы</vt:lpstr>
      <vt:lpstr>Основные выводы</vt:lpstr>
      <vt:lpstr>Основные выводы</vt:lpstr>
      <vt:lpstr>Основные выводы</vt:lpstr>
      <vt:lpstr>Основные выводы</vt:lpstr>
      <vt:lpstr>Основные выводы</vt:lpstr>
      <vt:lpstr>Презентация PowerPoint</vt:lpstr>
      <vt:lpstr>Презентация PowerPoint</vt:lpstr>
      <vt:lpstr>Осведомленность о проводимой реформе ЖКХ</vt:lpstr>
      <vt:lpstr>Осведомленность о проводимой реформе ЖКХ</vt:lpstr>
      <vt:lpstr>Осведомленность о проводимой реформе ЖКХ</vt:lpstr>
      <vt:lpstr>Осведомленность о проводимой реформе ЖКХ</vt:lpstr>
      <vt:lpstr>Осведомленность о проводимой реформе ЖКХ</vt:lpstr>
      <vt:lpstr>Осведомленность о проводимой реформе ЖКХ</vt:lpstr>
      <vt:lpstr>Презентация PowerPoint</vt:lpstr>
      <vt:lpstr>Участие россиян в основных направлениях реформы ЖКХ</vt:lpstr>
      <vt:lpstr>Участие россиян в основных направлениях реформы ЖКХ</vt:lpstr>
      <vt:lpstr>Участие россиян в основных направлениях реформы ЖКХ</vt:lpstr>
      <vt:lpstr>Участие россиян в основных направлениях реформы ЖКХ</vt:lpstr>
      <vt:lpstr>Участие россиян в основных направлениях реформы ЖКХ</vt:lpstr>
      <vt:lpstr>Участие россиян в основных направлениях реформы ЖКХ</vt:lpstr>
      <vt:lpstr>Участие россиян в основных направлениях реформы ЖКХ</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2016-12-10T20:30:41Z</dcterms:created>
  <dcterms:modified xsi:type="dcterms:W3CDTF">2016-12-14T11:55:51Z</dcterms:modified>
</cp:coreProperties>
</file>